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5"/>
  </p:sldMasterIdLst>
  <p:notesMasterIdLst>
    <p:notesMasterId r:id="rId41"/>
  </p:notesMasterIdLst>
  <p:handoutMasterIdLst>
    <p:handoutMasterId r:id="rId42"/>
  </p:handoutMasterIdLst>
  <p:sldIdLst>
    <p:sldId id="257" r:id="rId6"/>
    <p:sldId id="275" r:id="rId7"/>
    <p:sldId id="298" r:id="rId8"/>
    <p:sldId id="276" r:id="rId9"/>
    <p:sldId id="277" r:id="rId10"/>
    <p:sldId id="279" r:id="rId11"/>
    <p:sldId id="281" r:id="rId12"/>
    <p:sldId id="286" r:id="rId13"/>
    <p:sldId id="290" r:id="rId14"/>
    <p:sldId id="287" r:id="rId15"/>
    <p:sldId id="316" r:id="rId16"/>
    <p:sldId id="284" r:id="rId17"/>
    <p:sldId id="278" r:id="rId18"/>
    <p:sldId id="282" r:id="rId19"/>
    <p:sldId id="289" r:id="rId20"/>
    <p:sldId id="297" r:id="rId21"/>
    <p:sldId id="315" r:id="rId22"/>
    <p:sldId id="303" r:id="rId23"/>
    <p:sldId id="292" r:id="rId24"/>
    <p:sldId id="304" r:id="rId25"/>
    <p:sldId id="267" r:id="rId26"/>
    <p:sldId id="305" r:id="rId27"/>
    <p:sldId id="293" r:id="rId28"/>
    <p:sldId id="269" r:id="rId29"/>
    <p:sldId id="306" r:id="rId30"/>
    <p:sldId id="299" r:id="rId31"/>
    <p:sldId id="300" r:id="rId32"/>
    <p:sldId id="301" r:id="rId33"/>
    <p:sldId id="309" r:id="rId34"/>
    <p:sldId id="294" r:id="rId35"/>
    <p:sldId id="317" r:id="rId36"/>
    <p:sldId id="318" r:id="rId37"/>
    <p:sldId id="310" r:id="rId38"/>
    <p:sldId id="307" r:id="rId39"/>
    <p:sldId id="311" r:id="rId40"/>
  </p:sldIdLst>
  <p:sldSz cx="12192000" cy="6858000"/>
  <p:notesSz cx="68580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69B"/>
    <a:srgbClr val="244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573" autoAdjust="0"/>
  </p:normalViewPr>
  <p:slideViewPr>
    <p:cSldViewPr snapToGrid="0">
      <p:cViewPr varScale="1">
        <p:scale>
          <a:sx n="48" d="100"/>
          <a:sy n="48" d="100"/>
        </p:scale>
        <p:origin x="136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34"/>
    </p:cViewPr>
  </p:sorterViewPr>
  <p:notesViewPr>
    <p:cSldViewPr snapToGrid="0">
      <p:cViewPr varScale="1">
        <p:scale>
          <a:sx n="89" d="100"/>
          <a:sy n="89" d="100"/>
        </p:scale>
        <p:origin x="10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BF35D-9D94-4AFF-A7A2-0FCF3B0A75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87EBA-A952-4E02-8354-B8AE118970F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200" b="1" dirty="0" smtClean="0"/>
            <a:t>PRIMARY</a:t>
          </a:r>
          <a:endParaRPr lang="en-US" sz="3200" b="1" dirty="0"/>
        </a:p>
      </dgm:t>
    </dgm:pt>
    <dgm:pt modelId="{23645C89-6D76-45A7-BF8D-41B9ABB359E5}" type="parTrans" cxnId="{27838368-05D1-4B9F-A940-25A40ECE252A}">
      <dgm:prSet/>
      <dgm:spPr/>
      <dgm:t>
        <a:bodyPr/>
        <a:lstStyle/>
        <a:p>
          <a:endParaRPr lang="en-US"/>
        </a:p>
      </dgm:t>
    </dgm:pt>
    <dgm:pt modelId="{83BFD72C-AA8A-40D4-AAD6-011EAB0DBC2E}" type="sibTrans" cxnId="{27838368-05D1-4B9F-A940-25A40ECE252A}">
      <dgm:prSet/>
      <dgm:spPr/>
      <dgm:t>
        <a:bodyPr/>
        <a:lstStyle/>
        <a:p>
          <a:endParaRPr lang="en-US"/>
        </a:p>
      </dgm:t>
    </dgm:pt>
    <dgm:pt modelId="{2811CAFF-BD55-4A16-AADB-F252DA5C524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b="1" dirty="0" smtClean="0"/>
            <a:t>SECONDARY</a:t>
          </a:r>
          <a:endParaRPr lang="en-US" sz="3200" b="1" dirty="0"/>
        </a:p>
      </dgm:t>
    </dgm:pt>
    <dgm:pt modelId="{B5B8CAD8-B011-4282-9302-C80CBA09DDF9}" type="parTrans" cxnId="{7F924993-7424-477C-BD03-DB0D02A6D0B8}">
      <dgm:prSet/>
      <dgm:spPr/>
      <dgm:t>
        <a:bodyPr/>
        <a:lstStyle/>
        <a:p>
          <a:endParaRPr lang="en-US"/>
        </a:p>
      </dgm:t>
    </dgm:pt>
    <dgm:pt modelId="{DC0F3D18-EC1D-46F0-9A5A-B7684BF5964F}" type="sibTrans" cxnId="{7F924993-7424-477C-BD03-DB0D02A6D0B8}">
      <dgm:prSet/>
      <dgm:spPr/>
      <dgm:t>
        <a:bodyPr/>
        <a:lstStyle/>
        <a:p>
          <a:endParaRPr lang="en-US"/>
        </a:p>
      </dgm:t>
    </dgm:pt>
    <dgm:pt modelId="{6FA31EBB-A179-44E8-BEA6-F8197DDFA9D6}">
      <dgm:prSet phldrT="[Text]" custT="1"/>
      <dgm:spPr/>
      <dgm:t>
        <a:bodyPr/>
        <a:lstStyle/>
        <a:p>
          <a:r>
            <a:rPr lang="en-US" sz="3200" b="1" dirty="0" smtClean="0"/>
            <a:t>TERTIARY</a:t>
          </a:r>
          <a:endParaRPr lang="en-US" sz="3200" b="1" dirty="0"/>
        </a:p>
      </dgm:t>
    </dgm:pt>
    <dgm:pt modelId="{31433A49-ECBD-4AD8-8346-6BB69F4C6FF9}" type="parTrans" cxnId="{05F15786-4C3C-4D73-94DD-1C68974487C6}">
      <dgm:prSet/>
      <dgm:spPr/>
      <dgm:t>
        <a:bodyPr/>
        <a:lstStyle/>
        <a:p>
          <a:endParaRPr lang="en-US"/>
        </a:p>
      </dgm:t>
    </dgm:pt>
    <dgm:pt modelId="{F60613CB-A6B5-4A25-BCB7-779285D69F4F}" type="sibTrans" cxnId="{05F15786-4C3C-4D73-94DD-1C68974487C6}">
      <dgm:prSet/>
      <dgm:spPr/>
      <dgm:t>
        <a:bodyPr/>
        <a:lstStyle/>
        <a:p>
          <a:endParaRPr lang="en-US"/>
        </a:p>
      </dgm:t>
    </dgm:pt>
    <dgm:pt modelId="{7581904A-A62B-4906-A8E0-BFC89FE0FF3E}">
      <dgm:prSet/>
      <dgm:spPr/>
      <dgm:t>
        <a:bodyPr/>
        <a:lstStyle/>
        <a:p>
          <a:r>
            <a:rPr lang="en-US" dirty="0" smtClean="0"/>
            <a:t>Prevention of initiation. Long-term. Often community-based or organizational (</a:t>
          </a:r>
          <a:r>
            <a:rPr lang="en-US" dirty="0" err="1" smtClean="0"/>
            <a:t>i.e</a:t>
          </a:r>
          <a:r>
            <a:rPr lang="en-US" dirty="0" smtClean="0"/>
            <a:t> schools)</a:t>
          </a:r>
          <a:endParaRPr lang="en-US" dirty="0"/>
        </a:p>
      </dgm:t>
    </dgm:pt>
    <dgm:pt modelId="{ECB497B4-F37C-43D9-85A3-412ED9B87C3B}" type="parTrans" cxnId="{92F0291D-3058-4BAB-A70D-AD4F3C9C8080}">
      <dgm:prSet/>
      <dgm:spPr/>
      <dgm:t>
        <a:bodyPr/>
        <a:lstStyle/>
        <a:p>
          <a:endParaRPr lang="en-US"/>
        </a:p>
      </dgm:t>
    </dgm:pt>
    <dgm:pt modelId="{657C1E20-D955-4A74-A89A-B4D1684D1518}" type="sibTrans" cxnId="{92F0291D-3058-4BAB-A70D-AD4F3C9C8080}">
      <dgm:prSet/>
      <dgm:spPr/>
      <dgm:t>
        <a:bodyPr/>
        <a:lstStyle/>
        <a:p>
          <a:endParaRPr lang="en-US"/>
        </a:p>
      </dgm:t>
    </dgm:pt>
    <dgm:pt modelId="{996F6C19-3C66-4A6D-8500-83DCF3007612}">
      <dgm:prSet/>
      <dgm:spPr/>
      <dgm:t>
        <a:bodyPr/>
        <a:lstStyle/>
        <a:p>
          <a:r>
            <a:rPr lang="en-US" dirty="0" err="1" smtClean="0"/>
            <a:t>Behaviour</a:t>
          </a:r>
          <a:r>
            <a:rPr lang="en-US" dirty="0" smtClean="0"/>
            <a:t>-change. Intermediate. Interventions.  Often through programs</a:t>
          </a:r>
          <a:endParaRPr lang="en-US" dirty="0"/>
        </a:p>
      </dgm:t>
    </dgm:pt>
    <dgm:pt modelId="{DDDDD29D-1381-4307-8FF7-8434BD365040}" type="parTrans" cxnId="{B6167ADE-7DF6-43CF-8B57-56E2001580E2}">
      <dgm:prSet/>
      <dgm:spPr/>
      <dgm:t>
        <a:bodyPr/>
        <a:lstStyle/>
        <a:p>
          <a:endParaRPr lang="en-US"/>
        </a:p>
      </dgm:t>
    </dgm:pt>
    <dgm:pt modelId="{B73219B8-F037-46F0-9709-948BB058F629}" type="sibTrans" cxnId="{B6167ADE-7DF6-43CF-8B57-56E2001580E2}">
      <dgm:prSet/>
      <dgm:spPr/>
      <dgm:t>
        <a:bodyPr/>
        <a:lstStyle/>
        <a:p>
          <a:endParaRPr lang="en-US"/>
        </a:p>
      </dgm:t>
    </dgm:pt>
    <dgm:pt modelId="{C0205353-9897-42DB-9FB8-13B9533B43E2}">
      <dgm:prSet/>
      <dgm:spPr/>
      <dgm:t>
        <a:bodyPr/>
        <a:lstStyle/>
        <a:p>
          <a:r>
            <a:rPr lang="en-US" smtClean="0"/>
            <a:t>Mitigating life-threatening circumstances. Immediate. Usually through hospitalization/institutionalization</a:t>
          </a:r>
          <a:endParaRPr lang="en-US"/>
        </a:p>
      </dgm:t>
    </dgm:pt>
    <dgm:pt modelId="{79E5517F-1796-4D89-8C20-C75535547920}" type="parTrans" cxnId="{6D8DEB11-8F2E-4C87-AF25-124C25974A95}">
      <dgm:prSet/>
      <dgm:spPr/>
      <dgm:t>
        <a:bodyPr/>
        <a:lstStyle/>
        <a:p>
          <a:endParaRPr lang="en-US"/>
        </a:p>
      </dgm:t>
    </dgm:pt>
    <dgm:pt modelId="{94A7179A-058F-4BBC-B5FF-11470B7573C5}" type="sibTrans" cxnId="{6D8DEB11-8F2E-4C87-AF25-124C25974A95}">
      <dgm:prSet/>
      <dgm:spPr/>
      <dgm:t>
        <a:bodyPr/>
        <a:lstStyle/>
        <a:p>
          <a:endParaRPr lang="en-US"/>
        </a:p>
      </dgm:t>
    </dgm:pt>
    <dgm:pt modelId="{CDECF816-D738-4E1C-965C-9265C2D29BA6}" type="pres">
      <dgm:prSet presAssocID="{F83BF35D-9D94-4AFF-A7A2-0FCF3B0A75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E2EEC-BF28-4382-83CF-14C0551C02CD}" type="pres">
      <dgm:prSet presAssocID="{8A287EBA-A952-4E02-8354-B8AE118970F3}" presName="parentLin" presStyleCnt="0"/>
      <dgm:spPr/>
    </dgm:pt>
    <dgm:pt modelId="{C148E843-BEE6-4828-92E3-0A54D15C2BAD}" type="pres">
      <dgm:prSet presAssocID="{8A287EBA-A952-4E02-8354-B8AE118970F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C7F2A88-CA1F-46BC-A158-1E30FECFEC6F}" type="pres">
      <dgm:prSet presAssocID="{8A287EBA-A952-4E02-8354-B8AE118970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7248C-47CD-4061-A9AC-0F15EFC03D29}" type="pres">
      <dgm:prSet presAssocID="{8A287EBA-A952-4E02-8354-B8AE118970F3}" presName="negativeSpace" presStyleCnt="0"/>
      <dgm:spPr/>
    </dgm:pt>
    <dgm:pt modelId="{EA4875B2-6876-42D4-B9E2-B0257C8ED320}" type="pres">
      <dgm:prSet presAssocID="{8A287EBA-A952-4E02-8354-B8AE118970F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CBE67-C934-4F99-AE97-7A1FEDD860E4}" type="pres">
      <dgm:prSet presAssocID="{83BFD72C-AA8A-40D4-AAD6-011EAB0DBC2E}" presName="spaceBetweenRectangles" presStyleCnt="0"/>
      <dgm:spPr/>
    </dgm:pt>
    <dgm:pt modelId="{E20FC014-FD85-4AC7-A7B9-F937A62E1C93}" type="pres">
      <dgm:prSet presAssocID="{2811CAFF-BD55-4A16-AADB-F252DA5C5243}" presName="parentLin" presStyleCnt="0"/>
      <dgm:spPr/>
    </dgm:pt>
    <dgm:pt modelId="{A246D0A4-108E-4DB8-8E44-8F3FF3DE763E}" type="pres">
      <dgm:prSet presAssocID="{2811CAFF-BD55-4A16-AADB-F252DA5C52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70B6EB-10B2-41D1-8F3C-55338284AFCC}" type="pres">
      <dgm:prSet presAssocID="{2811CAFF-BD55-4A16-AADB-F252DA5C5243}" presName="parentText" presStyleLbl="node1" presStyleIdx="1" presStyleCnt="3" custLinFactNeighborX="3427" custLinFactNeighborY="-2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50B21-8942-4BB3-9F57-8076FA8082C6}" type="pres">
      <dgm:prSet presAssocID="{2811CAFF-BD55-4A16-AADB-F252DA5C5243}" presName="negativeSpace" presStyleCnt="0"/>
      <dgm:spPr/>
    </dgm:pt>
    <dgm:pt modelId="{83C13654-7543-42E2-858D-B8EF86A540CB}" type="pres">
      <dgm:prSet presAssocID="{2811CAFF-BD55-4A16-AADB-F252DA5C524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12D8A-913C-4A0D-8981-7CEF44008627}" type="pres">
      <dgm:prSet presAssocID="{DC0F3D18-EC1D-46F0-9A5A-B7684BF5964F}" presName="spaceBetweenRectangles" presStyleCnt="0"/>
      <dgm:spPr/>
    </dgm:pt>
    <dgm:pt modelId="{19689442-287E-465A-A539-B8381CFE9619}" type="pres">
      <dgm:prSet presAssocID="{6FA31EBB-A179-44E8-BEA6-F8197DDFA9D6}" presName="parentLin" presStyleCnt="0"/>
      <dgm:spPr/>
    </dgm:pt>
    <dgm:pt modelId="{56F6FA72-007D-4BCE-92E9-0EF4764E3C9B}" type="pres">
      <dgm:prSet presAssocID="{6FA31EBB-A179-44E8-BEA6-F8197DDFA9D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5D2B0B6-BD01-4F45-9C25-47EB824EAE07}" type="pres">
      <dgm:prSet presAssocID="{6FA31EBB-A179-44E8-BEA6-F8197DDFA9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88654-C890-4CC9-93A2-AF56AB922158}" type="pres">
      <dgm:prSet presAssocID="{6FA31EBB-A179-44E8-BEA6-F8197DDFA9D6}" presName="negativeSpace" presStyleCnt="0"/>
      <dgm:spPr/>
    </dgm:pt>
    <dgm:pt modelId="{80DABD01-11C6-40F3-8E47-3681300B9CD4}" type="pres">
      <dgm:prSet presAssocID="{6FA31EBB-A179-44E8-BEA6-F8197DDFA9D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BA3AC-0035-4493-A2E5-A7D50BD5C6CE}" type="presOf" srcId="{C0205353-9897-42DB-9FB8-13B9533B43E2}" destId="{80DABD01-11C6-40F3-8E47-3681300B9CD4}" srcOrd="0" destOrd="0" presId="urn:microsoft.com/office/officeart/2005/8/layout/list1"/>
    <dgm:cxn modelId="{27838368-05D1-4B9F-A940-25A40ECE252A}" srcId="{F83BF35D-9D94-4AFF-A7A2-0FCF3B0A7595}" destId="{8A287EBA-A952-4E02-8354-B8AE118970F3}" srcOrd="0" destOrd="0" parTransId="{23645C89-6D76-45A7-BF8D-41B9ABB359E5}" sibTransId="{83BFD72C-AA8A-40D4-AAD6-011EAB0DBC2E}"/>
    <dgm:cxn modelId="{6D8DEB11-8F2E-4C87-AF25-124C25974A95}" srcId="{6FA31EBB-A179-44E8-BEA6-F8197DDFA9D6}" destId="{C0205353-9897-42DB-9FB8-13B9533B43E2}" srcOrd="0" destOrd="0" parTransId="{79E5517F-1796-4D89-8C20-C75535547920}" sibTransId="{94A7179A-058F-4BBC-B5FF-11470B7573C5}"/>
    <dgm:cxn modelId="{EFAA3742-630F-4108-A6EF-7D5A0B125A4D}" type="presOf" srcId="{996F6C19-3C66-4A6D-8500-83DCF3007612}" destId="{83C13654-7543-42E2-858D-B8EF86A540CB}" srcOrd="0" destOrd="0" presId="urn:microsoft.com/office/officeart/2005/8/layout/list1"/>
    <dgm:cxn modelId="{DA2BFAF6-EA6C-4881-9115-EE8A817541AF}" type="presOf" srcId="{8A287EBA-A952-4E02-8354-B8AE118970F3}" destId="{C148E843-BEE6-4828-92E3-0A54D15C2BAD}" srcOrd="0" destOrd="0" presId="urn:microsoft.com/office/officeart/2005/8/layout/list1"/>
    <dgm:cxn modelId="{05F15786-4C3C-4D73-94DD-1C68974487C6}" srcId="{F83BF35D-9D94-4AFF-A7A2-0FCF3B0A7595}" destId="{6FA31EBB-A179-44E8-BEA6-F8197DDFA9D6}" srcOrd="2" destOrd="0" parTransId="{31433A49-ECBD-4AD8-8346-6BB69F4C6FF9}" sibTransId="{F60613CB-A6B5-4A25-BCB7-779285D69F4F}"/>
    <dgm:cxn modelId="{9DB185EE-DACF-4621-8388-621DD9424A13}" type="presOf" srcId="{6FA31EBB-A179-44E8-BEA6-F8197DDFA9D6}" destId="{56F6FA72-007D-4BCE-92E9-0EF4764E3C9B}" srcOrd="0" destOrd="0" presId="urn:microsoft.com/office/officeart/2005/8/layout/list1"/>
    <dgm:cxn modelId="{14E43316-098D-4714-BDC7-7E5FA8227691}" type="presOf" srcId="{8A287EBA-A952-4E02-8354-B8AE118970F3}" destId="{AC7F2A88-CA1F-46BC-A158-1E30FECFEC6F}" srcOrd="1" destOrd="0" presId="urn:microsoft.com/office/officeart/2005/8/layout/list1"/>
    <dgm:cxn modelId="{B6167ADE-7DF6-43CF-8B57-56E2001580E2}" srcId="{2811CAFF-BD55-4A16-AADB-F252DA5C5243}" destId="{996F6C19-3C66-4A6D-8500-83DCF3007612}" srcOrd="0" destOrd="0" parTransId="{DDDDD29D-1381-4307-8FF7-8434BD365040}" sibTransId="{B73219B8-F037-46F0-9709-948BB058F629}"/>
    <dgm:cxn modelId="{25F88A52-D618-450D-AB44-9223D639B712}" type="presOf" srcId="{2811CAFF-BD55-4A16-AADB-F252DA5C5243}" destId="{2C70B6EB-10B2-41D1-8F3C-55338284AFCC}" srcOrd="1" destOrd="0" presId="urn:microsoft.com/office/officeart/2005/8/layout/list1"/>
    <dgm:cxn modelId="{78B2767F-4D86-46EB-9FE2-79941231BDC9}" type="presOf" srcId="{7581904A-A62B-4906-A8E0-BFC89FE0FF3E}" destId="{EA4875B2-6876-42D4-B9E2-B0257C8ED320}" srcOrd="0" destOrd="0" presId="urn:microsoft.com/office/officeart/2005/8/layout/list1"/>
    <dgm:cxn modelId="{A40A3550-9343-420C-AE79-C9ED15D07A8C}" type="presOf" srcId="{2811CAFF-BD55-4A16-AADB-F252DA5C5243}" destId="{A246D0A4-108E-4DB8-8E44-8F3FF3DE763E}" srcOrd="0" destOrd="0" presId="urn:microsoft.com/office/officeart/2005/8/layout/list1"/>
    <dgm:cxn modelId="{D991AFAA-2CF5-4F54-94F9-6311CC8F9558}" type="presOf" srcId="{6FA31EBB-A179-44E8-BEA6-F8197DDFA9D6}" destId="{F5D2B0B6-BD01-4F45-9C25-47EB824EAE07}" srcOrd="1" destOrd="0" presId="urn:microsoft.com/office/officeart/2005/8/layout/list1"/>
    <dgm:cxn modelId="{92F0291D-3058-4BAB-A70D-AD4F3C9C8080}" srcId="{8A287EBA-A952-4E02-8354-B8AE118970F3}" destId="{7581904A-A62B-4906-A8E0-BFC89FE0FF3E}" srcOrd="0" destOrd="0" parTransId="{ECB497B4-F37C-43D9-85A3-412ED9B87C3B}" sibTransId="{657C1E20-D955-4A74-A89A-B4D1684D1518}"/>
    <dgm:cxn modelId="{184BEFC5-FF1B-421C-9781-D2FBA4BADBD4}" type="presOf" srcId="{F83BF35D-9D94-4AFF-A7A2-0FCF3B0A7595}" destId="{CDECF816-D738-4E1C-965C-9265C2D29BA6}" srcOrd="0" destOrd="0" presId="urn:microsoft.com/office/officeart/2005/8/layout/list1"/>
    <dgm:cxn modelId="{7F924993-7424-477C-BD03-DB0D02A6D0B8}" srcId="{F83BF35D-9D94-4AFF-A7A2-0FCF3B0A7595}" destId="{2811CAFF-BD55-4A16-AADB-F252DA5C5243}" srcOrd="1" destOrd="0" parTransId="{B5B8CAD8-B011-4282-9302-C80CBA09DDF9}" sibTransId="{DC0F3D18-EC1D-46F0-9A5A-B7684BF5964F}"/>
    <dgm:cxn modelId="{E60240FA-8D2D-4E93-9D81-1289C3A26B51}" type="presParOf" srcId="{CDECF816-D738-4E1C-965C-9265C2D29BA6}" destId="{722E2EEC-BF28-4382-83CF-14C0551C02CD}" srcOrd="0" destOrd="0" presId="urn:microsoft.com/office/officeart/2005/8/layout/list1"/>
    <dgm:cxn modelId="{71E64151-D13F-41D2-9E49-30400AC70D63}" type="presParOf" srcId="{722E2EEC-BF28-4382-83CF-14C0551C02CD}" destId="{C148E843-BEE6-4828-92E3-0A54D15C2BAD}" srcOrd="0" destOrd="0" presId="urn:microsoft.com/office/officeart/2005/8/layout/list1"/>
    <dgm:cxn modelId="{324EE554-0D7A-4AA8-A7BB-1864B219462A}" type="presParOf" srcId="{722E2EEC-BF28-4382-83CF-14C0551C02CD}" destId="{AC7F2A88-CA1F-46BC-A158-1E30FECFEC6F}" srcOrd="1" destOrd="0" presId="urn:microsoft.com/office/officeart/2005/8/layout/list1"/>
    <dgm:cxn modelId="{73639F38-E77D-4B6B-9531-8AF3A959ADA6}" type="presParOf" srcId="{CDECF816-D738-4E1C-965C-9265C2D29BA6}" destId="{4907248C-47CD-4061-A9AC-0F15EFC03D29}" srcOrd="1" destOrd="0" presId="urn:microsoft.com/office/officeart/2005/8/layout/list1"/>
    <dgm:cxn modelId="{FE804BEB-12D4-48B2-BAE9-237CE0CF74DB}" type="presParOf" srcId="{CDECF816-D738-4E1C-965C-9265C2D29BA6}" destId="{EA4875B2-6876-42D4-B9E2-B0257C8ED320}" srcOrd="2" destOrd="0" presId="urn:microsoft.com/office/officeart/2005/8/layout/list1"/>
    <dgm:cxn modelId="{BA8FFEF2-F258-422D-AB01-32F4B830A08E}" type="presParOf" srcId="{CDECF816-D738-4E1C-965C-9265C2D29BA6}" destId="{53FCBE67-C934-4F99-AE97-7A1FEDD860E4}" srcOrd="3" destOrd="0" presId="urn:microsoft.com/office/officeart/2005/8/layout/list1"/>
    <dgm:cxn modelId="{7B7DA347-4DE2-44E1-B448-9B73533EC597}" type="presParOf" srcId="{CDECF816-D738-4E1C-965C-9265C2D29BA6}" destId="{E20FC014-FD85-4AC7-A7B9-F937A62E1C93}" srcOrd="4" destOrd="0" presId="urn:microsoft.com/office/officeart/2005/8/layout/list1"/>
    <dgm:cxn modelId="{727361FD-8098-44DF-A850-534202759837}" type="presParOf" srcId="{E20FC014-FD85-4AC7-A7B9-F937A62E1C93}" destId="{A246D0A4-108E-4DB8-8E44-8F3FF3DE763E}" srcOrd="0" destOrd="0" presId="urn:microsoft.com/office/officeart/2005/8/layout/list1"/>
    <dgm:cxn modelId="{C21B5951-D767-48B8-B7F6-69B6022458D1}" type="presParOf" srcId="{E20FC014-FD85-4AC7-A7B9-F937A62E1C93}" destId="{2C70B6EB-10B2-41D1-8F3C-55338284AFCC}" srcOrd="1" destOrd="0" presId="urn:microsoft.com/office/officeart/2005/8/layout/list1"/>
    <dgm:cxn modelId="{C69BD402-46C9-4ECC-9F7E-BDFCEA84DAD1}" type="presParOf" srcId="{CDECF816-D738-4E1C-965C-9265C2D29BA6}" destId="{3C750B21-8942-4BB3-9F57-8076FA8082C6}" srcOrd="5" destOrd="0" presId="urn:microsoft.com/office/officeart/2005/8/layout/list1"/>
    <dgm:cxn modelId="{041597B3-7443-40F9-8E08-7EAEAE710D4A}" type="presParOf" srcId="{CDECF816-D738-4E1C-965C-9265C2D29BA6}" destId="{83C13654-7543-42E2-858D-B8EF86A540CB}" srcOrd="6" destOrd="0" presId="urn:microsoft.com/office/officeart/2005/8/layout/list1"/>
    <dgm:cxn modelId="{D08019ED-8CF6-4F08-A442-9BCDD8B9B433}" type="presParOf" srcId="{CDECF816-D738-4E1C-965C-9265C2D29BA6}" destId="{1DA12D8A-913C-4A0D-8981-7CEF44008627}" srcOrd="7" destOrd="0" presId="urn:microsoft.com/office/officeart/2005/8/layout/list1"/>
    <dgm:cxn modelId="{0DBDD73E-8434-497B-A293-94C7FFC32FCA}" type="presParOf" srcId="{CDECF816-D738-4E1C-965C-9265C2D29BA6}" destId="{19689442-287E-465A-A539-B8381CFE9619}" srcOrd="8" destOrd="0" presId="urn:microsoft.com/office/officeart/2005/8/layout/list1"/>
    <dgm:cxn modelId="{8878361F-12C0-4E23-B5C0-86EFD5383326}" type="presParOf" srcId="{19689442-287E-465A-A539-B8381CFE9619}" destId="{56F6FA72-007D-4BCE-92E9-0EF4764E3C9B}" srcOrd="0" destOrd="0" presId="urn:microsoft.com/office/officeart/2005/8/layout/list1"/>
    <dgm:cxn modelId="{F4DA1D0E-A470-4F22-B0BB-9064D3F15DCB}" type="presParOf" srcId="{19689442-287E-465A-A539-B8381CFE9619}" destId="{F5D2B0B6-BD01-4F45-9C25-47EB824EAE07}" srcOrd="1" destOrd="0" presId="urn:microsoft.com/office/officeart/2005/8/layout/list1"/>
    <dgm:cxn modelId="{0D305D8A-68A5-424A-AE79-7534157A8B1D}" type="presParOf" srcId="{CDECF816-D738-4E1C-965C-9265C2D29BA6}" destId="{1BA88654-C890-4CC9-93A2-AF56AB922158}" srcOrd="9" destOrd="0" presId="urn:microsoft.com/office/officeart/2005/8/layout/list1"/>
    <dgm:cxn modelId="{72C3DD7E-59D6-4D76-9364-38282523496E}" type="presParOf" srcId="{CDECF816-D738-4E1C-965C-9265C2D29BA6}" destId="{80DABD01-11C6-40F3-8E47-3681300B9C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BF35D-9D94-4AFF-A7A2-0FCF3B0A75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87EBA-A952-4E02-8354-B8AE118970F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200" b="1" dirty="0" smtClean="0"/>
            <a:t>PRIMARY PREVENTION</a:t>
          </a:r>
          <a:endParaRPr lang="en-US" sz="3200" b="1" dirty="0"/>
        </a:p>
      </dgm:t>
    </dgm:pt>
    <dgm:pt modelId="{23645C89-6D76-45A7-BF8D-41B9ABB359E5}" type="parTrans" cxnId="{27838368-05D1-4B9F-A940-25A40ECE252A}">
      <dgm:prSet/>
      <dgm:spPr/>
      <dgm:t>
        <a:bodyPr/>
        <a:lstStyle/>
        <a:p>
          <a:endParaRPr lang="en-US"/>
        </a:p>
      </dgm:t>
    </dgm:pt>
    <dgm:pt modelId="{83BFD72C-AA8A-40D4-AAD6-011EAB0DBC2E}" type="sibTrans" cxnId="{27838368-05D1-4B9F-A940-25A40ECE252A}">
      <dgm:prSet/>
      <dgm:spPr/>
      <dgm:t>
        <a:bodyPr/>
        <a:lstStyle/>
        <a:p>
          <a:endParaRPr lang="en-US"/>
        </a:p>
      </dgm:t>
    </dgm:pt>
    <dgm:pt modelId="{7581904A-A62B-4906-A8E0-BFC89FE0FF3E}">
      <dgm:prSet/>
      <dgm:spPr/>
      <dgm:t>
        <a:bodyPr/>
        <a:lstStyle/>
        <a:p>
          <a:r>
            <a:rPr lang="en-US" dirty="0" smtClean="0"/>
            <a:t> Prevent or delay recruitment of new users (long term)</a:t>
          </a:r>
          <a:endParaRPr lang="en-US" dirty="0"/>
        </a:p>
      </dgm:t>
    </dgm:pt>
    <dgm:pt modelId="{ECB497B4-F37C-43D9-85A3-412ED9B87C3B}" type="parTrans" cxnId="{92F0291D-3058-4BAB-A70D-AD4F3C9C8080}">
      <dgm:prSet/>
      <dgm:spPr/>
      <dgm:t>
        <a:bodyPr/>
        <a:lstStyle/>
        <a:p>
          <a:endParaRPr lang="en-US"/>
        </a:p>
      </dgm:t>
    </dgm:pt>
    <dgm:pt modelId="{657C1E20-D955-4A74-A89A-B4D1684D1518}" type="sibTrans" cxnId="{92F0291D-3058-4BAB-A70D-AD4F3C9C8080}">
      <dgm:prSet/>
      <dgm:spPr/>
      <dgm:t>
        <a:bodyPr/>
        <a:lstStyle/>
        <a:p>
          <a:endParaRPr lang="en-US"/>
        </a:p>
      </dgm:t>
    </dgm:pt>
    <dgm:pt modelId="{91818A01-193D-4E84-9399-8DFE08885C9A}">
      <dgm:prSet/>
      <dgm:spPr/>
      <dgm:t>
        <a:bodyPr/>
        <a:lstStyle/>
        <a:p>
          <a:r>
            <a:rPr lang="en-US" dirty="0" smtClean="0"/>
            <a:t>Cost/benefit analysis = best return on investment</a:t>
          </a:r>
          <a:endParaRPr lang="en-US" dirty="0"/>
        </a:p>
      </dgm:t>
    </dgm:pt>
    <dgm:pt modelId="{F7E128A0-DD1D-40B7-BF11-AB5A6D301F9F}" type="parTrans" cxnId="{18F73E16-DC47-465A-8DAD-F693DE1F8E5E}">
      <dgm:prSet/>
      <dgm:spPr/>
      <dgm:t>
        <a:bodyPr/>
        <a:lstStyle/>
        <a:p>
          <a:endParaRPr lang="en-US"/>
        </a:p>
      </dgm:t>
    </dgm:pt>
    <dgm:pt modelId="{14E03125-0332-49AE-B99E-6293EC23180D}" type="sibTrans" cxnId="{18F73E16-DC47-465A-8DAD-F693DE1F8E5E}">
      <dgm:prSet/>
      <dgm:spPr/>
      <dgm:t>
        <a:bodyPr/>
        <a:lstStyle/>
        <a:p>
          <a:endParaRPr lang="en-US"/>
        </a:p>
      </dgm:t>
    </dgm:pt>
    <dgm:pt modelId="{CDECF816-D738-4E1C-965C-9265C2D29BA6}" type="pres">
      <dgm:prSet presAssocID="{F83BF35D-9D94-4AFF-A7A2-0FCF3B0A75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E2EEC-BF28-4382-83CF-14C0551C02CD}" type="pres">
      <dgm:prSet presAssocID="{8A287EBA-A952-4E02-8354-B8AE118970F3}" presName="parentLin" presStyleCnt="0"/>
      <dgm:spPr/>
    </dgm:pt>
    <dgm:pt modelId="{C148E843-BEE6-4828-92E3-0A54D15C2BAD}" type="pres">
      <dgm:prSet presAssocID="{8A287EBA-A952-4E02-8354-B8AE118970F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C7F2A88-CA1F-46BC-A158-1E30FECFEC6F}" type="pres">
      <dgm:prSet presAssocID="{8A287EBA-A952-4E02-8354-B8AE118970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7248C-47CD-4061-A9AC-0F15EFC03D29}" type="pres">
      <dgm:prSet presAssocID="{8A287EBA-A952-4E02-8354-B8AE118970F3}" presName="negativeSpace" presStyleCnt="0"/>
      <dgm:spPr/>
    </dgm:pt>
    <dgm:pt modelId="{EA4875B2-6876-42D4-B9E2-B0257C8ED320}" type="pres">
      <dgm:prSet presAssocID="{8A287EBA-A952-4E02-8354-B8AE118970F3}" presName="childText" presStyleLbl="conFgAcc1" presStyleIdx="0" presStyleCnt="1" custLinFactNeighborY="-37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2767F-4D86-46EB-9FE2-79941231BDC9}" type="presOf" srcId="{7581904A-A62B-4906-A8E0-BFC89FE0FF3E}" destId="{EA4875B2-6876-42D4-B9E2-B0257C8ED320}" srcOrd="0" destOrd="0" presId="urn:microsoft.com/office/officeart/2005/8/layout/list1"/>
    <dgm:cxn modelId="{14E43316-098D-4714-BDC7-7E5FA8227691}" type="presOf" srcId="{8A287EBA-A952-4E02-8354-B8AE118970F3}" destId="{AC7F2A88-CA1F-46BC-A158-1E30FECFEC6F}" srcOrd="1" destOrd="0" presId="urn:microsoft.com/office/officeart/2005/8/layout/list1"/>
    <dgm:cxn modelId="{92F0291D-3058-4BAB-A70D-AD4F3C9C8080}" srcId="{8A287EBA-A952-4E02-8354-B8AE118970F3}" destId="{7581904A-A62B-4906-A8E0-BFC89FE0FF3E}" srcOrd="0" destOrd="0" parTransId="{ECB497B4-F37C-43D9-85A3-412ED9B87C3B}" sibTransId="{657C1E20-D955-4A74-A89A-B4D1684D1518}"/>
    <dgm:cxn modelId="{18F73E16-DC47-465A-8DAD-F693DE1F8E5E}" srcId="{8A287EBA-A952-4E02-8354-B8AE118970F3}" destId="{91818A01-193D-4E84-9399-8DFE08885C9A}" srcOrd="1" destOrd="0" parTransId="{F7E128A0-DD1D-40B7-BF11-AB5A6D301F9F}" sibTransId="{14E03125-0332-49AE-B99E-6293EC23180D}"/>
    <dgm:cxn modelId="{DA2BFAF6-EA6C-4881-9115-EE8A817541AF}" type="presOf" srcId="{8A287EBA-A952-4E02-8354-B8AE118970F3}" destId="{C148E843-BEE6-4828-92E3-0A54D15C2BAD}" srcOrd="0" destOrd="0" presId="urn:microsoft.com/office/officeart/2005/8/layout/list1"/>
    <dgm:cxn modelId="{184BEFC5-FF1B-421C-9781-D2FBA4BADBD4}" type="presOf" srcId="{F83BF35D-9D94-4AFF-A7A2-0FCF3B0A7595}" destId="{CDECF816-D738-4E1C-965C-9265C2D29BA6}" srcOrd="0" destOrd="0" presId="urn:microsoft.com/office/officeart/2005/8/layout/list1"/>
    <dgm:cxn modelId="{27838368-05D1-4B9F-A940-25A40ECE252A}" srcId="{F83BF35D-9D94-4AFF-A7A2-0FCF3B0A7595}" destId="{8A287EBA-A952-4E02-8354-B8AE118970F3}" srcOrd="0" destOrd="0" parTransId="{23645C89-6D76-45A7-BF8D-41B9ABB359E5}" sibTransId="{83BFD72C-AA8A-40D4-AAD6-011EAB0DBC2E}"/>
    <dgm:cxn modelId="{F5006731-B3D8-477E-8A17-217A458C40D9}" type="presOf" srcId="{91818A01-193D-4E84-9399-8DFE08885C9A}" destId="{EA4875B2-6876-42D4-B9E2-B0257C8ED320}" srcOrd="0" destOrd="1" presId="urn:microsoft.com/office/officeart/2005/8/layout/list1"/>
    <dgm:cxn modelId="{E60240FA-8D2D-4E93-9D81-1289C3A26B51}" type="presParOf" srcId="{CDECF816-D738-4E1C-965C-9265C2D29BA6}" destId="{722E2EEC-BF28-4382-83CF-14C0551C02CD}" srcOrd="0" destOrd="0" presId="urn:microsoft.com/office/officeart/2005/8/layout/list1"/>
    <dgm:cxn modelId="{71E64151-D13F-41D2-9E49-30400AC70D63}" type="presParOf" srcId="{722E2EEC-BF28-4382-83CF-14C0551C02CD}" destId="{C148E843-BEE6-4828-92E3-0A54D15C2BAD}" srcOrd="0" destOrd="0" presId="urn:microsoft.com/office/officeart/2005/8/layout/list1"/>
    <dgm:cxn modelId="{324EE554-0D7A-4AA8-A7BB-1864B219462A}" type="presParOf" srcId="{722E2EEC-BF28-4382-83CF-14C0551C02CD}" destId="{AC7F2A88-CA1F-46BC-A158-1E30FECFEC6F}" srcOrd="1" destOrd="0" presId="urn:microsoft.com/office/officeart/2005/8/layout/list1"/>
    <dgm:cxn modelId="{73639F38-E77D-4B6B-9531-8AF3A959ADA6}" type="presParOf" srcId="{CDECF816-D738-4E1C-965C-9265C2D29BA6}" destId="{4907248C-47CD-4061-A9AC-0F15EFC03D29}" srcOrd="1" destOrd="0" presId="urn:microsoft.com/office/officeart/2005/8/layout/list1"/>
    <dgm:cxn modelId="{FE804BEB-12D4-48B2-BAE9-237CE0CF74DB}" type="presParOf" srcId="{CDECF816-D738-4E1C-965C-9265C2D29BA6}" destId="{EA4875B2-6876-42D4-B9E2-B0257C8ED32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51007-92F1-4342-AC1E-3BDC9E73F42F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E0E86-F8E6-4C0E-8819-45A5506E95CF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b="1" dirty="0" smtClean="0"/>
            <a:t>LEISURE TIME</a:t>
          </a:r>
          <a:endParaRPr lang="en-US" b="1" dirty="0"/>
        </a:p>
      </dgm:t>
    </dgm:pt>
    <dgm:pt modelId="{4B04CA23-E890-42BF-B18B-920CD1E4C0D4}" type="parTrans" cxnId="{0E3A50B4-CD89-41BD-BB61-50E5558172B4}">
      <dgm:prSet/>
      <dgm:spPr/>
      <dgm:t>
        <a:bodyPr/>
        <a:lstStyle/>
        <a:p>
          <a:endParaRPr lang="en-US"/>
        </a:p>
      </dgm:t>
    </dgm:pt>
    <dgm:pt modelId="{352EA0C9-2FD6-479C-85B0-48288C7333E3}" type="sibTrans" cxnId="{0E3A50B4-CD89-41BD-BB61-50E5558172B4}">
      <dgm:prSet/>
      <dgm:spPr/>
      <dgm:t>
        <a:bodyPr/>
        <a:lstStyle/>
        <a:p>
          <a:endParaRPr lang="en-US"/>
        </a:p>
      </dgm:t>
    </dgm:pt>
    <dgm:pt modelId="{2D5159F5-07F0-48C2-8FB6-42C1E2A9A43E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 smtClean="0"/>
            <a:t>PEER GROUP</a:t>
          </a:r>
          <a:endParaRPr lang="en-US" b="1" dirty="0"/>
        </a:p>
      </dgm:t>
    </dgm:pt>
    <dgm:pt modelId="{8BD04D03-8D1F-40D0-9CFC-76FA93BBBD4F}" type="parTrans" cxnId="{D932047A-21D7-4D72-8BBC-ABA9F9D18C66}">
      <dgm:prSet/>
      <dgm:spPr/>
      <dgm:t>
        <a:bodyPr/>
        <a:lstStyle/>
        <a:p>
          <a:endParaRPr lang="en-US"/>
        </a:p>
      </dgm:t>
    </dgm:pt>
    <dgm:pt modelId="{66567E93-A1A1-4B50-A411-3071AE071FC9}" type="sibTrans" cxnId="{D932047A-21D7-4D72-8BBC-ABA9F9D18C66}">
      <dgm:prSet/>
      <dgm:spPr/>
      <dgm:t>
        <a:bodyPr/>
        <a:lstStyle/>
        <a:p>
          <a:endParaRPr lang="en-US"/>
        </a:p>
      </dgm:t>
    </dgm:pt>
    <dgm:pt modelId="{DC511ADA-75ED-4AD4-A836-405D2D7E45B6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b="1" dirty="0" smtClean="0"/>
            <a:t>FAMILY</a:t>
          </a:r>
          <a:endParaRPr lang="en-US" b="1" dirty="0"/>
        </a:p>
      </dgm:t>
    </dgm:pt>
    <dgm:pt modelId="{AA5154F7-6A4F-4CC7-A5DA-D45A73E15617}" type="parTrans" cxnId="{900490A9-21F6-4EBD-91C4-A20757441139}">
      <dgm:prSet/>
      <dgm:spPr/>
      <dgm:t>
        <a:bodyPr/>
        <a:lstStyle/>
        <a:p>
          <a:endParaRPr lang="en-US"/>
        </a:p>
      </dgm:t>
    </dgm:pt>
    <dgm:pt modelId="{1B6FC67B-D1B5-4FE7-B73B-275E22CF998E}" type="sibTrans" cxnId="{900490A9-21F6-4EBD-91C4-A20757441139}">
      <dgm:prSet/>
      <dgm:spPr/>
      <dgm:t>
        <a:bodyPr/>
        <a:lstStyle/>
        <a:p>
          <a:endParaRPr lang="en-US"/>
        </a:p>
      </dgm:t>
    </dgm:pt>
    <dgm:pt modelId="{D826D2CA-D363-4989-B9A4-33534F8369C1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b="1" dirty="0" smtClean="0"/>
            <a:t>SCHOOL</a:t>
          </a:r>
          <a:endParaRPr lang="en-US" b="1" dirty="0"/>
        </a:p>
      </dgm:t>
    </dgm:pt>
    <dgm:pt modelId="{D2E37094-003C-4130-887B-5FF83A7FB7F4}" type="parTrans" cxnId="{2650CB1F-FD80-4CC2-A121-41A065374A60}">
      <dgm:prSet/>
      <dgm:spPr/>
      <dgm:t>
        <a:bodyPr/>
        <a:lstStyle/>
        <a:p>
          <a:endParaRPr lang="en-US"/>
        </a:p>
      </dgm:t>
    </dgm:pt>
    <dgm:pt modelId="{967A26DA-6B89-40B4-ABFC-E22AF0EB39F8}" type="sibTrans" cxnId="{2650CB1F-FD80-4CC2-A121-41A065374A60}">
      <dgm:prSet/>
      <dgm:spPr/>
      <dgm:t>
        <a:bodyPr/>
        <a:lstStyle/>
        <a:p>
          <a:endParaRPr lang="en-US"/>
        </a:p>
      </dgm:t>
    </dgm:pt>
    <dgm:pt modelId="{37E27F53-1047-4783-A91F-A3EC1992060F}" type="pres">
      <dgm:prSet presAssocID="{F3151007-92F1-4342-AC1E-3BDC9E73F42F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39C5D-BC5B-41BF-A08F-426B2CD229DF}" type="pres">
      <dgm:prSet presAssocID="{F3151007-92F1-4342-AC1E-3BDC9E73F42F}" presName="ellipse1" presStyleLbl="vennNode1" presStyleIdx="0" presStyleCnt="4" custLinFactNeighborX="3849" custLinFactNeighborY="3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341C9-864F-407F-B66F-21AD22920F14}" type="pres">
      <dgm:prSet presAssocID="{F3151007-92F1-4342-AC1E-3BDC9E73F42F}" presName="ellipse2" presStyleLbl="vennNode1" presStyleIdx="1" presStyleCnt="4" custLinFactNeighborX="25712" custLinFactNeighborY="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880E6-33CD-44FA-B17A-D1314F17EB50}" type="pres">
      <dgm:prSet presAssocID="{F3151007-92F1-4342-AC1E-3BDC9E73F42F}" presName="ellipse3" presStyleLbl="vennNode1" presStyleIdx="2" presStyleCnt="4" custScaleY="89679" custLinFactNeighborX="-25712" custLinFactNeighborY="-8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FB215-DC17-4675-8756-F5DCE050A3F0}" type="pres">
      <dgm:prSet presAssocID="{F3151007-92F1-4342-AC1E-3BDC9E73F42F}" presName="ellipse4" presStyleLbl="vennNode1" presStyleIdx="3" presStyleCnt="4" custLinFactNeighborX="-8298" custLinFactNeighborY="-3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06873-AABA-4C72-81E6-30F3F3E9C266}" type="presOf" srcId="{DC511ADA-75ED-4AD4-A836-405D2D7E45B6}" destId="{64F880E6-33CD-44FA-B17A-D1314F17EB50}" srcOrd="0" destOrd="0" presId="urn:microsoft.com/office/officeart/2005/8/layout/rings+Icon"/>
    <dgm:cxn modelId="{0E3A50B4-CD89-41BD-BB61-50E5558172B4}" srcId="{F3151007-92F1-4342-AC1E-3BDC9E73F42F}" destId="{E8BE0E86-F8E6-4C0E-8819-45A5506E95CF}" srcOrd="0" destOrd="0" parTransId="{4B04CA23-E890-42BF-B18B-920CD1E4C0D4}" sibTransId="{352EA0C9-2FD6-479C-85B0-48288C7333E3}"/>
    <dgm:cxn modelId="{A17BEE5B-8833-443C-994B-A4EAC19FE9A8}" type="presOf" srcId="{E8BE0E86-F8E6-4C0E-8819-45A5506E95CF}" destId="{E0D39C5D-BC5B-41BF-A08F-426B2CD229DF}" srcOrd="0" destOrd="0" presId="urn:microsoft.com/office/officeart/2005/8/layout/rings+Icon"/>
    <dgm:cxn modelId="{2650CB1F-FD80-4CC2-A121-41A065374A60}" srcId="{F3151007-92F1-4342-AC1E-3BDC9E73F42F}" destId="{D826D2CA-D363-4989-B9A4-33534F8369C1}" srcOrd="3" destOrd="0" parTransId="{D2E37094-003C-4130-887B-5FF83A7FB7F4}" sibTransId="{967A26DA-6B89-40B4-ABFC-E22AF0EB39F8}"/>
    <dgm:cxn modelId="{988FF715-449C-43E6-8001-6C9B26DBE4A2}" type="presOf" srcId="{D826D2CA-D363-4989-B9A4-33534F8369C1}" destId="{D27FB215-DC17-4675-8756-F5DCE050A3F0}" srcOrd="0" destOrd="0" presId="urn:microsoft.com/office/officeart/2005/8/layout/rings+Icon"/>
    <dgm:cxn modelId="{D932047A-21D7-4D72-8BBC-ABA9F9D18C66}" srcId="{F3151007-92F1-4342-AC1E-3BDC9E73F42F}" destId="{2D5159F5-07F0-48C2-8FB6-42C1E2A9A43E}" srcOrd="1" destOrd="0" parTransId="{8BD04D03-8D1F-40D0-9CFC-76FA93BBBD4F}" sibTransId="{66567E93-A1A1-4B50-A411-3071AE071FC9}"/>
    <dgm:cxn modelId="{16CC12DB-4158-4CD5-A21B-20BCB5027F0C}" type="presOf" srcId="{2D5159F5-07F0-48C2-8FB6-42C1E2A9A43E}" destId="{1A5341C9-864F-407F-B66F-21AD22920F14}" srcOrd="0" destOrd="0" presId="urn:microsoft.com/office/officeart/2005/8/layout/rings+Icon"/>
    <dgm:cxn modelId="{7B2ABAF8-A144-42A3-B817-BB8EF129232B}" type="presOf" srcId="{F3151007-92F1-4342-AC1E-3BDC9E73F42F}" destId="{37E27F53-1047-4783-A91F-A3EC1992060F}" srcOrd="0" destOrd="0" presId="urn:microsoft.com/office/officeart/2005/8/layout/rings+Icon"/>
    <dgm:cxn modelId="{900490A9-21F6-4EBD-91C4-A20757441139}" srcId="{F3151007-92F1-4342-AC1E-3BDC9E73F42F}" destId="{DC511ADA-75ED-4AD4-A836-405D2D7E45B6}" srcOrd="2" destOrd="0" parTransId="{AA5154F7-6A4F-4CC7-A5DA-D45A73E15617}" sibTransId="{1B6FC67B-D1B5-4FE7-B73B-275E22CF998E}"/>
    <dgm:cxn modelId="{B2C1D2C2-D8CB-496C-AA9D-305028B10059}" type="presParOf" srcId="{37E27F53-1047-4783-A91F-A3EC1992060F}" destId="{E0D39C5D-BC5B-41BF-A08F-426B2CD229DF}" srcOrd="0" destOrd="0" presId="urn:microsoft.com/office/officeart/2005/8/layout/rings+Icon"/>
    <dgm:cxn modelId="{B2999CBB-29AC-4926-B591-830D303ACCBA}" type="presParOf" srcId="{37E27F53-1047-4783-A91F-A3EC1992060F}" destId="{1A5341C9-864F-407F-B66F-21AD22920F14}" srcOrd="1" destOrd="0" presId="urn:microsoft.com/office/officeart/2005/8/layout/rings+Icon"/>
    <dgm:cxn modelId="{EECD6766-D0BE-46C4-B933-9F1B1BB15ACD}" type="presParOf" srcId="{37E27F53-1047-4783-A91F-A3EC1992060F}" destId="{64F880E6-33CD-44FA-B17A-D1314F17EB50}" srcOrd="2" destOrd="0" presId="urn:microsoft.com/office/officeart/2005/8/layout/rings+Icon"/>
    <dgm:cxn modelId="{B953FD21-2E7D-442C-A683-BD39CDDAD6EC}" type="presParOf" srcId="{37E27F53-1047-4783-A91F-A3EC1992060F}" destId="{D27FB215-DC17-4675-8756-F5DCE050A3F0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CED1F-2E55-4806-A4E7-C583A53947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065B9-67ED-4B7F-AB17-B276934393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600" b="1" dirty="0" smtClean="0"/>
            <a:t>Apply a primary prevention approach</a:t>
          </a:r>
          <a:r>
            <a:rPr lang="en-US" sz="2600" dirty="0" smtClean="0"/>
            <a:t>.</a:t>
          </a:r>
          <a:endParaRPr lang="en-US" sz="2600" dirty="0"/>
        </a:p>
      </dgm:t>
    </dgm:pt>
    <dgm:pt modelId="{942798C1-36E3-416B-A8F3-D6030BFC6CD7}" type="parTrans" cxnId="{A283D84A-C308-4983-BCA9-E4124BFF0BBB}">
      <dgm:prSet/>
      <dgm:spPr/>
      <dgm:t>
        <a:bodyPr/>
        <a:lstStyle/>
        <a:p>
          <a:endParaRPr lang="en-US"/>
        </a:p>
      </dgm:t>
    </dgm:pt>
    <dgm:pt modelId="{D6BE3B2A-B227-4580-A342-5BCA96BE86F2}" type="sibTrans" cxnId="{A283D84A-C308-4983-BCA9-E4124BFF0BBB}">
      <dgm:prSet/>
      <dgm:spPr/>
      <dgm:t>
        <a:bodyPr/>
        <a:lstStyle/>
        <a:p>
          <a:endParaRPr lang="en-US"/>
        </a:p>
      </dgm:t>
    </dgm:pt>
    <dgm:pt modelId="{8866BB43-1BB8-4F7D-A3DF-4643C2A3C26A}">
      <dgm:prSet custT="1"/>
      <dgm:spPr>
        <a:solidFill>
          <a:schemeClr val="bg2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Emphasize community action and embrace public schools as the natural hub.</a:t>
          </a:r>
          <a:endParaRPr lang="en-US" sz="2400" b="1" dirty="0"/>
        </a:p>
      </dgm:t>
    </dgm:pt>
    <dgm:pt modelId="{B64103E2-7617-4700-9B12-827CC8BD2D4C}" type="parTrans" cxnId="{77BE11A7-4079-4357-AB60-1690134EEEC7}">
      <dgm:prSet/>
      <dgm:spPr/>
      <dgm:t>
        <a:bodyPr/>
        <a:lstStyle/>
        <a:p>
          <a:endParaRPr lang="en-US"/>
        </a:p>
      </dgm:t>
    </dgm:pt>
    <dgm:pt modelId="{47A963EC-7611-4067-834A-3D52A08A3335}" type="sibTrans" cxnId="{77BE11A7-4079-4357-AB60-1690134EEEC7}">
      <dgm:prSet/>
      <dgm:spPr/>
      <dgm:t>
        <a:bodyPr/>
        <a:lstStyle/>
        <a:p>
          <a:endParaRPr lang="en-US"/>
        </a:p>
      </dgm:t>
    </dgm:pt>
    <dgm:pt modelId="{FD901BE7-A0E6-4922-BAC9-41A59B19B89D}">
      <dgm:prSet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Integrate researchers, policy-makers, practitioners, and community members.</a:t>
          </a:r>
          <a:endParaRPr lang="en-US" b="1" dirty="0"/>
        </a:p>
      </dgm:t>
    </dgm:pt>
    <dgm:pt modelId="{E1370194-8342-422E-A8AB-EFA3E58FCCA2}" type="parTrans" cxnId="{0EC05687-97C3-438C-9E99-F09D072EF533}">
      <dgm:prSet/>
      <dgm:spPr/>
      <dgm:t>
        <a:bodyPr/>
        <a:lstStyle/>
        <a:p>
          <a:endParaRPr lang="en-US"/>
        </a:p>
      </dgm:t>
    </dgm:pt>
    <dgm:pt modelId="{9E65EAE5-BBCD-40D5-8900-091F347ADD78}" type="sibTrans" cxnId="{0EC05687-97C3-438C-9E99-F09D072EF533}">
      <dgm:prSet/>
      <dgm:spPr/>
      <dgm:t>
        <a:bodyPr/>
        <a:lstStyle/>
        <a:p>
          <a:endParaRPr lang="en-US"/>
        </a:p>
      </dgm:t>
    </dgm:pt>
    <dgm:pt modelId="{0CDE2670-81F3-4AD2-AADE-BE35001B2EBD}">
      <dgm:prSet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Match the scope of the solution to the scope of the problem</a:t>
          </a:r>
          <a:r>
            <a:rPr lang="en-US" dirty="0" smtClean="0"/>
            <a:t>.</a:t>
          </a:r>
          <a:endParaRPr lang="en-US" dirty="0"/>
        </a:p>
      </dgm:t>
    </dgm:pt>
    <dgm:pt modelId="{34C40001-679F-4B17-93F1-95F7BB448D87}" type="parTrans" cxnId="{952E3D83-59BC-4413-BC80-726604D8A6CC}">
      <dgm:prSet/>
      <dgm:spPr/>
      <dgm:t>
        <a:bodyPr/>
        <a:lstStyle/>
        <a:p>
          <a:endParaRPr lang="en-US"/>
        </a:p>
      </dgm:t>
    </dgm:pt>
    <dgm:pt modelId="{50BCFE62-627F-45C4-BBC2-91397235CE5E}" type="sibTrans" cxnId="{952E3D83-59BC-4413-BC80-726604D8A6CC}">
      <dgm:prSet/>
      <dgm:spPr/>
      <dgm:t>
        <a:bodyPr/>
        <a:lstStyle/>
        <a:p>
          <a:endParaRPr lang="en-US"/>
        </a:p>
      </dgm:t>
    </dgm:pt>
    <dgm:pt modelId="{941A7610-C636-4136-9BDA-48F3921D1BBB}">
      <dgm:prSet/>
      <dgm:spPr>
        <a:solidFill>
          <a:schemeClr val="accent3"/>
        </a:solidFill>
      </dgm:spPr>
      <dgm:t>
        <a:bodyPr/>
        <a:lstStyle/>
        <a:p>
          <a:r>
            <a:rPr lang="en-US" b="1" dirty="0" smtClean="0"/>
            <a:t>Engage and empower community members to make practical decisions.</a:t>
          </a:r>
          <a:endParaRPr lang="en-US" b="1" dirty="0"/>
        </a:p>
      </dgm:t>
    </dgm:pt>
    <dgm:pt modelId="{35BF4F22-6C7B-450A-B590-78B1FC5D2919}" type="sibTrans" cxnId="{2D824921-0943-4A29-8C61-38162E9E16FD}">
      <dgm:prSet/>
      <dgm:spPr/>
      <dgm:t>
        <a:bodyPr/>
        <a:lstStyle/>
        <a:p>
          <a:endParaRPr lang="en-US"/>
        </a:p>
      </dgm:t>
    </dgm:pt>
    <dgm:pt modelId="{30F24AF0-525D-4A8F-A6F5-0F3674DB405C}" type="parTrans" cxnId="{2D824921-0943-4A29-8C61-38162E9E16FD}">
      <dgm:prSet/>
      <dgm:spPr/>
      <dgm:t>
        <a:bodyPr/>
        <a:lstStyle/>
        <a:p>
          <a:endParaRPr lang="en-US"/>
        </a:p>
      </dgm:t>
    </dgm:pt>
    <dgm:pt modelId="{34CF776D-EE4A-4120-B6B3-4C19F419F23A}" type="pres">
      <dgm:prSet presAssocID="{EBDCED1F-2E55-4806-A4E7-C583A53947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B2E76-76E8-4873-A5AE-08690E3C4EE4}" type="pres">
      <dgm:prSet presAssocID="{08C065B9-67ED-4B7F-AB17-B276934393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4FB20-4DDD-4FB2-A5F7-F112AC04084F}" type="pres">
      <dgm:prSet presAssocID="{D6BE3B2A-B227-4580-A342-5BCA96BE86F2}" presName="sibTrans" presStyleCnt="0"/>
      <dgm:spPr/>
    </dgm:pt>
    <dgm:pt modelId="{C9116183-9FD7-48EB-8139-5D1372945BB5}" type="pres">
      <dgm:prSet presAssocID="{8866BB43-1BB8-4F7D-A3DF-4643C2A3C2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47CFC-18A4-4CD2-AC15-0472F7EF1557}" type="pres">
      <dgm:prSet presAssocID="{47A963EC-7611-4067-834A-3D52A08A3335}" presName="sibTrans" presStyleCnt="0"/>
      <dgm:spPr/>
    </dgm:pt>
    <dgm:pt modelId="{50D11EF1-15D0-4ED4-BD57-81DE649AB822}" type="pres">
      <dgm:prSet presAssocID="{941A7610-C636-4136-9BDA-48F3921D1B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3C577-8EAC-4C82-85D0-A65893808EC5}" type="pres">
      <dgm:prSet presAssocID="{35BF4F22-6C7B-450A-B590-78B1FC5D2919}" presName="sibTrans" presStyleCnt="0"/>
      <dgm:spPr/>
    </dgm:pt>
    <dgm:pt modelId="{132D96B8-8552-4679-B901-09AB92B91554}" type="pres">
      <dgm:prSet presAssocID="{FD901BE7-A0E6-4922-BAC9-41A59B19B8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9E405-113B-4E0A-B8A4-15E4D10093F1}" type="pres">
      <dgm:prSet presAssocID="{9E65EAE5-BBCD-40D5-8900-091F347ADD78}" presName="sibTrans" presStyleCnt="0"/>
      <dgm:spPr/>
    </dgm:pt>
    <dgm:pt modelId="{704BDE74-A438-49C3-8D71-7ABC0144C4DB}" type="pres">
      <dgm:prSet presAssocID="{0CDE2670-81F3-4AD2-AADE-BE35001B2E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D9B01-1683-4E7B-8DD5-766D01161A34}" type="presOf" srcId="{FD901BE7-A0E6-4922-BAC9-41A59B19B89D}" destId="{132D96B8-8552-4679-B901-09AB92B91554}" srcOrd="0" destOrd="0" presId="urn:microsoft.com/office/officeart/2005/8/layout/default"/>
    <dgm:cxn modelId="{6EC0A896-C903-4385-96A7-8CCA201ADEC3}" type="presOf" srcId="{08C065B9-67ED-4B7F-AB17-B276934393B3}" destId="{EF8B2E76-76E8-4873-A5AE-08690E3C4EE4}" srcOrd="0" destOrd="0" presId="urn:microsoft.com/office/officeart/2005/8/layout/default"/>
    <dgm:cxn modelId="{2D824921-0943-4A29-8C61-38162E9E16FD}" srcId="{EBDCED1F-2E55-4806-A4E7-C583A5394770}" destId="{941A7610-C636-4136-9BDA-48F3921D1BBB}" srcOrd="2" destOrd="0" parTransId="{30F24AF0-525D-4A8F-A6F5-0F3674DB405C}" sibTransId="{35BF4F22-6C7B-450A-B590-78B1FC5D2919}"/>
    <dgm:cxn modelId="{DCCCD306-7790-4114-BE13-AF522EF29C82}" type="presOf" srcId="{0CDE2670-81F3-4AD2-AADE-BE35001B2EBD}" destId="{704BDE74-A438-49C3-8D71-7ABC0144C4DB}" srcOrd="0" destOrd="0" presId="urn:microsoft.com/office/officeart/2005/8/layout/default"/>
    <dgm:cxn modelId="{0EC05687-97C3-438C-9E99-F09D072EF533}" srcId="{EBDCED1F-2E55-4806-A4E7-C583A5394770}" destId="{FD901BE7-A0E6-4922-BAC9-41A59B19B89D}" srcOrd="3" destOrd="0" parTransId="{E1370194-8342-422E-A8AB-EFA3E58FCCA2}" sibTransId="{9E65EAE5-BBCD-40D5-8900-091F347ADD78}"/>
    <dgm:cxn modelId="{DDF563EA-B9C0-4422-88E0-6D869D381A79}" type="presOf" srcId="{EBDCED1F-2E55-4806-A4E7-C583A5394770}" destId="{34CF776D-EE4A-4120-B6B3-4C19F419F23A}" srcOrd="0" destOrd="0" presId="urn:microsoft.com/office/officeart/2005/8/layout/default"/>
    <dgm:cxn modelId="{77BE11A7-4079-4357-AB60-1690134EEEC7}" srcId="{EBDCED1F-2E55-4806-A4E7-C583A5394770}" destId="{8866BB43-1BB8-4F7D-A3DF-4643C2A3C26A}" srcOrd="1" destOrd="0" parTransId="{B64103E2-7617-4700-9B12-827CC8BD2D4C}" sibTransId="{47A963EC-7611-4067-834A-3D52A08A3335}"/>
    <dgm:cxn modelId="{8F0341AB-439B-4C1B-9E28-BE03497E12F7}" type="presOf" srcId="{941A7610-C636-4136-9BDA-48F3921D1BBB}" destId="{50D11EF1-15D0-4ED4-BD57-81DE649AB822}" srcOrd="0" destOrd="0" presId="urn:microsoft.com/office/officeart/2005/8/layout/default"/>
    <dgm:cxn modelId="{A283D84A-C308-4983-BCA9-E4124BFF0BBB}" srcId="{EBDCED1F-2E55-4806-A4E7-C583A5394770}" destId="{08C065B9-67ED-4B7F-AB17-B276934393B3}" srcOrd="0" destOrd="0" parTransId="{942798C1-36E3-416B-A8F3-D6030BFC6CD7}" sibTransId="{D6BE3B2A-B227-4580-A342-5BCA96BE86F2}"/>
    <dgm:cxn modelId="{952E3D83-59BC-4413-BC80-726604D8A6CC}" srcId="{EBDCED1F-2E55-4806-A4E7-C583A5394770}" destId="{0CDE2670-81F3-4AD2-AADE-BE35001B2EBD}" srcOrd="4" destOrd="0" parTransId="{34C40001-679F-4B17-93F1-95F7BB448D87}" sibTransId="{50BCFE62-627F-45C4-BBC2-91397235CE5E}"/>
    <dgm:cxn modelId="{A134CC92-F49C-49F8-8A66-C2F16A04A240}" type="presOf" srcId="{8866BB43-1BB8-4F7D-A3DF-4643C2A3C26A}" destId="{C9116183-9FD7-48EB-8139-5D1372945BB5}" srcOrd="0" destOrd="0" presId="urn:microsoft.com/office/officeart/2005/8/layout/default"/>
    <dgm:cxn modelId="{77F3183D-2B39-46AA-BF8E-E30876F4B56A}" type="presParOf" srcId="{34CF776D-EE4A-4120-B6B3-4C19F419F23A}" destId="{EF8B2E76-76E8-4873-A5AE-08690E3C4EE4}" srcOrd="0" destOrd="0" presId="urn:microsoft.com/office/officeart/2005/8/layout/default"/>
    <dgm:cxn modelId="{B26D2FCE-DB2F-49A0-8824-2E4A2B54F998}" type="presParOf" srcId="{34CF776D-EE4A-4120-B6B3-4C19F419F23A}" destId="{DC14FB20-4DDD-4FB2-A5F7-F112AC04084F}" srcOrd="1" destOrd="0" presId="urn:microsoft.com/office/officeart/2005/8/layout/default"/>
    <dgm:cxn modelId="{B7C3E2CE-3A21-4609-9ED9-82FD6ACBBF26}" type="presParOf" srcId="{34CF776D-EE4A-4120-B6B3-4C19F419F23A}" destId="{C9116183-9FD7-48EB-8139-5D1372945BB5}" srcOrd="2" destOrd="0" presId="urn:microsoft.com/office/officeart/2005/8/layout/default"/>
    <dgm:cxn modelId="{79C9DA1B-6651-4B82-A689-58DF3327AB4F}" type="presParOf" srcId="{34CF776D-EE4A-4120-B6B3-4C19F419F23A}" destId="{23247CFC-18A4-4CD2-AC15-0472F7EF1557}" srcOrd="3" destOrd="0" presId="urn:microsoft.com/office/officeart/2005/8/layout/default"/>
    <dgm:cxn modelId="{01A5DEE1-A40C-4158-A787-657BC071F193}" type="presParOf" srcId="{34CF776D-EE4A-4120-B6B3-4C19F419F23A}" destId="{50D11EF1-15D0-4ED4-BD57-81DE649AB822}" srcOrd="4" destOrd="0" presId="urn:microsoft.com/office/officeart/2005/8/layout/default"/>
    <dgm:cxn modelId="{08756BFD-FD9B-4EA4-BECB-07E29509D741}" type="presParOf" srcId="{34CF776D-EE4A-4120-B6B3-4C19F419F23A}" destId="{E953C577-8EAC-4C82-85D0-A65893808EC5}" srcOrd="5" destOrd="0" presId="urn:microsoft.com/office/officeart/2005/8/layout/default"/>
    <dgm:cxn modelId="{79156D02-1AD3-455C-A6CF-C0F6CC2930FF}" type="presParOf" srcId="{34CF776D-EE4A-4120-B6B3-4C19F419F23A}" destId="{132D96B8-8552-4679-B901-09AB92B91554}" srcOrd="6" destOrd="0" presId="urn:microsoft.com/office/officeart/2005/8/layout/default"/>
    <dgm:cxn modelId="{70AF0CF2-EA62-4837-B7B5-E35F84ECF046}" type="presParOf" srcId="{34CF776D-EE4A-4120-B6B3-4C19F419F23A}" destId="{B7F9E405-113B-4E0A-B8A4-15E4D10093F1}" srcOrd="7" destOrd="0" presId="urn:microsoft.com/office/officeart/2005/8/layout/default"/>
    <dgm:cxn modelId="{AC889871-46BA-455A-8E28-4D6FF3C7B553}" type="presParOf" srcId="{34CF776D-EE4A-4120-B6B3-4C19F419F23A}" destId="{704BDE74-A438-49C3-8D71-7ABC0144C4DB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742099-035D-4F95-A615-A9D9DBE4DCF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0449DE-142E-42AA-8750-42B437CFED4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smtClean="0"/>
            <a:t>POLICY</a:t>
          </a:r>
          <a:endParaRPr lang="en-US" sz="2400" b="1" dirty="0"/>
        </a:p>
      </dgm:t>
    </dgm:pt>
    <dgm:pt modelId="{524C7C0E-3A45-492A-BDFC-EC018E2FD1AB}" type="parTrans" cxnId="{AEA8C87A-5B38-49C3-B575-B5E83BF722C8}">
      <dgm:prSet/>
      <dgm:spPr/>
      <dgm:t>
        <a:bodyPr/>
        <a:lstStyle/>
        <a:p>
          <a:endParaRPr lang="en-US"/>
        </a:p>
      </dgm:t>
    </dgm:pt>
    <dgm:pt modelId="{92FD6392-B5A2-4638-B808-02ECDF14CF2E}" type="sibTrans" cxnId="{AEA8C87A-5B38-49C3-B575-B5E83BF722C8}">
      <dgm:prSet/>
      <dgm:spPr/>
      <dgm:t>
        <a:bodyPr/>
        <a:lstStyle/>
        <a:p>
          <a:endParaRPr lang="en-US"/>
        </a:p>
      </dgm:t>
    </dgm:pt>
    <dgm:pt modelId="{B99D30A0-D5E7-4965-B085-85F4B84BA56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smtClean="0"/>
            <a:t>PRACTICE</a:t>
          </a:r>
          <a:endParaRPr lang="en-US" sz="2400" b="1" dirty="0"/>
        </a:p>
      </dgm:t>
    </dgm:pt>
    <dgm:pt modelId="{340FAFE4-2156-4BA5-B147-33546576AA3A}" type="parTrans" cxnId="{0F2C8DD2-41F7-4110-B3CB-DB1B5B087AB4}">
      <dgm:prSet/>
      <dgm:spPr/>
      <dgm:t>
        <a:bodyPr/>
        <a:lstStyle/>
        <a:p>
          <a:endParaRPr lang="en-US"/>
        </a:p>
      </dgm:t>
    </dgm:pt>
    <dgm:pt modelId="{C955D85C-EE94-432A-8BE6-18E0D5B6173A}" type="sibTrans" cxnId="{0F2C8DD2-41F7-4110-B3CB-DB1B5B087AB4}">
      <dgm:prSet/>
      <dgm:spPr/>
      <dgm:t>
        <a:bodyPr/>
        <a:lstStyle/>
        <a:p>
          <a:endParaRPr lang="en-US"/>
        </a:p>
      </dgm:t>
    </dgm:pt>
    <dgm:pt modelId="{181E6BB2-6D5B-4EFC-B7C6-08731814823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smtClean="0"/>
            <a:t>RESEARCH</a:t>
          </a:r>
          <a:endParaRPr lang="en-US" sz="2400" b="1" dirty="0"/>
        </a:p>
      </dgm:t>
    </dgm:pt>
    <dgm:pt modelId="{DBFBE2E3-AD9E-4C6E-A596-2776A71C6A6C}" type="parTrans" cxnId="{B723E602-5B26-4D43-93CA-0E2244ED3B06}">
      <dgm:prSet/>
      <dgm:spPr/>
      <dgm:t>
        <a:bodyPr/>
        <a:lstStyle/>
        <a:p>
          <a:endParaRPr lang="en-US"/>
        </a:p>
      </dgm:t>
    </dgm:pt>
    <dgm:pt modelId="{EA13A790-AE7C-4A5D-893E-7F94231056B4}" type="sibTrans" cxnId="{B723E602-5B26-4D43-93CA-0E2244ED3B06}">
      <dgm:prSet/>
      <dgm:spPr/>
      <dgm:t>
        <a:bodyPr/>
        <a:lstStyle/>
        <a:p>
          <a:endParaRPr lang="en-US"/>
        </a:p>
      </dgm:t>
    </dgm:pt>
    <dgm:pt modelId="{F3AC5122-893F-4CE3-9C53-673E38642896}" type="pres">
      <dgm:prSet presAssocID="{52742099-035D-4F95-A615-A9D9DBE4DCFE}" presName="compositeShape" presStyleCnt="0">
        <dgm:presLayoutVars>
          <dgm:chMax val="7"/>
          <dgm:dir/>
          <dgm:resizeHandles val="exact"/>
        </dgm:presLayoutVars>
      </dgm:prSet>
      <dgm:spPr/>
    </dgm:pt>
    <dgm:pt modelId="{255806D3-757E-4611-95C7-A979A0782985}" type="pres">
      <dgm:prSet presAssocID="{52742099-035D-4F95-A615-A9D9DBE4DCFE}" presName="wedge1" presStyleLbl="node1" presStyleIdx="0" presStyleCnt="3" custScaleX="100570" custLinFactNeighborX="1004" custLinFactNeighborY="-502"/>
      <dgm:spPr/>
      <dgm:t>
        <a:bodyPr/>
        <a:lstStyle/>
        <a:p>
          <a:endParaRPr lang="en-US"/>
        </a:p>
      </dgm:t>
    </dgm:pt>
    <dgm:pt modelId="{455D7510-5347-4A64-B526-ABFD468193B5}" type="pres">
      <dgm:prSet presAssocID="{52742099-035D-4F95-A615-A9D9DBE4DCFE}" presName="dummy1a" presStyleCnt="0"/>
      <dgm:spPr/>
    </dgm:pt>
    <dgm:pt modelId="{27130A43-92A8-4CED-9246-B7250A38E9FA}" type="pres">
      <dgm:prSet presAssocID="{52742099-035D-4F95-A615-A9D9DBE4DCFE}" presName="dummy1b" presStyleCnt="0"/>
      <dgm:spPr/>
    </dgm:pt>
    <dgm:pt modelId="{A2029B64-B480-4964-9900-C4858E27CB63}" type="pres">
      <dgm:prSet presAssocID="{52742099-035D-4F95-A615-A9D9DBE4DCF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57FB9-E079-4CE7-AA2A-8959C826D76F}" type="pres">
      <dgm:prSet presAssocID="{52742099-035D-4F95-A615-A9D9DBE4DCFE}" presName="wedge2" presStyleLbl="node1" presStyleIdx="1" presStyleCnt="3"/>
      <dgm:spPr/>
      <dgm:t>
        <a:bodyPr/>
        <a:lstStyle/>
        <a:p>
          <a:endParaRPr lang="en-US"/>
        </a:p>
      </dgm:t>
    </dgm:pt>
    <dgm:pt modelId="{864A935F-5D44-41D6-B33A-717362659EC4}" type="pres">
      <dgm:prSet presAssocID="{52742099-035D-4F95-A615-A9D9DBE4DCFE}" presName="dummy2a" presStyleCnt="0"/>
      <dgm:spPr/>
    </dgm:pt>
    <dgm:pt modelId="{F191A020-6A13-4D64-98AD-D68987FF9A18}" type="pres">
      <dgm:prSet presAssocID="{52742099-035D-4F95-A615-A9D9DBE4DCFE}" presName="dummy2b" presStyleCnt="0"/>
      <dgm:spPr/>
    </dgm:pt>
    <dgm:pt modelId="{A46DC6AD-29D0-4BAB-AFDE-5B449F648B95}" type="pres">
      <dgm:prSet presAssocID="{52742099-035D-4F95-A615-A9D9DBE4DCF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17808-3388-41C9-ADFA-3163B9E4F3DF}" type="pres">
      <dgm:prSet presAssocID="{52742099-035D-4F95-A615-A9D9DBE4DCFE}" presName="wedge3" presStyleLbl="node1" presStyleIdx="2" presStyleCnt="3" custScaleX="105104"/>
      <dgm:spPr/>
      <dgm:t>
        <a:bodyPr/>
        <a:lstStyle/>
        <a:p>
          <a:endParaRPr lang="en-US"/>
        </a:p>
      </dgm:t>
    </dgm:pt>
    <dgm:pt modelId="{1B40A056-AB2C-40F6-8E8A-2772514BC128}" type="pres">
      <dgm:prSet presAssocID="{52742099-035D-4F95-A615-A9D9DBE4DCFE}" presName="dummy3a" presStyleCnt="0"/>
      <dgm:spPr/>
    </dgm:pt>
    <dgm:pt modelId="{7AA21A6E-2217-466E-BAD2-4D45025939CD}" type="pres">
      <dgm:prSet presAssocID="{52742099-035D-4F95-A615-A9D9DBE4DCFE}" presName="dummy3b" presStyleCnt="0"/>
      <dgm:spPr/>
    </dgm:pt>
    <dgm:pt modelId="{A552C698-F138-4965-A358-8FD56D6BAFE6}" type="pres">
      <dgm:prSet presAssocID="{52742099-035D-4F95-A615-A9D9DBE4DCF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805F-BC64-4EF9-BFB4-C84BB2C43BF5}" type="pres">
      <dgm:prSet presAssocID="{92FD6392-B5A2-4638-B808-02ECDF14CF2E}" presName="arrowWedge1" presStyleLbl="fgSibTrans2D1" presStyleIdx="0" presStyleCnt="3" custScaleX="96992"/>
      <dgm:spPr/>
    </dgm:pt>
    <dgm:pt modelId="{F3C669D9-FDE3-48AE-9D2A-211C13A3589E}" type="pres">
      <dgm:prSet presAssocID="{C955D85C-EE94-432A-8BE6-18E0D5B6173A}" presName="arrowWedge2" presStyleLbl="fgSibTrans2D1" presStyleIdx="1" presStyleCnt="3"/>
      <dgm:spPr/>
    </dgm:pt>
    <dgm:pt modelId="{57F6ED42-74FE-4278-AC4F-4D5365BDF238}" type="pres">
      <dgm:prSet presAssocID="{EA13A790-AE7C-4A5D-893E-7F94231056B4}" presName="arrowWedge3" presStyleLbl="fgSibTrans2D1" presStyleIdx="2" presStyleCnt="3"/>
      <dgm:spPr/>
    </dgm:pt>
  </dgm:ptLst>
  <dgm:cxnLst>
    <dgm:cxn modelId="{158D6846-5B0E-4EAB-8184-FC4C910E78B7}" type="presOf" srcId="{181E6BB2-6D5B-4EFC-B7C6-08731814823B}" destId="{39717808-3388-41C9-ADFA-3163B9E4F3DF}" srcOrd="0" destOrd="0" presId="urn:microsoft.com/office/officeart/2005/8/layout/cycle8"/>
    <dgm:cxn modelId="{DDE5E415-3F10-4B14-A5DC-88EC2F647341}" type="presOf" srcId="{B99D30A0-D5E7-4965-B085-85F4B84BA562}" destId="{A8657FB9-E079-4CE7-AA2A-8959C826D76F}" srcOrd="0" destOrd="0" presId="urn:microsoft.com/office/officeart/2005/8/layout/cycle8"/>
    <dgm:cxn modelId="{F0DD599A-8C3A-41EA-9075-352CF2C03F7C}" type="presOf" srcId="{770449DE-142E-42AA-8750-42B437CFED4F}" destId="{A2029B64-B480-4964-9900-C4858E27CB63}" srcOrd="1" destOrd="0" presId="urn:microsoft.com/office/officeart/2005/8/layout/cycle8"/>
    <dgm:cxn modelId="{3D80223B-2D23-4444-B62D-E3C733F6F605}" type="presOf" srcId="{52742099-035D-4F95-A615-A9D9DBE4DCFE}" destId="{F3AC5122-893F-4CE3-9C53-673E38642896}" srcOrd="0" destOrd="0" presId="urn:microsoft.com/office/officeart/2005/8/layout/cycle8"/>
    <dgm:cxn modelId="{B723E602-5B26-4D43-93CA-0E2244ED3B06}" srcId="{52742099-035D-4F95-A615-A9D9DBE4DCFE}" destId="{181E6BB2-6D5B-4EFC-B7C6-08731814823B}" srcOrd="2" destOrd="0" parTransId="{DBFBE2E3-AD9E-4C6E-A596-2776A71C6A6C}" sibTransId="{EA13A790-AE7C-4A5D-893E-7F94231056B4}"/>
    <dgm:cxn modelId="{0F2C8DD2-41F7-4110-B3CB-DB1B5B087AB4}" srcId="{52742099-035D-4F95-A615-A9D9DBE4DCFE}" destId="{B99D30A0-D5E7-4965-B085-85F4B84BA562}" srcOrd="1" destOrd="0" parTransId="{340FAFE4-2156-4BA5-B147-33546576AA3A}" sibTransId="{C955D85C-EE94-432A-8BE6-18E0D5B6173A}"/>
    <dgm:cxn modelId="{3CD80178-53EC-42FD-8C0C-8D47016966B0}" type="presOf" srcId="{B99D30A0-D5E7-4965-B085-85F4B84BA562}" destId="{A46DC6AD-29D0-4BAB-AFDE-5B449F648B95}" srcOrd="1" destOrd="0" presId="urn:microsoft.com/office/officeart/2005/8/layout/cycle8"/>
    <dgm:cxn modelId="{EE47B5A2-ED61-4ED0-AAD6-B79F50EC4789}" type="presOf" srcId="{181E6BB2-6D5B-4EFC-B7C6-08731814823B}" destId="{A552C698-F138-4965-A358-8FD56D6BAFE6}" srcOrd="1" destOrd="0" presId="urn:microsoft.com/office/officeart/2005/8/layout/cycle8"/>
    <dgm:cxn modelId="{AEA8C87A-5B38-49C3-B575-B5E83BF722C8}" srcId="{52742099-035D-4F95-A615-A9D9DBE4DCFE}" destId="{770449DE-142E-42AA-8750-42B437CFED4F}" srcOrd="0" destOrd="0" parTransId="{524C7C0E-3A45-492A-BDFC-EC018E2FD1AB}" sibTransId="{92FD6392-B5A2-4638-B808-02ECDF14CF2E}"/>
    <dgm:cxn modelId="{C6D76BCC-8A56-4A99-91DF-D27FEBC8C87E}" type="presOf" srcId="{770449DE-142E-42AA-8750-42B437CFED4F}" destId="{255806D3-757E-4611-95C7-A979A0782985}" srcOrd="0" destOrd="0" presId="urn:microsoft.com/office/officeart/2005/8/layout/cycle8"/>
    <dgm:cxn modelId="{296C0620-6AB4-4FF8-B189-D41D86D9B366}" type="presParOf" srcId="{F3AC5122-893F-4CE3-9C53-673E38642896}" destId="{255806D3-757E-4611-95C7-A979A0782985}" srcOrd="0" destOrd="0" presId="urn:microsoft.com/office/officeart/2005/8/layout/cycle8"/>
    <dgm:cxn modelId="{E85667D2-4C83-4A15-88A1-EB02C265CF8A}" type="presParOf" srcId="{F3AC5122-893F-4CE3-9C53-673E38642896}" destId="{455D7510-5347-4A64-B526-ABFD468193B5}" srcOrd="1" destOrd="0" presId="urn:microsoft.com/office/officeart/2005/8/layout/cycle8"/>
    <dgm:cxn modelId="{5E241666-A3D1-490A-BB4F-2F8580A9F996}" type="presParOf" srcId="{F3AC5122-893F-4CE3-9C53-673E38642896}" destId="{27130A43-92A8-4CED-9246-B7250A38E9FA}" srcOrd="2" destOrd="0" presId="urn:microsoft.com/office/officeart/2005/8/layout/cycle8"/>
    <dgm:cxn modelId="{92F3CBCC-D78E-41B9-A07E-385C29534460}" type="presParOf" srcId="{F3AC5122-893F-4CE3-9C53-673E38642896}" destId="{A2029B64-B480-4964-9900-C4858E27CB63}" srcOrd="3" destOrd="0" presId="urn:microsoft.com/office/officeart/2005/8/layout/cycle8"/>
    <dgm:cxn modelId="{8C2E63A5-EEDF-4E41-9815-54678295494F}" type="presParOf" srcId="{F3AC5122-893F-4CE3-9C53-673E38642896}" destId="{A8657FB9-E079-4CE7-AA2A-8959C826D76F}" srcOrd="4" destOrd="0" presId="urn:microsoft.com/office/officeart/2005/8/layout/cycle8"/>
    <dgm:cxn modelId="{013467CB-4910-427C-8CCA-2727BD79A91B}" type="presParOf" srcId="{F3AC5122-893F-4CE3-9C53-673E38642896}" destId="{864A935F-5D44-41D6-B33A-717362659EC4}" srcOrd="5" destOrd="0" presId="urn:microsoft.com/office/officeart/2005/8/layout/cycle8"/>
    <dgm:cxn modelId="{F9267AB9-FB9D-45BB-8F01-6527579048C1}" type="presParOf" srcId="{F3AC5122-893F-4CE3-9C53-673E38642896}" destId="{F191A020-6A13-4D64-98AD-D68987FF9A18}" srcOrd="6" destOrd="0" presId="urn:microsoft.com/office/officeart/2005/8/layout/cycle8"/>
    <dgm:cxn modelId="{FC014DD1-FA82-4A33-A156-82E76549C917}" type="presParOf" srcId="{F3AC5122-893F-4CE3-9C53-673E38642896}" destId="{A46DC6AD-29D0-4BAB-AFDE-5B449F648B95}" srcOrd="7" destOrd="0" presId="urn:microsoft.com/office/officeart/2005/8/layout/cycle8"/>
    <dgm:cxn modelId="{96B9F1FC-3A4C-4F27-8B08-44E866E78F83}" type="presParOf" srcId="{F3AC5122-893F-4CE3-9C53-673E38642896}" destId="{39717808-3388-41C9-ADFA-3163B9E4F3DF}" srcOrd="8" destOrd="0" presId="urn:microsoft.com/office/officeart/2005/8/layout/cycle8"/>
    <dgm:cxn modelId="{1D94B830-17F6-46B4-891E-B352C4CEA435}" type="presParOf" srcId="{F3AC5122-893F-4CE3-9C53-673E38642896}" destId="{1B40A056-AB2C-40F6-8E8A-2772514BC128}" srcOrd="9" destOrd="0" presId="urn:microsoft.com/office/officeart/2005/8/layout/cycle8"/>
    <dgm:cxn modelId="{FC8FE6B3-2397-4E67-8057-27D2692B3A5A}" type="presParOf" srcId="{F3AC5122-893F-4CE3-9C53-673E38642896}" destId="{7AA21A6E-2217-466E-BAD2-4D45025939CD}" srcOrd="10" destOrd="0" presId="urn:microsoft.com/office/officeart/2005/8/layout/cycle8"/>
    <dgm:cxn modelId="{30CDA00B-712B-487E-BB06-45ACEEAFD4E7}" type="presParOf" srcId="{F3AC5122-893F-4CE3-9C53-673E38642896}" destId="{A552C698-F138-4965-A358-8FD56D6BAFE6}" srcOrd="11" destOrd="0" presId="urn:microsoft.com/office/officeart/2005/8/layout/cycle8"/>
    <dgm:cxn modelId="{320EAFD4-F25E-4A99-B51E-41B7ADF9D6BB}" type="presParOf" srcId="{F3AC5122-893F-4CE3-9C53-673E38642896}" destId="{7B04805F-BC64-4EF9-BFB4-C84BB2C43BF5}" srcOrd="12" destOrd="0" presId="urn:microsoft.com/office/officeart/2005/8/layout/cycle8"/>
    <dgm:cxn modelId="{2A4FE0D0-97E5-4088-8727-C4A7DDF9A52F}" type="presParOf" srcId="{F3AC5122-893F-4CE3-9C53-673E38642896}" destId="{F3C669D9-FDE3-48AE-9D2A-211C13A3589E}" srcOrd="13" destOrd="0" presId="urn:microsoft.com/office/officeart/2005/8/layout/cycle8"/>
    <dgm:cxn modelId="{6B559DE4-E52A-494D-9579-26CA7653933F}" type="presParOf" srcId="{F3AC5122-893F-4CE3-9C53-673E38642896}" destId="{57F6ED42-74FE-4278-AC4F-4D5365BDF23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75B2-6876-42D4-B9E2-B0257C8ED320}">
      <dsp:nvSpPr>
        <dsp:cNvPr id="0" name=""/>
        <dsp:cNvSpPr/>
      </dsp:nvSpPr>
      <dsp:spPr>
        <a:xfrm>
          <a:off x="0" y="368681"/>
          <a:ext cx="8128000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79044" rIns="63082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Prevention of initiation. Long-term. Often community-based or organizational (</a:t>
          </a:r>
          <a:r>
            <a:rPr lang="en-US" sz="2300" kern="1200" dirty="0" err="1" smtClean="0"/>
            <a:t>i.e</a:t>
          </a:r>
          <a:r>
            <a:rPr lang="en-US" sz="2300" kern="1200" dirty="0" smtClean="0"/>
            <a:t> schools)</a:t>
          </a:r>
          <a:endParaRPr lang="en-US" sz="2300" kern="1200" dirty="0"/>
        </a:p>
      </dsp:txBody>
      <dsp:txXfrm>
        <a:off x="0" y="368681"/>
        <a:ext cx="8128000" cy="1267875"/>
      </dsp:txXfrm>
    </dsp:sp>
    <dsp:sp modelId="{AC7F2A88-CA1F-46BC-A158-1E30FECFEC6F}">
      <dsp:nvSpPr>
        <dsp:cNvPr id="0" name=""/>
        <dsp:cNvSpPr/>
      </dsp:nvSpPr>
      <dsp:spPr>
        <a:xfrm>
          <a:off x="406400" y="29201"/>
          <a:ext cx="5689600" cy="6789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PRIMARY</a:t>
          </a:r>
          <a:endParaRPr lang="en-US" sz="3200" b="1" kern="1200" dirty="0"/>
        </a:p>
      </dsp:txBody>
      <dsp:txXfrm>
        <a:off x="439544" y="62345"/>
        <a:ext cx="5623312" cy="612672"/>
      </dsp:txXfrm>
    </dsp:sp>
    <dsp:sp modelId="{83C13654-7543-42E2-858D-B8EF86A540CB}">
      <dsp:nvSpPr>
        <dsp:cNvPr id="0" name=""/>
        <dsp:cNvSpPr/>
      </dsp:nvSpPr>
      <dsp:spPr>
        <a:xfrm>
          <a:off x="0" y="2100236"/>
          <a:ext cx="8128000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79044" rIns="63082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Behaviour</a:t>
          </a:r>
          <a:r>
            <a:rPr lang="en-US" sz="2300" kern="1200" dirty="0" smtClean="0"/>
            <a:t>-change. Intermediate. Interventions.  Often through programs</a:t>
          </a:r>
          <a:endParaRPr lang="en-US" sz="2300" kern="1200" dirty="0"/>
        </a:p>
      </dsp:txBody>
      <dsp:txXfrm>
        <a:off x="0" y="2100236"/>
        <a:ext cx="8128000" cy="1267875"/>
      </dsp:txXfrm>
    </dsp:sp>
    <dsp:sp modelId="{2C70B6EB-10B2-41D1-8F3C-55338284AFCC}">
      <dsp:nvSpPr>
        <dsp:cNvPr id="0" name=""/>
        <dsp:cNvSpPr/>
      </dsp:nvSpPr>
      <dsp:spPr>
        <a:xfrm>
          <a:off x="420327" y="1740842"/>
          <a:ext cx="5689600" cy="67896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SECONDARY</a:t>
          </a:r>
          <a:endParaRPr lang="en-US" sz="3200" b="1" kern="1200" dirty="0"/>
        </a:p>
      </dsp:txBody>
      <dsp:txXfrm>
        <a:off x="453471" y="1773986"/>
        <a:ext cx="5623312" cy="612672"/>
      </dsp:txXfrm>
    </dsp:sp>
    <dsp:sp modelId="{80DABD01-11C6-40F3-8E47-3681300B9CD4}">
      <dsp:nvSpPr>
        <dsp:cNvPr id="0" name=""/>
        <dsp:cNvSpPr/>
      </dsp:nvSpPr>
      <dsp:spPr>
        <a:xfrm>
          <a:off x="0" y="3831791"/>
          <a:ext cx="8128000" cy="155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79044" rIns="63082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Mitigating life-threatening circumstances. Immediate. Usually through hospitalization/institutionalization</a:t>
          </a:r>
          <a:endParaRPr lang="en-US" sz="2300" kern="1200"/>
        </a:p>
      </dsp:txBody>
      <dsp:txXfrm>
        <a:off x="0" y="3831791"/>
        <a:ext cx="8128000" cy="1557674"/>
      </dsp:txXfrm>
    </dsp:sp>
    <dsp:sp modelId="{F5D2B0B6-BD01-4F45-9C25-47EB824EAE07}">
      <dsp:nvSpPr>
        <dsp:cNvPr id="0" name=""/>
        <dsp:cNvSpPr/>
      </dsp:nvSpPr>
      <dsp:spPr>
        <a:xfrm>
          <a:off x="406400" y="3492311"/>
          <a:ext cx="56896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TERTIARY</a:t>
          </a:r>
          <a:endParaRPr lang="en-US" sz="3200" b="1" kern="1200" dirty="0"/>
        </a:p>
      </dsp:txBody>
      <dsp:txXfrm>
        <a:off x="439544" y="3525455"/>
        <a:ext cx="56233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75B2-6876-42D4-B9E2-B0257C8ED320}">
      <dsp:nvSpPr>
        <dsp:cNvPr id="0" name=""/>
        <dsp:cNvSpPr/>
      </dsp:nvSpPr>
      <dsp:spPr>
        <a:xfrm>
          <a:off x="0" y="467195"/>
          <a:ext cx="8770944" cy="4515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723" tIns="978916" rIns="680723" bIns="334264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 Prevent or delay recruitment of new users (long term)</a:t>
          </a:r>
          <a:endParaRPr lang="en-US" sz="4700" kern="1200" dirty="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Cost/benefit analysis = best return on investment</a:t>
          </a:r>
          <a:endParaRPr lang="en-US" sz="4700" kern="1200" dirty="0"/>
        </a:p>
      </dsp:txBody>
      <dsp:txXfrm>
        <a:off x="0" y="467195"/>
        <a:ext cx="8770944" cy="4515525"/>
      </dsp:txXfrm>
    </dsp:sp>
    <dsp:sp modelId="{AC7F2A88-CA1F-46BC-A158-1E30FECFEC6F}">
      <dsp:nvSpPr>
        <dsp:cNvPr id="0" name=""/>
        <dsp:cNvSpPr/>
      </dsp:nvSpPr>
      <dsp:spPr>
        <a:xfrm>
          <a:off x="438547" y="31303"/>
          <a:ext cx="6139660" cy="13874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65" tIns="0" rIns="2320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PRIMARY PREVENTION</a:t>
          </a:r>
          <a:endParaRPr lang="en-US" sz="3200" b="1" kern="1200" dirty="0"/>
        </a:p>
      </dsp:txBody>
      <dsp:txXfrm>
        <a:off x="506276" y="99032"/>
        <a:ext cx="6004202" cy="125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39C5D-BC5B-41BF-A08F-426B2CD229DF}">
      <dsp:nvSpPr>
        <dsp:cNvPr id="0" name=""/>
        <dsp:cNvSpPr/>
      </dsp:nvSpPr>
      <dsp:spPr>
        <a:xfrm>
          <a:off x="793777" y="1262685"/>
          <a:ext cx="3847304" cy="3847774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LEISURE TIME</a:t>
          </a:r>
          <a:endParaRPr lang="en-US" sz="4300" b="1" kern="1200" dirty="0"/>
        </a:p>
      </dsp:txBody>
      <dsp:txXfrm>
        <a:off x="1357202" y="1826178"/>
        <a:ext cx="2720454" cy="2720788"/>
      </dsp:txXfrm>
    </dsp:sp>
    <dsp:sp modelId="{1A5341C9-864F-407F-B66F-21AD22920F14}">
      <dsp:nvSpPr>
        <dsp:cNvPr id="0" name=""/>
        <dsp:cNvSpPr/>
      </dsp:nvSpPr>
      <dsp:spPr>
        <a:xfrm>
          <a:off x="3614337" y="2566252"/>
          <a:ext cx="3847304" cy="3847774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PEER GROUP</a:t>
          </a:r>
          <a:endParaRPr lang="en-US" sz="4300" b="1" kern="1200" dirty="0"/>
        </a:p>
      </dsp:txBody>
      <dsp:txXfrm>
        <a:off x="4177762" y="3129745"/>
        <a:ext cx="2720454" cy="2720788"/>
      </dsp:txXfrm>
    </dsp:sp>
    <dsp:sp modelId="{64F880E6-33CD-44FA-B17A-D1314F17EB50}">
      <dsp:nvSpPr>
        <dsp:cNvPr id="0" name=""/>
        <dsp:cNvSpPr/>
      </dsp:nvSpPr>
      <dsp:spPr>
        <a:xfrm>
          <a:off x="3614345" y="0"/>
          <a:ext cx="3847304" cy="3450645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FAMILY</a:t>
          </a:r>
          <a:endParaRPr lang="en-US" sz="4300" b="1" kern="1200" dirty="0"/>
        </a:p>
      </dsp:txBody>
      <dsp:txXfrm>
        <a:off x="4177770" y="505335"/>
        <a:ext cx="2720454" cy="2439975"/>
      </dsp:txXfrm>
    </dsp:sp>
    <dsp:sp modelId="{D27FB215-DC17-4675-8756-F5DCE050A3F0}">
      <dsp:nvSpPr>
        <dsp:cNvPr id="0" name=""/>
        <dsp:cNvSpPr/>
      </dsp:nvSpPr>
      <dsp:spPr>
        <a:xfrm>
          <a:off x="6263739" y="1063465"/>
          <a:ext cx="3847304" cy="384777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SCHOOL</a:t>
          </a:r>
          <a:endParaRPr lang="en-US" sz="4300" b="1" kern="1200" dirty="0"/>
        </a:p>
      </dsp:txBody>
      <dsp:txXfrm>
        <a:off x="6827164" y="1626958"/>
        <a:ext cx="2720454" cy="2720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B2E76-76E8-4873-A5AE-08690E3C4EE4}">
      <dsp:nvSpPr>
        <dsp:cNvPr id="0" name=""/>
        <dsp:cNvSpPr/>
      </dsp:nvSpPr>
      <dsp:spPr>
        <a:xfrm>
          <a:off x="0" y="93046"/>
          <a:ext cx="3461245" cy="20767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Apply a primary prevention approach</a:t>
          </a:r>
          <a:r>
            <a:rPr lang="en-US" sz="2600" kern="1200" dirty="0" smtClean="0"/>
            <a:t>.</a:t>
          </a:r>
          <a:endParaRPr lang="en-US" sz="2600" kern="1200" dirty="0"/>
        </a:p>
      </dsp:txBody>
      <dsp:txXfrm>
        <a:off x="0" y="93046"/>
        <a:ext cx="3461245" cy="2076747"/>
      </dsp:txXfrm>
    </dsp:sp>
    <dsp:sp modelId="{C9116183-9FD7-48EB-8139-5D1372945BB5}">
      <dsp:nvSpPr>
        <dsp:cNvPr id="0" name=""/>
        <dsp:cNvSpPr/>
      </dsp:nvSpPr>
      <dsp:spPr>
        <a:xfrm>
          <a:off x="3807370" y="93046"/>
          <a:ext cx="3461245" cy="2076747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Emphasize community action and embrace public schools as the natural hub.</a:t>
          </a:r>
          <a:endParaRPr lang="en-US" sz="2400" b="1" kern="1200" dirty="0"/>
        </a:p>
      </dsp:txBody>
      <dsp:txXfrm>
        <a:off x="3807370" y="93046"/>
        <a:ext cx="3461245" cy="2076747"/>
      </dsp:txXfrm>
    </dsp:sp>
    <dsp:sp modelId="{50D11EF1-15D0-4ED4-BD57-81DE649AB822}">
      <dsp:nvSpPr>
        <dsp:cNvPr id="0" name=""/>
        <dsp:cNvSpPr/>
      </dsp:nvSpPr>
      <dsp:spPr>
        <a:xfrm>
          <a:off x="7614741" y="93046"/>
          <a:ext cx="3461245" cy="207674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Engage and empower community members to make practical decisions.</a:t>
          </a:r>
          <a:endParaRPr lang="en-US" sz="2400" b="1" kern="1200" dirty="0"/>
        </a:p>
      </dsp:txBody>
      <dsp:txXfrm>
        <a:off x="7614741" y="93046"/>
        <a:ext cx="3461245" cy="2076747"/>
      </dsp:txXfrm>
    </dsp:sp>
    <dsp:sp modelId="{132D96B8-8552-4679-B901-09AB92B91554}">
      <dsp:nvSpPr>
        <dsp:cNvPr id="0" name=""/>
        <dsp:cNvSpPr/>
      </dsp:nvSpPr>
      <dsp:spPr>
        <a:xfrm>
          <a:off x="1903685" y="2515918"/>
          <a:ext cx="3461245" cy="207674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Integrate researchers, policy-makers, practitioners, and community members.</a:t>
          </a:r>
          <a:endParaRPr lang="en-US" sz="2400" b="1" kern="1200" dirty="0"/>
        </a:p>
      </dsp:txBody>
      <dsp:txXfrm>
        <a:off x="1903685" y="2515918"/>
        <a:ext cx="3461245" cy="2076747"/>
      </dsp:txXfrm>
    </dsp:sp>
    <dsp:sp modelId="{704BDE74-A438-49C3-8D71-7ABC0144C4DB}">
      <dsp:nvSpPr>
        <dsp:cNvPr id="0" name=""/>
        <dsp:cNvSpPr/>
      </dsp:nvSpPr>
      <dsp:spPr>
        <a:xfrm>
          <a:off x="5711055" y="2515918"/>
          <a:ext cx="3461245" cy="207674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Match the scope of the solution to the scope of the problem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5711055" y="2515918"/>
        <a:ext cx="3461245" cy="2076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06D3-757E-4611-95C7-A979A0782985}">
      <dsp:nvSpPr>
        <dsp:cNvPr id="0" name=""/>
        <dsp:cNvSpPr/>
      </dsp:nvSpPr>
      <dsp:spPr>
        <a:xfrm>
          <a:off x="2136962" y="349485"/>
          <a:ext cx="4857288" cy="4829758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POLICY</a:t>
          </a:r>
          <a:endParaRPr lang="en-US" sz="2400" b="1" kern="1200" dirty="0"/>
        </a:p>
      </dsp:txBody>
      <dsp:txXfrm>
        <a:off x="4696869" y="1372934"/>
        <a:ext cx="1734745" cy="1437428"/>
      </dsp:txXfrm>
    </dsp:sp>
    <dsp:sp modelId="{A8657FB9-E079-4CE7-AA2A-8959C826D76F}">
      <dsp:nvSpPr>
        <dsp:cNvPr id="0" name=""/>
        <dsp:cNvSpPr/>
      </dsp:nvSpPr>
      <dsp:spPr>
        <a:xfrm>
          <a:off x="2002766" y="546222"/>
          <a:ext cx="4829758" cy="4829758"/>
        </a:xfrm>
        <a:prstGeom prst="pie">
          <a:avLst>
            <a:gd name="adj1" fmla="val 1800000"/>
            <a:gd name="adj2" fmla="val 90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PRACTICE</a:t>
          </a:r>
          <a:endParaRPr lang="en-US" sz="2400" b="1" kern="1200" dirty="0"/>
        </a:p>
      </dsp:txBody>
      <dsp:txXfrm>
        <a:off x="3152708" y="3679816"/>
        <a:ext cx="2587370" cy="1264936"/>
      </dsp:txXfrm>
    </dsp:sp>
    <dsp:sp modelId="{39717808-3388-41C9-ADFA-3163B9E4F3DF}">
      <dsp:nvSpPr>
        <dsp:cNvPr id="0" name=""/>
        <dsp:cNvSpPr/>
      </dsp:nvSpPr>
      <dsp:spPr>
        <a:xfrm>
          <a:off x="1780040" y="373731"/>
          <a:ext cx="5076269" cy="4829758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RESEARCH</a:t>
          </a:r>
          <a:endParaRPr lang="en-US" sz="2400" b="1" kern="1200" dirty="0"/>
        </a:p>
      </dsp:txBody>
      <dsp:txXfrm>
        <a:off x="2368042" y="1397180"/>
        <a:ext cx="1812953" cy="1437428"/>
      </dsp:txXfrm>
    </dsp:sp>
    <dsp:sp modelId="{7B04805F-BC64-4EF9-BFB4-C84BB2C43BF5}">
      <dsp:nvSpPr>
        <dsp:cNvPr id="0" name=""/>
        <dsp:cNvSpPr/>
      </dsp:nvSpPr>
      <dsp:spPr>
        <a:xfrm>
          <a:off x="1933670" y="50500"/>
          <a:ext cx="5264462" cy="542772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669D9-FDE3-48AE-9D2A-211C13A3589E}">
      <dsp:nvSpPr>
        <dsp:cNvPr id="0" name=""/>
        <dsp:cNvSpPr/>
      </dsp:nvSpPr>
      <dsp:spPr>
        <a:xfrm>
          <a:off x="1703781" y="246932"/>
          <a:ext cx="5427729" cy="542772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6ED42-74FE-4278-AC4F-4D5365BDF238}">
      <dsp:nvSpPr>
        <dsp:cNvPr id="0" name=""/>
        <dsp:cNvSpPr/>
      </dsp:nvSpPr>
      <dsp:spPr>
        <a:xfrm>
          <a:off x="1602946" y="74746"/>
          <a:ext cx="5427729" cy="542772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155E-5634-4241-BC2C-4FAFC40B5297}" type="datetimeFigureOut">
              <a:rPr lang="en-CA" smtClean="0"/>
              <a:t>08/09/2020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79F6-3E80-44CA-A383-38CFA72CE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734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FF79-4648-490A-BFEA-A3435AA21B88}" type="datetimeFigureOut">
              <a:rPr lang="en-CA" smtClean="0"/>
              <a:t>08/09/2020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1D2A-C540-4977-A6CD-FDD71299C4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95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31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15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97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36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32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7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092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34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CA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36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610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89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59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254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0" lvl="1" indent="0" algn="l" defTabSz="914400" rtl="0" eaLnBrk="1" latinLnBrk="0" hangingPunct="1">
              <a:buFontTx/>
              <a:buNone/>
            </a:pPr>
            <a:endParaRPr lang="en-US" dirty="0" smtClean="0"/>
          </a:p>
          <a:p>
            <a:pPr marL="457200" lvl="1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915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217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604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921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272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 smtClean="0"/>
          </a:p>
          <a:p>
            <a:endParaRPr lang="en-CA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197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78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939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42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916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33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919" indent="-173919">
              <a:buFontTx/>
              <a:buChar char="-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D5B11-F5EC-4C54-AEA8-41660114623F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437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>
              <a:solidFill>
                <a:srgbClr val="7030A0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E4EC-2729-4B32-B893-57EE144B58E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7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483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140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61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45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83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03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02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86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1D2A-C540-4977-A6CD-FDD71299C45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63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19300"/>
            <a:ext cx="10363200" cy="14906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C96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 smtClean="0"/>
              <a:t>Government of Yukon</a:t>
            </a:r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30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761" y="1638300"/>
            <a:ext cx="10459065" cy="45386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35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4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 smtClean="0"/>
              <a:t>Government of Yukon</a:t>
            </a:r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8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4457701"/>
            <a:ext cx="9518649" cy="1379539"/>
          </a:xfrm>
        </p:spPr>
        <p:txBody>
          <a:bodyPr anchor="b">
            <a:normAutofit/>
          </a:bodyPr>
          <a:lstStyle>
            <a:lvl1pPr algn="l">
              <a:defRPr sz="4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957513"/>
            <a:ext cx="95123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8C96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 smtClean="0"/>
              <a:t>Government of Yukon</a:t>
            </a:r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75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761" y="1825625"/>
            <a:ext cx="5742039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 smtClean="0"/>
              <a:t>Government of Yukon</a:t>
            </a:r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4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1" y="365127"/>
            <a:ext cx="116389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61" y="1681163"/>
            <a:ext cx="57198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61" y="2505075"/>
            <a:ext cx="5719815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2823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39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Government of Yukon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5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9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2" y="457200"/>
            <a:ext cx="4494264" cy="1161288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69418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762" y="1618488"/>
            <a:ext cx="4494264" cy="4250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7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762499"/>
            <a:ext cx="7315200" cy="566928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38400" y="542925"/>
            <a:ext cx="7315200" cy="4114800"/>
          </a:xfrm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43524"/>
            <a:ext cx="7315200" cy="8046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43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761" y="365126"/>
            <a:ext cx="116684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61" y="1638300"/>
            <a:ext cx="11076039" cy="453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761" y="6351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4C5A"/>
                </a:solidFill>
              </a:defRPr>
            </a:lvl1pPr>
          </a:lstStyle>
          <a:p>
            <a:r>
              <a:rPr lang="en-CA" noProof="0" dirty="0" smtClean="0"/>
              <a:t>Government of Yukon</a:t>
            </a:r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651" y="6350314"/>
            <a:ext cx="5594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4897" y="6346060"/>
            <a:ext cx="174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ADB0AE-5B81-4A88-ABD8-76511A1BB8AD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71" y="1554480"/>
            <a:ext cx="1563330" cy="530352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28091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Nunito Sans" panose="00000500000000000000" pitchFamily="2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5" Type="http://schemas.openxmlformats.org/officeDocument/2006/relationships/image" Target="../media/image41.pn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Relationship Id="rId1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851" y="3075515"/>
            <a:ext cx="8048978" cy="75353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Bold"/>
                <a:cs typeface="Montserrat Bold"/>
              </a:rPr>
              <a:t>PLANET YOUTH AND THE ICELANDIC MODEL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Montserrat Bold"/>
              <a:cs typeface="Montserrat Bold"/>
            </a:endParaRPr>
          </a:p>
        </p:txBody>
      </p:sp>
      <p:pic>
        <p:nvPicPr>
          <p:cNvPr id="9" name="Picture 8" descr="GYWordmark_2018_CMYK_Re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8" y="5736824"/>
            <a:ext cx="19050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34" y="3829049"/>
            <a:ext cx="6286154" cy="3428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0267" y="3875447"/>
            <a:ext cx="7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Montserrat Bold"/>
                <a:ea typeface="+mj-ea"/>
                <a:cs typeface="Montserrat Bold"/>
              </a:rPr>
              <a:t>LESSONS FOR </a:t>
            </a:r>
            <a:r>
              <a:rPr lang="en-US" sz="3600" b="1" dirty="0" smtClean="0">
                <a:solidFill>
                  <a:schemeClr val="tx2"/>
                </a:solidFill>
                <a:latin typeface="Montserrat Bold"/>
                <a:ea typeface="+mj-ea"/>
                <a:cs typeface="Montserrat Bold"/>
              </a:rPr>
              <a:t>YUKON</a:t>
            </a:r>
          </a:p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Montserrat Bold"/>
                <a:ea typeface="+mj-ea"/>
                <a:cs typeface="Montserrat Bold"/>
              </a:rPr>
              <a:t>(and other PTs?!)</a:t>
            </a:r>
            <a:endParaRPr lang="en-CA" sz="3600" b="1" dirty="0">
              <a:solidFill>
                <a:schemeClr val="tx2"/>
              </a:solidFill>
              <a:latin typeface="Montserrat Bold"/>
              <a:ea typeface="+mj-ea"/>
              <a:cs typeface="Montserra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5" y="160257"/>
            <a:ext cx="2230246" cy="223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0415" y="4249018"/>
            <a:ext cx="6226370" cy="1905812"/>
          </a:xfrm>
        </p:spPr>
        <p:txBody>
          <a:bodyPr/>
          <a:lstStyle/>
          <a:p>
            <a:pPr algn="ctr"/>
            <a:r>
              <a:rPr lang="en-US" dirty="0" smtClean="0"/>
              <a:t>THE ICELANDIC 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5525" y="6342995"/>
            <a:ext cx="1742153" cy="365125"/>
          </a:xfrm>
        </p:spPr>
        <p:txBody>
          <a:bodyPr/>
          <a:lstStyle/>
          <a:p>
            <a:fld id="{F8ADB0AE-5B81-4A88-ABD8-76511A1BB8AD}" type="slidenum">
              <a:rPr lang="en-CA" smtClean="0"/>
              <a:t>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6" y="183894"/>
            <a:ext cx="5345826" cy="634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51" y="631746"/>
            <a:ext cx="3025170" cy="40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10</a:t>
            </a:fld>
            <a:endParaRPr lang="en-CA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68" y="346312"/>
            <a:ext cx="4572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3621" y="5462337"/>
            <a:ext cx="359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Actual Icelandic Viking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9344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11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86203"/>
            <a:ext cx="10325100" cy="63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12</a:t>
            </a:fld>
            <a:endParaRPr lang="en-CA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34938" y="380235"/>
            <a:ext cx="10552112" cy="5965825"/>
            <a:chOff x="85" y="240"/>
            <a:chExt cx="6647" cy="375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" y="240"/>
              <a:ext cx="6647" cy="37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240"/>
              <a:ext cx="6656" cy="37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13</a:t>
            </a:fld>
            <a:endParaRPr lang="en-CA" noProof="0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58788" y="592138"/>
            <a:ext cx="10228262" cy="5634037"/>
            <a:chOff x="289" y="373"/>
            <a:chExt cx="6443" cy="354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" y="373"/>
              <a:ext cx="6443" cy="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373"/>
              <a:ext cx="6452" cy="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61" y="1392725"/>
            <a:ext cx="11076039" cy="273593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000" dirty="0" smtClean="0"/>
              <a:t>Evidence-based practice (and practice-based evidence).</a:t>
            </a:r>
            <a:endParaRPr lang="en-US" sz="4000" u="sng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000" dirty="0" smtClean="0"/>
              <a:t>Community-based approach.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000" dirty="0" smtClean="0"/>
              <a:t>Dialogue between researchers, policy-makers and practitioners.</a:t>
            </a:r>
          </a:p>
          <a:p>
            <a:pPr marL="0" indent="0">
              <a:lnSpc>
                <a:spcPct val="150000"/>
              </a:lnSpc>
              <a:buNone/>
            </a:pPr>
            <a:endParaRPr lang="en-CA" sz="4000" dirty="0"/>
          </a:p>
        </p:txBody>
      </p:sp>
      <p:sp>
        <p:nvSpPr>
          <p:cNvPr id="6" name="Rectangle 5"/>
          <p:cNvSpPr/>
          <p:nvPr/>
        </p:nvSpPr>
        <p:spPr>
          <a:xfrm rot="20285001">
            <a:off x="5990773" y="3829936"/>
            <a:ext cx="4319647" cy="177406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GOAL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Population-level delay in onset of use.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Pillars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smtClean="0"/>
              <a:t>Government of Yukon</a:t>
            </a:r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14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4013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63881"/>
              </p:ext>
            </p:extLst>
          </p:nvPr>
        </p:nvGraphicFramePr>
        <p:xfrm>
          <a:off x="819789" y="297158"/>
          <a:ext cx="11075987" cy="641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15</a:t>
            </a:fld>
            <a:endParaRPr lang="en-CA" noProof="0" dirty="0"/>
          </a:p>
        </p:txBody>
      </p:sp>
      <p:sp>
        <p:nvSpPr>
          <p:cNvPr id="9" name="Oval 8"/>
          <p:cNvSpPr/>
          <p:nvPr/>
        </p:nvSpPr>
        <p:spPr>
          <a:xfrm>
            <a:off x="1371600" y="297158"/>
            <a:ext cx="9738360" cy="64140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16853" y="4956859"/>
            <a:ext cx="3761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LOCAL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SCHOOL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COMMUNITY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1416"/>
            <a:ext cx="2572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Four</a:t>
            </a:r>
          </a:p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Domains</a:t>
            </a:r>
            <a:endParaRPr lang="en-CA" sz="40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0" y="2980951"/>
            <a:ext cx="2766060" cy="5232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INDIVIDUAL</a:t>
            </a:r>
            <a:endParaRPr lang="en-C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Guiding Principles of the Icelandic Prevention Model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518112"/>
              </p:ext>
            </p:extLst>
          </p:nvPr>
        </p:nvGraphicFramePr>
        <p:xfrm>
          <a:off x="312267" y="1508127"/>
          <a:ext cx="11075987" cy="468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16</a:t>
            </a:fld>
            <a:endParaRPr lang="en-CA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6220283" y="6259869"/>
            <a:ext cx="446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err="1" smtClean="0"/>
              <a:t>Kristjansson</a:t>
            </a:r>
            <a:r>
              <a:rPr lang="en-US" sz="2400" b="1" dirty="0" smtClean="0"/>
              <a:t> et al. 2020</a:t>
            </a:r>
            <a:r>
              <a:rPr lang="en-US" sz="2400" b="1" dirty="0"/>
              <a:t>)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8977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235" y="942209"/>
            <a:ext cx="7258185" cy="54038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Thoughtfully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and intentionally altering the social, organizational, and cultural characteristics of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communities.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Supporting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local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teams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Bridging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use of research evidence to practical implementation </a:t>
            </a:r>
            <a:endParaRPr lang="en-CA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17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714267" y="2564877"/>
            <a:ext cx="2876025" cy="2158514"/>
            <a:chOff x="0" y="93046"/>
            <a:chExt cx="3461245" cy="2076747"/>
          </a:xfrm>
        </p:grpSpPr>
        <p:sp>
          <p:nvSpPr>
            <p:cNvPr id="8" name="Rectangle 7"/>
            <p:cNvSpPr/>
            <p:nvPr/>
          </p:nvSpPr>
          <p:spPr>
            <a:xfrm>
              <a:off x="0" y="93046"/>
              <a:ext cx="3461245" cy="20767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93046"/>
              <a:ext cx="3461245" cy="2076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/>
                <a:t>Apply a primary prevention approach</a:t>
              </a:r>
              <a:r>
                <a:rPr lang="en-US" sz="2600" kern="1200" dirty="0" smtClean="0"/>
                <a:t>.</a:t>
              </a:r>
              <a:endParaRPr lang="en-US" sz="2600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68710" y="180355"/>
            <a:ext cx="146225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600" b="1" dirty="0">
                <a:ln w="10160">
                  <a:solidFill>
                    <a:srgbClr val="DC4405">
                      <a:alpha val="38000"/>
                    </a:srgbClr>
                  </a:solidFill>
                  <a:prstDash val="solid"/>
                </a:ln>
                <a:solidFill>
                  <a:prstClr val="white">
                    <a:lumMod val="95000"/>
                    <a:alpha val="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604" y="1120140"/>
            <a:ext cx="310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Guiding Principle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18</a:t>
            </a:fld>
            <a:endParaRPr lang="en-CA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0" y="0"/>
            <a:chExt cx="7658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69" cy="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81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385" y="4599159"/>
            <a:ext cx="4494264" cy="1161288"/>
          </a:xfrm>
        </p:spPr>
        <p:txBody>
          <a:bodyPr>
            <a:normAutofit fontScale="90000"/>
          </a:bodyPr>
          <a:lstStyle/>
          <a:p>
            <a:pPr algn="ctr"/>
            <a:r>
              <a:rPr lang="en-CA" b="0" dirty="0"/>
              <a:t/>
            </a:r>
            <a:br>
              <a:rPr lang="en-CA" b="0" dirty="0"/>
            </a:br>
            <a:r>
              <a:rPr lang="en-CA" sz="3600" dirty="0" err="1">
                <a:solidFill>
                  <a:schemeClr val="tx2"/>
                </a:solidFill>
                <a:latin typeface="Montserrat Bold"/>
                <a:cs typeface="Montserrat Bold"/>
              </a:rPr>
              <a:t>Émile</a:t>
            </a:r>
            <a:r>
              <a:rPr lang="en-CA" sz="3600" dirty="0">
                <a:solidFill>
                  <a:schemeClr val="tx2"/>
                </a:solidFill>
                <a:latin typeface="Montserrat Bold"/>
                <a:cs typeface="Montserrat Bold"/>
              </a:rPr>
              <a:t> Durkheim (1858 –1917)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7900" y="723900"/>
            <a:ext cx="4224020" cy="54038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45242" y="1142238"/>
            <a:ext cx="4751438" cy="2877312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US" sz="2800" dirty="0" smtClean="0">
                <a:latin typeface="Montserrat Bold" panose="00000800000000000000" pitchFamily="2" charset="0"/>
              </a:rPr>
              <a:t>Sociology should study phenomena attributed to society </a:t>
            </a:r>
            <a:r>
              <a:rPr lang="en-US" sz="2800" b="1" u="sng" dirty="0" smtClean="0">
                <a:latin typeface="Montserrat Bold" panose="00000800000000000000" pitchFamily="2" charset="0"/>
              </a:rPr>
              <a:t>at-large</a:t>
            </a:r>
            <a:r>
              <a:rPr lang="en-US" sz="2800" dirty="0" smtClean="0">
                <a:latin typeface="Montserrat Bold" panose="00000800000000000000" pitchFamily="2" charset="0"/>
              </a:rPr>
              <a:t>, rather than being limited to the specific actions of individuals.</a:t>
            </a:r>
            <a:endParaRPr lang="en-CA" sz="2800" dirty="0">
              <a:latin typeface="Montserrat Bold" panose="000008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smtClean="0"/>
              <a:t>Government of Yukon</a:t>
            </a:r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1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964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235" y="942209"/>
            <a:ext cx="7258185" cy="54038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Schools </a:t>
            </a:r>
            <a:r>
              <a:rPr lang="en-US" sz="3600" dirty="0" smtClean="0"/>
              <a:t>represent </a:t>
            </a:r>
            <a:r>
              <a:rPr lang="en-US" sz="3600" dirty="0"/>
              <a:t>an essential hub for local </a:t>
            </a:r>
            <a:r>
              <a:rPr lang="en-US" sz="3600" dirty="0" smtClean="0"/>
              <a:t>activities.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 Strengthening </a:t>
            </a:r>
            <a:r>
              <a:rPr lang="en-US" sz="3600" dirty="0"/>
              <a:t>connections between families, schools, and the </a:t>
            </a:r>
            <a:r>
              <a:rPr lang="en-US" sz="3600" dirty="0" smtClean="0"/>
              <a:t>community-at-large.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 Securing collaboration </a:t>
            </a:r>
            <a:r>
              <a:rPr lang="en-US" sz="3600" dirty="0"/>
              <a:t>and commitment of schools for the collection of </a:t>
            </a:r>
            <a:r>
              <a:rPr lang="en-US" sz="3600" dirty="0" smtClean="0"/>
              <a:t>data.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endParaRPr lang="en-CA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19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40507" y="2939384"/>
            <a:ext cx="3461245" cy="2076747"/>
          </a:xfrm>
          <a:prstGeom prst="rect">
            <a:avLst/>
          </a:prstGeom>
          <a:solidFill>
            <a:schemeClr val="bg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 smtClean="0"/>
              <a:t>Emphasize community action and embrace public schools as the natural hub.</a:t>
            </a:r>
            <a:endParaRPr lang="en-US" sz="2400" b="1" kern="1200" dirty="0"/>
          </a:p>
        </p:txBody>
      </p:sp>
      <p:sp>
        <p:nvSpPr>
          <p:cNvPr id="14" name="Rectangle 13"/>
          <p:cNvSpPr/>
          <p:nvPr/>
        </p:nvSpPr>
        <p:spPr>
          <a:xfrm>
            <a:off x="1003191" y="192851"/>
            <a:ext cx="229080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accent5">
                      <a:alpha val="38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16600" b="1" cap="none" spc="0" dirty="0">
              <a:ln w="10160">
                <a:solidFill>
                  <a:schemeClr val="accent5">
                    <a:alpha val="38000"/>
                  </a:schemeClr>
                </a:solidFill>
                <a:prstDash val="solid"/>
              </a:ln>
              <a:solidFill>
                <a:schemeClr val="bg1">
                  <a:lumMod val="95000"/>
                  <a:alpha val="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918" y="1330880"/>
            <a:ext cx="310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Guiding Principle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SCHOOL HEALTH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62" y="1701208"/>
            <a:ext cx="5559512" cy="455073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Health and Learning are profoundly linked </a:t>
            </a:r>
          </a:p>
          <a:p>
            <a:endParaRPr lang="en-US" sz="3600" dirty="0"/>
          </a:p>
          <a:p>
            <a:r>
              <a:rPr lang="en-US" sz="3600" dirty="0" smtClean="0"/>
              <a:t>Joint Consortium for School Health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Ongoing partnership and collaboration with Yukon Education</a:t>
            </a:r>
            <a:endParaRPr lang="en-CA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20</a:t>
            </a:fld>
            <a:endParaRPr lang="en-CA" noProof="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7" y="1411883"/>
            <a:ext cx="4754083" cy="47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235" y="942209"/>
            <a:ext cx="7258185" cy="540385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Decisions  </a:t>
            </a:r>
            <a:r>
              <a:rPr lang="en-US" sz="3600" dirty="0"/>
              <a:t>based on hard data and </a:t>
            </a:r>
            <a:r>
              <a:rPr lang="en-US" sz="3600" dirty="0" err="1" smtClean="0"/>
              <a:t>neighbourhood</a:t>
            </a:r>
            <a:r>
              <a:rPr lang="en-US" sz="3600" dirty="0" smtClean="0"/>
              <a:t> </a:t>
            </a:r>
            <a:r>
              <a:rPr lang="en-US" sz="3600" dirty="0"/>
              <a:t>and school-specific </a:t>
            </a:r>
            <a:r>
              <a:rPr lang="en-US" sz="3600" dirty="0" smtClean="0"/>
              <a:t>diagnostics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Accessible and current data </a:t>
            </a:r>
            <a:r>
              <a:rPr lang="en-US" sz="3600" dirty="0" smtClean="0"/>
              <a:t>promotes </a:t>
            </a:r>
            <a:r>
              <a:rPr lang="en-US" sz="3600" dirty="0"/>
              <a:t>meaningful participation from the whole community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Collaborating with community-based researchers and supporting them to collect, process, and disseminate regular data is </a:t>
            </a:r>
            <a:r>
              <a:rPr lang="en-US" sz="3600" dirty="0" smtClean="0"/>
              <a:t>essential</a:t>
            </a:r>
            <a:endParaRPr lang="en-CA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21</a:t>
            </a:fld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389072" y="2830397"/>
            <a:ext cx="3554081" cy="2104536"/>
            <a:chOff x="7614741" y="65257"/>
            <a:chExt cx="3554081" cy="2104536"/>
          </a:xfrm>
          <a:solidFill>
            <a:schemeClr val="accent3"/>
          </a:solidFill>
        </p:grpSpPr>
        <p:sp>
          <p:nvSpPr>
            <p:cNvPr id="10" name="Rectangle 9"/>
            <p:cNvSpPr/>
            <p:nvPr/>
          </p:nvSpPr>
          <p:spPr>
            <a:xfrm>
              <a:off x="7614741" y="93046"/>
              <a:ext cx="3461245" cy="20767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7707577" y="65257"/>
              <a:ext cx="3461245" cy="20767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Engage and empower community members to make practical decisions.</a:t>
              </a:r>
              <a:endParaRPr lang="en-US" sz="2500" b="1" kern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20710" y="347781"/>
            <a:ext cx="229080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accent5">
                      <a:alpha val="38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16600" b="1" cap="none" spc="0" dirty="0">
              <a:ln w="10160">
                <a:solidFill>
                  <a:schemeClr val="accent5">
                    <a:alpha val="38000"/>
                  </a:schemeClr>
                </a:solidFill>
                <a:prstDash val="solid"/>
              </a:ln>
              <a:solidFill>
                <a:schemeClr val="bg1">
                  <a:lumMod val="95000"/>
                  <a:alpha val="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437" y="1235787"/>
            <a:ext cx="310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Guiding Principle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22</a:t>
            </a:fld>
            <a:endParaRPr lang="en-CA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-28575"/>
            <a:ext cx="12192000" cy="6886575"/>
            <a:chOff x="0" y="-18"/>
            <a:chExt cx="7680" cy="43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18"/>
              <a:ext cx="7680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"/>
              <a:ext cx="7691" cy="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96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BEHAVIOURS OF SCHOOL-AGED CHILDREN IN YUKON (HBSC)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smtClean="0"/>
              <a:t>Government of Yukon</a:t>
            </a:r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23</a:t>
            </a:fld>
            <a:endParaRPr lang="en-CA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7761" y="1657493"/>
            <a:ext cx="4602162" cy="453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CONCERNS</a:t>
            </a:r>
            <a:endParaRPr lang="en-US" sz="4000" dirty="0" smtClean="0"/>
          </a:p>
          <a:p>
            <a:r>
              <a:rPr lang="en-US" sz="4000" dirty="0" smtClean="0"/>
              <a:t>Rural students</a:t>
            </a:r>
          </a:p>
          <a:p>
            <a:r>
              <a:rPr lang="en-US" sz="4000" dirty="0"/>
              <a:t>Mental </a:t>
            </a:r>
            <a:r>
              <a:rPr lang="en-US" sz="4000" dirty="0" smtClean="0"/>
              <a:t>Health</a:t>
            </a:r>
          </a:p>
          <a:p>
            <a:r>
              <a:rPr lang="en-US" sz="4000" dirty="0" smtClean="0"/>
              <a:t>Food Insecurity</a:t>
            </a:r>
          </a:p>
          <a:p>
            <a:r>
              <a:rPr lang="en-US" sz="4000" dirty="0" smtClean="0"/>
              <a:t>Substance Abuse</a:t>
            </a:r>
          </a:p>
          <a:p>
            <a:r>
              <a:rPr lang="en-US" sz="4000" dirty="0" smtClean="0"/>
              <a:t>Sexual Health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00" y="1508126"/>
            <a:ext cx="6151322" cy="50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235" y="942209"/>
            <a:ext cx="7258185" cy="540385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 Science-to-practice approach with community teams working over long-term.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Each group/individual influences and is influenced by other team members.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A</a:t>
            </a:r>
            <a:r>
              <a:rPr lang="en-US" sz="3600" dirty="0" smtClean="0"/>
              <a:t>ligns </a:t>
            </a:r>
            <a:r>
              <a:rPr lang="en-US" sz="3600" dirty="0"/>
              <a:t>the expertise and efforts of </a:t>
            </a:r>
            <a:r>
              <a:rPr lang="en-US" sz="3600" dirty="0" smtClean="0"/>
              <a:t>key players to </a:t>
            </a:r>
            <a:r>
              <a:rPr lang="en-US" sz="3600" dirty="0"/>
              <a:t>maximize the practical, real-world impact of their collective capacity.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endParaRPr lang="en-CA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24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456316" y="2496682"/>
            <a:ext cx="3461245" cy="2113741"/>
            <a:chOff x="1903685" y="2478924"/>
            <a:chExt cx="3461245" cy="2113741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1903685" y="2515918"/>
              <a:ext cx="3461245" cy="20767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903685" y="2478924"/>
              <a:ext cx="3461245" cy="20767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Integrate researchers, policy-makers, practitioners, and community members.</a:t>
              </a:r>
              <a:endParaRPr lang="en-US" sz="2500" b="1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85431" y="222737"/>
            <a:ext cx="229080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accent5">
                      <a:alpha val="38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16600" b="1" cap="none" spc="0" dirty="0">
              <a:ln w="10160">
                <a:solidFill>
                  <a:schemeClr val="accent5">
                    <a:alpha val="38000"/>
                  </a:schemeClr>
                </a:solidFill>
                <a:prstDash val="solid"/>
              </a:ln>
              <a:solidFill>
                <a:schemeClr val="bg1">
                  <a:lumMod val="95000"/>
                  <a:alpha val="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263" y="1284566"/>
            <a:ext cx="310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Guiding Principle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smtClean="0"/>
              <a:t>Government of Yukon</a:t>
            </a:r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25</a:t>
            </a:fld>
            <a:endParaRPr lang="en-CA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4671157"/>
              </p:ext>
            </p:extLst>
          </p:nvPr>
        </p:nvGraphicFramePr>
        <p:xfrm>
          <a:off x="1961249" y="778909"/>
          <a:ext cx="8725801" cy="574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78909"/>
            <a:ext cx="3878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</a:rPr>
              <a:t>TASK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Speed-Up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Integrate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26</a:t>
            </a:fld>
            <a:endParaRPr lang="en-CA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026160" y="418335"/>
            <a:ext cx="9466263" cy="5927725"/>
            <a:chOff x="560" y="326"/>
            <a:chExt cx="5963" cy="373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0" y="326"/>
              <a:ext cx="5963" cy="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26"/>
              <a:ext cx="5976" cy="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36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27</a:t>
            </a:fld>
            <a:endParaRPr lang="en-CA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60438" y="435797"/>
            <a:ext cx="9532937" cy="5910263"/>
            <a:chOff x="533" y="176"/>
            <a:chExt cx="6005" cy="372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3" y="176"/>
              <a:ext cx="6005" cy="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176"/>
              <a:ext cx="6019" cy="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4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235" y="942209"/>
            <a:ext cx="7258185" cy="54038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Contributing </a:t>
            </a:r>
            <a:r>
              <a:rPr lang="en-US" sz="3600" dirty="0"/>
              <a:t>factors </a:t>
            </a:r>
            <a:r>
              <a:rPr lang="en-US" sz="3600" dirty="0" smtClean="0"/>
              <a:t>are </a:t>
            </a:r>
            <a:r>
              <a:rPr lang="en-US" sz="3600" dirty="0"/>
              <a:t>complex and usually </a:t>
            </a:r>
            <a:r>
              <a:rPr lang="en-US" sz="3600" dirty="0" smtClean="0"/>
              <a:t>occur </a:t>
            </a:r>
            <a:r>
              <a:rPr lang="en-US" sz="3600" dirty="0"/>
              <a:t>over long periods of time</a:t>
            </a:r>
            <a:r>
              <a:rPr lang="en-US" sz="3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 Long-term </a:t>
            </a:r>
            <a:r>
              <a:rPr lang="en-US" sz="3600" dirty="0"/>
              <a:t>vision and planning, </a:t>
            </a:r>
            <a:r>
              <a:rPr lang="en-US" sz="3600" dirty="0" smtClean="0"/>
              <a:t>sustained commitment, </a:t>
            </a:r>
            <a:r>
              <a:rPr lang="en-US" sz="3600" dirty="0"/>
              <a:t>iterative  </a:t>
            </a:r>
            <a:r>
              <a:rPr lang="en-US" sz="3600" dirty="0" smtClean="0"/>
              <a:t>and </a:t>
            </a:r>
            <a:r>
              <a:rPr lang="en-US" sz="3600" dirty="0"/>
              <a:t>repetitive approach, and </a:t>
            </a:r>
            <a:r>
              <a:rPr lang="en-US" sz="3600" dirty="0" smtClean="0"/>
              <a:t>stable financial resources required.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Applying primary prevention through lens of the model.</a:t>
            </a:r>
            <a:endParaRPr lang="en-CA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Government of Yukon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28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635263" y="1284566"/>
            <a:ext cx="310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Guiding Principle</a:t>
            </a:r>
            <a:endParaRPr lang="en-CA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315" y="2605760"/>
            <a:ext cx="3461245" cy="2076747"/>
            <a:chOff x="5711055" y="2515918"/>
            <a:chExt cx="3461245" cy="2076747"/>
          </a:xfrm>
          <a:solidFill>
            <a:schemeClr val="accent1"/>
          </a:solidFill>
        </p:grpSpPr>
        <p:sp>
          <p:nvSpPr>
            <p:cNvPr id="15" name="Rectangle 14"/>
            <p:cNvSpPr/>
            <p:nvPr/>
          </p:nvSpPr>
          <p:spPr>
            <a:xfrm>
              <a:off x="5711055" y="2515918"/>
              <a:ext cx="3461245" cy="207674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711055" y="2515918"/>
              <a:ext cx="3461245" cy="207674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Match the scope of the solution to the scope of the problem</a:t>
              </a:r>
              <a:r>
                <a:rPr lang="en-US" sz="2500" kern="1200" dirty="0" smtClean="0"/>
                <a:t>.</a:t>
              </a:r>
              <a:endParaRPr lang="en-US" sz="2500" kern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41535" y="222737"/>
            <a:ext cx="229080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0160">
                  <a:solidFill>
                    <a:schemeClr val="accent5">
                      <a:alpha val="38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16600" b="1" cap="none" spc="0" dirty="0">
              <a:ln w="10160">
                <a:solidFill>
                  <a:schemeClr val="accent5">
                    <a:alpha val="38000"/>
                  </a:schemeClr>
                </a:solidFill>
                <a:prstDash val="solid"/>
              </a:ln>
              <a:solidFill>
                <a:schemeClr val="bg1">
                  <a:lumMod val="95000"/>
                  <a:alpha val="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1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Planet’s Core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7762" y="1638301"/>
            <a:ext cx="10609314" cy="3277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dirty="0" smtClean="0"/>
              <a:t>“Children </a:t>
            </a:r>
            <a:r>
              <a:rPr lang="en-US" sz="3800" b="1" dirty="0"/>
              <a:t>are viewed as social products and not as rational individual actors, and hence alcohol, tobacco, and other drug use is viewed as </a:t>
            </a:r>
            <a:r>
              <a:rPr lang="en-US" sz="3800" b="1" dirty="0">
                <a:solidFill>
                  <a:schemeClr val="accent5"/>
                </a:solidFill>
              </a:rPr>
              <a:t>attributes of the social environment </a:t>
            </a:r>
            <a:r>
              <a:rPr lang="en-US" sz="3800" b="1" dirty="0" smtClean="0"/>
              <a:t>and </a:t>
            </a:r>
            <a:r>
              <a:rPr lang="en-US" sz="3800" b="1" dirty="0"/>
              <a:t>engrained in both </a:t>
            </a:r>
            <a:r>
              <a:rPr lang="en-US" sz="3800" b="1" dirty="0">
                <a:solidFill>
                  <a:schemeClr val="accent5"/>
                </a:solidFill>
              </a:rPr>
              <a:t>risk and protective factors </a:t>
            </a:r>
            <a:r>
              <a:rPr lang="en-US" sz="3800" b="1" dirty="0"/>
              <a:t>that comprise key determinants of the ongoing cycle of substance use</a:t>
            </a:r>
            <a:r>
              <a:rPr lang="en-US" sz="3800" b="1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67494" y="5548028"/>
            <a:ext cx="1022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 smtClean="0"/>
              <a:t>Kristjansson,et</a:t>
            </a:r>
            <a:r>
              <a:rPr lang="en-CA" sz="2000" dirty="0" smtClean="0"/>
              <a:t> al Development </a:t>
            </a:r>
            <a:r>
              <a:rPr lang="en-CA" sz="2000" dirty="0"/>
              <a:t>and Guiding Principles of the Icelandic Model for Preventing Adolescent Substance Use. </a:t>
            </a:r>
            <a:r>
              <a:rPr lang="en-CA" sz="2000" i="1" dirty="0"/>
              <a:t>Health </a:t>
            </a:r>
            <a:r>
              <a:rPr lang="en-CA" sz="2000" i="1" dirty="0" err="1"/>
              <a:t>Promot</a:t>
            </a:r>
            <a:r>
              <a:rPr lang="en-CA" sz="2000" i="1" dirty="0"/>
              <a:t> </a:t>
            </a:r>
            <a:r>
              <a:rPr lang="en-CA" sz="2000" i="1" dirty="0" err="1"/>
              <a:t>Pract</a:t>
            </a:r>
            <a:r>
              <a:rPr lang="en-CA" sz="2000" dirty="0"/>
              <a:t>. 2020;21(1</a:t>
            </a:r>
            <a:r>
              <a:rPr lang="en-CA" sz="2000" dirty="0" smtClean="0"/>
              <a:t>):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1957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29</a:t>
            </a:fld>
            <a:endParaRPr lang="en-CA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9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69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1419" y="1478281"/>
            <a:ext cx="9136063" cy="990600"/>
          </a:xfrm>
        </p:spPr>
        <p:txBody>
          <a:bodyPr rtlCol="0">
            <a:noAutofit/>
          </a:bodyPr>
          <a:lstStyle/>
          <a:p>
            <a:pPr>
              <a:tabLst>
                <a:tab pos="346075" algn="l"/>
              </a:tabLst>
              <a:defRPr/>
            </a:pPr>
            <a:r>
              <a:rPr lang="en-US" sz="5400" dirty="0"/>
              <a:t>Youth Vaping in PEI</a:t>
            </a:r>
            <a:endParaRPr lang="en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124201"/>
            <a:ext cx="4648200" cy="1355725"/>
          </a:xfrm>
        </p:spPr>
        <p:txBody>
          <a:bodyPr rtlCol="0">
            <a:normAutofit fontScale="70000" lnSpcReduction="20000"/>
          </a:bodyPr>
          <a:lstStyle/>
          <a:p>
            <a:pPr algn="ctr">
              <a:buNone/>
              <a:defRPr/>
            </a:pPr>
            <a:endParaRPr lang="en-CA" dirty="0"/>
          </a:p>
          <a:p>
            <a:pPr algn="ctr">
              <a:buNone/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CA" dirty="0" smtClean="0">
                <a:solidFill>
                  <a:schemeClr val="tx1"/>
                </a:solidFill>
                <a:latin typeface="+mn-lt"/>
              </a:rPr>
            </a:b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7170" y="2743200"/>
            <a:ext cx="6654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JCSH School Health Coordinators’ Committee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December 12,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3" y="264160"/>
            <a:ext cx="1131077" cy="833120"/>
          </a:xfrm>
          <a:prstGeom prst="rect">
            <a:avLst/>
          </a:prstGeom>
        </p:spPr>
      </p:pic>
      <p:pic>
        <p:nvPicPr>
          <p:cNvPr id="7" name="Picture 4" descr="http://graphics8.nytimes.com/newsgraphics/2014/03/04/ecig-graphic/8513ddbb2a05c99414b514b749cc675c67189193/0305-biz-ecig-artboard_2.png"/>
          <p:cNvPicPr>
            <a:picLocks noChangeAspect="1" noChangeArrowheads="1"/>
          </p:cNvPicPr>
          <p:nvPr/>
        </p:nvPicPr>
        <p:blipFill rotWithShape="1">
          <a:blip r:embed="rId4" cstate="print"/>
          <a:srcRect r="11978"/>
          <a:stretch/>
        </p:blipFill>
        <p:spPr bwMode="auto">
          <a:xfrm rot="16200000">
            <a:off x="8042425" y="3988421"/>
            <a:ext cx="1953513" cy="3276600"/>
          </a:xfrm>
          <a:prstGeom prst="rect">
            <a:avLst/>
          </a:prstGeom>
          <a:noFill/>
        </p:spPr>
      </p:pic>
      <p:pic>
        <p:nvPicPr>
          <p:cNvPr id="9" name="Picture 10" descr="http://cdn1.bigcommerce.com/n-ww20x/et4pypb/products/176/images/611/Pack_Juice_Catagory_CANDY__57704.1398551672.1280.1280.jpg?c=2"/>
          <p:cNvPicPr>
            <a:picLocks noChangeAspect="1" noChangeArrowheads="1"/>
          </p:cNvPicPr>
          <p:nvPr/>
        </p:nvPicPr>
        <p:blipFill rotWithShape="1">
          <a:blip r:embed="rId5" cstate="print"/>
          <a:srcRect l="6258" r="7211"/>
          <a:stretch/>
        </p:blipFill>
        <p:spPr bwMode="auto">
          <a:xfrm>
            <a:off x="5086192" y="5072618"/>
            <a:ext cx="1792129" cy="1775222"/>
          </a:xfrm>
          <a:prstGeom prst="rect">
            <a:avLst/>
          </a:prstGeom>
          <a:noFill/>
        </p:spPr>
      </p:pic>
      <p:pic>
        <p:nvPicPr>
          <p:cNvPr id="11" name="Picture 2" descr="http://www.healthywomen.org/sites/default/files/e-cigarettes-and-teens.jpg"/>
          <p:cNvPicPr>
            <a:picLocks noChangeAspect="1" noChangeArrowheads="1"/>
          </p:cNvPicPr>
          <p:nvPr/>
        </p:nvPicPr>
        <p:blipFill rotWithShape="1">
          <a:blip r:embed="rId6" cstate="print"/>
          <a:srcRect t="5351" r="3039" b="9550"/>
          <a:stretch/>
        </p:blipFill>
        <p:spPr bwMode="auto">
          <a:xfrm>
            <a:off x="1682044" y="4572000"/>
            <a:ext cx="3229769" cy="2031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1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eng.jcsh-cces.ca/images/csh-eng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171" y="1967597"/>
            <a:ext cx="2973153" cy="2990851"/>
          </a:xfrm>
          <a:prstGeom prst="rect">
            <a:avLst/>
          </a:prstGeom>
          <a:noFill/>
        </p:spPr>
      </p:pic>
      <p:grpSp>
        <p:nvGrpSpPr>
          <p:cNvPr id="2" name="Group 12"/>
          <p:cNvGrpSpPr/>
          <p:nvPr/>
        </p:nvGrpSpPr>
        <p:grpSpPr>
          <a:xfrm>
            <a:off x="7431995" y="1244776"/>
            <a:ext cx="3087820" cy="2133600"/>
            <a:chOff x="5827580" y="1371600"/>
            <a:chExt cx="3087820" cy="2133600"/>
          </a:xfrm>
        </p:grpSpPr>
        <p:sp>
          <p:nvSpPr>
            <p:cNvPr id="6" name="Rounded Rectangle 5"/>
            <p:cNvSpPr/>
            <p:nvPr/>
          </p:nvSpPr>
          <p:spPr>
            <a:xfrm>
              <a:off x="6248400" y="1371600"/>
              <a:ext cx="2667000" cy="2133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Health/Phys Ed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Grade 1-10 (mandatory)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- harms, decision-making, refusal skills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Grade 3-4 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- refusal skills, harms of tobacco products </a:t>
              </a:r>
            </a:p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9385101">
              <a:off x="5827580" y="2591467"/>
              <a:ext cx="381000" cy="3048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7271293" y="3967222"/>
            <a:ext cx="3248523" cy="2154329"/>
            <a:chOff x="5666877" y="4533620"/>
            <a:chExt cx="3248523" cy="2133600"/>
          </a:xfrm>
        </p:grpSpPr>
        <p:sp>
          <p:nvSpPr>
            <p:cNvPr id="7" name="Rounded Rectangle 6"/>
            <p:cNvSpPr/>
            <p:nvPr/>
          </p:nvSpPr>
          <p:spPr>
            <a:xfrm>
              <a:off x="6248400" y="4533620"/>
              <a:ext cx="2667000" cy="2133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PEI SFPA/TESDSAA</a:t>
              </a:r>
              <a:b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- Not on school grounds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- Bans tobacco-like products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PSB Alcohol &amp; Drugs Policy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- e-cigarettes = drug paraphernalia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720622">
              <a:off x="5526624" y="5173919"/>
              <a:ext cx="637317" cy="356812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1764338" y="4309949"/>
            <a:ext cx="3412473" cy="1676400"/>
            <a:chOff x="240061" y="4669147"/>
            <a:chExt cx="3332105" cy="1676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240061" y="4669147"/>
              <a:ext cx="2667000" cy="16764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Education / Health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Community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 - Vaping web site, Infographic, Fact Sheets</a:t>
              </a:r>
              <a:b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SWT, H&amp;S, PEI Lung, etc.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8246127">
              <a:off x="2922939" y="5019742"/>
              <a:ext cx="649227" cy="351378"/>
            </a:xfrm>
            <a:prstGeom prst="rightArrow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20571" y="315394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Vaping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828800" y="228601"/>
            <a:ext cx="8534400" cy="969871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Comprehensive School Health</a:t>
            </a:r>
          </a:p>
        </p:txBody>
      </p:sp>
      <p:grpSp>
        <p:nvGrpSpPr>
          <p:cNvPr id="13" name="Group 15"/>
          <p:cNvGrpSpPr/>
          <p:nvPr/>
        </p:nvGrpSpPr>
        <p:grpSpPr>
          <a:xfrm>
            <a:off x="1758463" y="1465131"/>
            <a:ext cx="3074107" cy="1981201"/>
            <a:chOff x="326839" y="1254171"/>
            <a:chExt cx="3074107" cy="21336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326839" y="1254171"/>
              <a:ext cx="2667000" cy="21336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PETRA</a:t>
              </a:r>
            </a:p>
            <a:p>
              <a:pPr marL="285750" indent="-285750" algn="ctr">
                <a:buFontTx/>
                <a:buChar char="-"/>
              </a:pPr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Posters/Infographic</a:t>
              </a:r>
            </a:p>
            <a:p>
              <a:pPr algn="ctr"/>
              <a:endPara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Canada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Posters/Other Materials 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13519494">
              <a:off x="3058046" y="2342292"/>
              <a:ext cx="381000" cy="304800"/>
            </a:xfrm>
            <a:prstGeom prst="rightArrow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AND ADDICTIONS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61" y="1638301"/>
            <a:ext cx="11076039" cy="3140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“Some </a:t>
            </a:r>
            <a:r>
              <a:rPr lang="en-US" dirty="0"/>
              <a:t>people with a mental health </a:t>
            </a:r>
            <a:r>
              <a:rPr lang="en-US" dirty="0" smtClean="0"/>
              <a:t>disorders </a:t>
            </a:r>
            <a:r>
              <a:rPr lang="en-US" dirty="0"/>
              <a:t>will use substances to help them deal </a:t>
            </a:r>
            <a:r>
              <a:rPr lang="en-US" dirty="0" smtClean="0"/>
              <a:t>with </a:t>
            </a:r>
            <a:r>
              <a:rPr lang="en-US" dirty="0"/>
              <a:t>their </a:t>
            </a:r>
            <a:r>
              <a:rPr lang="en-US" dirty="0" smtClean="0"/>
              <a:t>symptoms….young adults </a:t>
            </a:r>
            <a:r>
              <a:rPr lang="en-US" dirty="0"/>
              <a:t>who </a:t>
            </a:r>
            <a:r>
              <a:rPr lang="en-US" dirty="0" smtClean="0"/>
              <a:t>misuse </a:t>
            </a:r>
            <a:r>
              <a:rPr lang="en-US" dirty="0"/>
              <a:t>substances may increase their risk for mental </a:t>
            </a:r>
            <a:r>
              <a:rPr lang="en-US" dirty="0" smtClean="0"/>
              <a:t>disorders</a:t>
            </a:r>
            <a:r>
              <a:rPr lang="en-CA" dirty="0" smtClean="0"/>
              <a:t>.”</a:t>
            </a:r>
          </a:p>
          <a:p>
            <a:pPr marL="0" indent="0">
              <a:buNone/>
            </a:pPr>
            <a:r>
              <a:rPr lang="en-US" i="1" dirty="0" smtClean="0"/>
              <a:t>A Child and Youth Mental Health and Addictions Framework for the Yukon (2014)</a:t>
            </a:r>
            <a:endParaRPr lang="en-CA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smtClean="0"/>
              <a:t>Government of Yukon</a:t>
            </a:r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32</a:t>
            </a:fld>
            <a:endParaRPr lang="en-CA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277761" y="4779034"/>
            <a:ext cx="10211960" cy="138499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COVID-19</a:t>
            </a:r>
          </a:p>
          <a:p>
            <a:r>
              <a:rPr lang="en-US" sz="2800" dirty="0" smtClean="0"/>
              <a:t>New studies reveal youth mental health deteriorating under pandemic stresses.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953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292800" y="1850445"/>
            <a:ext cx="4828952" cy="4250500"/>
          </a:xfrm>
        </p:spPr>
        <p:txBody>
          <a:bodyPr>
            <a:normAutofit lnSpcReduction="10000"/>
          </a:bodyPr>
          <a:lstStyle/>
          <a:p>
            <a:endParaRPr lang="en-CA" sz="3200" u="sng" dirty="0" smtClean="0"/>
          </a:p>
          <a:p>
            <a:r>
              <a:rPr lang="en-CA" sz="3200" u="sng" dirty="0" smtClean="0"/>
              <a:t>Recommendation 3.5 </a:t>
            </a:r>
            <a:r>
              <a:rPr lang="en-CA" sz="3200" dirty="0"/>
              <a:t>Adopt a universal approach to mental health and substance use prevention for children</a:t>
            </a:r>
          </a:p>
          <a:p>
            <a:r>
              <a:rPr lang="en-CA" sz="3200" dirty="0"/>
              <a:t>and youth in Yukon that builds on the success of the Planet Youth model.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smtClean="0"/>
              <a:t>Government of Yukon</a:t>
            </a:r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33</a:t>
            </a:fld>
            <a:endParaRPr lang="en-CA" noProof="0" dirty="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5121752" y="731519"/>
            <a:ext cx="6276622" cy="5369425"/>
            <a:chOff x="1903" y="941"/>
            <a:chExt cx="3339" cy="2733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03" y="941"/>
              <a:ext cx="3339" cy="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" y="941"/>
              <a:ext cx="3347" cy="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292800" y="645664"/>
            <a:ext cx="4279200" cy="1571756"/>
            <a:chOff x="390" y="207"/>
            <a:chExt cx="1888" cy="813"/>
          </a:xfrm>
        </p:grpSpPr>
        <p:sp>
          <p:nvSpPr>
            <p:cNvPr id="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390" y="207"/>
              <a:ext cx="1888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207"/>
              <a:ext cx="1893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3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34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" y="5427096"/>
            <a:ext cx="1799336" cy="1212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7" y="3714730"/>
            <a:ext cx="1799337" cy="1224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7" y="2226023"/>
            <a:ext cx="1792087" cy="1128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07" y="5438859"/>
            <a:ext cx="2211474" cy="1239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41" y="5360655"/>
            <a:ext cx="2110776" cy="1317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07" y="542257"/>
            <a:ext cx="1883093" cy="1175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30" y="445054"/>
            <a:ext cx="1989464" cy="1269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30" y="5348084"/>
            <a:ext cx="2109057" cy="1420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02" y="526019"/>
            <a:ext cx="1812827" cy="1188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3" y="489355"/>
            <a:ext cx="1700791" cy="1225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25" y="2028460"/>
            <a:ext cx="1989464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30" y="3735897"/>
            <a:ext cx="2109057" cy="142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7592" y="2578397"/>
            <a:ext cx="2528789" cy="1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3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599"/>
          <a:stretch/>
        </p:blipFill>
        <p:spPr>
          <a:xfrm>
            <a:off x="1210170" y="408252"/>
            <a:ext cx="8605803" cy="599857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57720" y="1352550"/>
            <a:ext cx="552450" cy="392430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10092198" y="1404878"/>
            <a:ext cx="552450" cy="4005321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61" y="387998"/>
            <a:ext cx="1398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MORE PEOPLE REACHED</a:t>
            </a:r>
            <a:endParaRPr lang="en-CA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722" y="5425317"/>
            <a:ext cx="1398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FEWER PEOPLE REACHED</a:t>
            </a:r>
            <a:endParaRPr lang="en-CA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6980" y="433804"/>
            <a:ext cx="158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LESS EXPENSIVE/PERSON</a:t>
            </a:r>
            <a:endParaRPr lang="en-CA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4287" y="5450708"/>
            <a:ext cx="158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MORE EXPENSIVE/PERSON</a:t>
            </a:r>
            <a:endParaRPr lang="en-CA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0409" y="6374038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Eriksson and </a:t>
            </a:r>
            <a:r>
              <a:rPr lang="en-CA" dirty="0" err="1"/>
              <a:t>Lindström</a:t>
            </a:r>
            <a:r>
              <a:rPr lang="en-CA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32168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183" y="771114"/>
            <a:ext cx="5680583" cy="5717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49" y="395626"/>
            <a:ext cx="5657849" cy="57307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7762" y="457200"/>
            <a:ext cx="4494264" cy="9334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Investing our effort and resources</a:t>
            </a:r>
            <a:endParaRPr lang="en-CA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77762" y="1618488"/>
            <a:ext cx="4713338" cy="42505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“Many of the prevention initiatives currently </a:t>
            </a:r>
            <a:r>
              <a:rPr lang="en-US" sz="2800" i="1" dirty="0"/>
              <a:t>underway are focused on changing individuals’ health </a:t>
            </a:r>
            <a:r>
              <a:rPr lang="en-US" sz="2800" i="1" dirty="0" err="1"/>
              <a:t>behaviours</a:t>
            </a:r>
            <a:r>
              <a:rPr lang="en-US" sz="2800" i="1" dirty="0"/>
              <a:t> through mass media campaigns, counselling and education. These methods have been shown to have the </a:t>
            </a:r>
            <a:r>
              <a:rPr lang="en-US" sz="2800" b="1" i="1" dirty="0">
                <a:solidFill>
                  <a:srgbClr val="FF0000"/>
                </a:solidFill>
              </a:rPr>
              <a:t>smallest impact </a:t>
            </a:r>
            <a:r>
              <a:rPr lang="en-US" sz="2800" i="1" dirty="0"/>
              <a:t>on health, and the </a:t>
            </a:r>
            <a:r>
              <a:rPr lang="en-US" sz="2800" b="1" i="1" dirty="0">
                <a:solidFill>
                  <a:srgbClr val="FF0000"/>
                </a:solidFill>
              </a:rPr>
              <a:t>lowest return on investment</a:t>
            </a:r>
            <a:r>
              <a:rPr lang="en-US" sz="2800" b="1" i="1" dirty="0"/>
              <a:t>.”</a:t>
            </a:r>
            <a:endParaRPr lang="en-CA" sz="2800" b="1" i="1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4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62395" y="5868988"/>
            <a:ext cx="488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Putting People First: The final report of the comprehensive review of Yukon’s health and social programs and services. 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23226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4756356" y="2659417"/>
            <a:ext cx="11668433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6000" dirty="0" smtClean="0"/>
              <a:t>Prevention</a:t>
            </a:r>
            <a:endParaRPr lang="en-CA" sz="6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Government of Yukon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5</a:t>
            </a:fld>
            <a:endParaRPr lang="en-CA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35652262"/>
              </p:ext>
            </p:extLst>
          </p:nvPr>
        </p:nvGraphicFramePr>
        <p:xfrm>
          <a:off x="2032000" y="5215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Best to Prevent Substance Use?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noProof="0" smtClean="0"/>
              <a:t>6</a:t>
            </a:fld>
            <a:endParaRPr lang="en-CA" noProof="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7477644"/>
              </p:ext>
            </p:extLst>
          </p:nvPr>
        </p:nvGraphicFramePr>
        <p:xfrm>
          <a:off x="1045029" y="1439334"/>
          <a:ext cx="8770944" cy="527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369" y="66207"/>
            <a:ext cx="11668433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Causes of Substance Use</a:t>
            </a:r>
            <a:endParaRPr lang="en-CA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63947" y="6277443"/>
            <a:ext cx="1742153" cy="365125"/>
          </a:xfrm>
        </p:spPr>
        <p:txBody>
          <a:bodyPr/>
          <a:lstStyle/>
          <a:p>
            <a:fld id="{F8ADB0AE-5B81-4A88-ABD8-76511A1BB8AD}" type="slidenum">
              <a:rPr lang="en-CA" smtClean="0"/>
              <a:t>7</a:t>
            </a:fld>
            <a:endParaRPr lang="en-CA"/>
          </a:p>
        </p:txBody>
      </p:sp>
      <p:sp>
        <p:nvSpPr>
          <p:cNvPr id="13" name="10-Point Star 12"/>
          <p:cNvSpPr/>
          <p:nvPr/>
        </p:nvSpPr>
        <p:spPr>
          <a:xfrm>
            <a:off x="8144961" y="1914525"/>
            <a:ext cx="2990850" cy="2514600"/>
          </a:xfrm>
          <a:prstGeom prst="star10">
            <a:avLst/>
          </a:prstGeom>
          <a:solidFill>
            <a:schemeClr val="accent4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substance </a:t>
            </a:r>
          </a:p>
          <a:p>
            <a:pPr algn="ctr"/>
            <a:r>
              <a:rPr lang="en-US" sz="3200" b="1" dirty="0" smtClean="0"/>
              <a:t>Use</a:t>
            </a:r>
            <a:endParaRPr lang="en-CA" sz="3200" b="1" dirty="0"/>
          </a:p>
        </p:txBody>
      </p:sp>
      <p:sp>
        <p:nvSpPr>
          <p:cNvPr id="14" name="Oval 13"/>
          <p:cNvSpPr/>
          <p:nvPr/>
        </p:nvSpPr>
        <p:spPr>
          <a:xfrm>
            <a:off x="4240467" y="2081405"/>
            <a:ext cx="3257550" cy="20764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”cause” of substance use</a:t>
            </a:r>
            <a:endParaRPr lang="en-CA" sz="2800" b="1" dirty="0"/>
          </a:p>
        </p:txBody>
      </p:sp>
      <p:sp>
        <p:nvSpPr>
          <p:cNvPr id="15" name="Right Arrow 14"/>
          <p:cNvSpPr/>
          <p:nvPr/>
        </p:nvSpPr>
        <p:spPr>
          <a:xfrm>
            <a:off x="7546205" y="2914650"/>
            <a:ext cx="74295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4626077" y="4931539"/>
            <a:ext cx="2457450" cy="160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purpose, boredom, poor mental health, low  school engagement, poor choices, </a:t>
            </a:r>
            <a:r>
              <a:rPr lang="en-US" dirty="0" err="1" smtClean="0"/>
              <a:t>etc</a:t>
            </a:r>
            <a:r>
              <a:rPr lang="en-US" dirty="0" smtClean="0"/>
              <a:t>,..</a:t>
            </a:r>
            <a:endParaRPr lang="en-CA" dirty="0"/>
          </a:p>
        </p:txBody>
      </p:sp>
      <p:sp>
        <p:nvSpPr>
          <p:cNvPr id="17" name="Right Arrow 16"/>
          <p:cNvSpPr/>
          <p:nvPr/>
        </p:nvSpPr>
        <p:spPr>
          <a:xfrm rot="16200000">
            <a:off x="5483327" y="4178975"/>
            <a:ext cx="74295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103319" y="1988225"/>
            <a:ext cx="3257550" cy="207645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”cause” of the causes</a:t>
            </a:r>
            <a:endParaRPr lang="en-CA" sz="2800" b="1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1360619" y="4120325"/>
            <a:ext cx="74295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le 20"/>
          <p:cNvSpPr/>
          <p:nvPr/>
        </p:nvSpPr>
        <p:spPr>
          <a:xfrm>
            <a:off x="425859" y="4931539"/>
            <a:ext cx="2457450" cy="160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and environmental risk and protective factors </a:t>
            </a:r>
            <a:endParaRPr lang="en-CA" dirty="0"/>
          </a:p>
        </p:txBody>
      </p:sp>
      <p:sp>
        <p:nvSpPr>
          <p:cNvPr id="22" name="Right Arrow 21"/>
          <p:cNvSpPr/>
          <p:nvPr/>
        </p:nvSpPr>
        <p:spPr>
          <a:xfrm>
            <a:off x="3449329" y="2862455"/>
            <a:ext cx="74295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4666582" y="1452860"/>
            <a:ext cx="451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Individual Responsibility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761" y="1452860"/>
            <a:ext cx="430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Collective Responsibility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9" y="211708"/>
            <a:ext cx="9723489" cy="930274"/>
          </a:xfrm>
        </p:spPr>
        <p:txBody>
          <a:bodyPr/>
          <a:lstStyle/>
          <a:p>
            <a:r>
              <a:rPr lang="en-US" dirty="0" smtClean="0"/>
              <a:t>Summarizing the current situation..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B0AE-5B81-4A88-ABD8-76511A1BB8AD}" type="slidenum">
              <a:rPr lang="en-CA" smtClean="0"/>
              <a:t>8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861" y="1409700"/>
            <a:ext cx="11076039" cy="324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i="1" dirty="0" smtClean="0"/>
              <a:t>“Yukon</a:t>
            </a:r>
            <a:r>
              <a:rPr lang="en-US" i="1" dirty="0"/>
              <a:t>’</a:t>
            </a:r>
            <a:r>
              <a:rPr lang="en-CA" i="1" dirty="0"/>
              <a:t>s current health system emphasizes acute and specialty care. The focus is on addressing urgent issues and, to some </a:t>
            </a:r>
            <a:r>
              <a:rPr lang="en-CA" i="1" dirty="0" smtClean="0"/>
              <a:t>extent, managing </a:t>
            </a:r>
            <a:r>
              <a:rPr lang="en-CA" i="1" dirty="0"/>
              <a:t>chronic illnesses rather than preventing them. Most resources are focused on fixing a problem once it has happened. </a:t>
            </a:r>
            <a:r>
              <a:rPr lang="en-CA" i="1" u="sng" dirty="0"/>
              <a:t>There is no overarching strategy to prevent illness and promote health</a:t>
            </a:r>
            <a:r>
              <a:rPr lang="en-CA" i="1" dirty="0" smtClean="0"/>
              <a:t>.”</a:t>
            </a:r>
            <a:endParaRPr lang="en-CA" i="1" dirty="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6400799" y="5098275"/>
            <a:ext cx="3894205" cy="1430347"/>
            <a:chOff x="390" y="207"/>
            <a:chExt cx="1893" cy="81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390" y="207"/>
              <a:ext cx="1888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207"/>
              <a:ext cx="1893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3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"/>
  <p:tag name="ARTICULATE_DESIGN_ID_OFFICE THEME" val="Rgd8JfBJ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YG Colour Theme">
      <a:dk1>
        <a:sysClr val="windowText" lastClr="000000"/>
      </a:dk1>
      <a:lt1>
        <a:sysClr val="window" lastClr="FFFFFF"/>
      </a:lt1>
      <a:dk2>
        <a:srgbClr val="3F3F3F"/>
      </a:dk2>
      <a:lt2>
        <a:srgbClr val="F2A900"/>
      </a:lt2>
      <a:accent1>
        <a:srgbClr val="244C5A"/>
      </a:accent1>
      <a:accent2>
        <a:srgbClr val="0097A9"/>
      </a:accent2>
      <a:accent3>
        <a:srgbClr val="7A9A01"/>
      </a:accent3>
      <a:accent4>
        <a:srgbClr val="F2A900"/>
      </a:accent4>
      <a:accent5>
        <a:srgbClr val="DC4405"/>
      </a:accent5>
      <a:accent6>
        <a:srgbClr val="512A44"/>
      </a:accent6>
      <a:hlink>
        <a:srgbClr val="0097A9"/>
      </a:hlink>
      <a:folHlink>
        <a:srgbClr val="512A44"/>
      </a:folHlink>
    </a:clrScheme>
    <a:fontScheme name="YG Fonts">
      <a:majorFont>
        <a:latin typeface="Montserrat"/>
        <a:ea typeface=""/>
        <a:cs typeface=""/>
      </a:majorFont>
      <a:minorFont>
        <a:latin typeface="Nuni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S Review_Nov 2018.potx" id="{E4A7CD47-BEB6-42F8-9136-4CA5CDA2F433}" vid="{67C3F1D7-7760-4138-A3C2-B38CBDE32F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9A5838AD45B498415CCD880FDD7D1" ma:contentTypeVersion="4" ma:contentTypeDescription="Create a new document." ma:contentTypeScope="" ma:versionID="050d3c67f17c918e907810f428b014c7">
  <xsd:schema xmlns:xsd="http://www.w3.org/2001/XMLSchema" xmlns:xs="http://www.w3.org/2001/XMLSchema" xmlns:p="http://schemas.microsoft.com/office/2006/metadata/properties" xmlns:ns2="735eeb13-47b0-4f7e-9a38-605dfa23e887" xmlns:ns3="2a83c39b-78ed-4d0f-a9c6-63ad690de364" targetNamespace="http://schemas.microsoft.com/office/2006/metadata/properties" ma:root="true" ma:fieldsID="6fe9fdb8880c3d5936a6a27af3cabbee" ns2:_="" ns3:_="">
    <xsd:import namespace="735eeb13-47b0-4f7e-9a38-605dfa23e887"/>
    <xsd:import namespace="2a83c39b-78ed-4d0f-a9c6-63ad690de3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ormat" minOccurs="0"/>
                <xsd:element ref="ns3:Template" minOccurs="0"/>
                <xsd:element ref="ns3:Colour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eeb13-47b0-4f7e-9a38-605dfa23e8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3c39b-78ed-4d0f-a9c6-63ad690de364" elementFormDefault="qualified">
    <xsd:import namespace="http://schemas.microsoft.com/office/2006/documentManagement/types"/>
    <xsd:import namespace="http://schemas.microsoft.com/office/infopath/2007/PartnerControls"/>
    <xsd:element name="Format" ma:index="11" nillable="true" ma:displayName="Format" ma:format="Dropdown" ma:internalName="Format">
      <xsd:simpleType>
        <xsd:restriction base="dms:Choice">
          <xsd:enumeration value="Indesign"/>
          <xsd:enumeration value="PDF"/>
          <xsd:enumeration value="PowerPoint"/>
          <xsd:enumeration value="Word"/>
        </xsd:restriction>
      </xsd:simpleType>
    </xsd:element>
    <xsd:element name="Template" ma:index="12" nillable="true" ma:displayName="Template" ma:format="Dropdown" ma:internalName="Template">
      <xsd:simpleType>
        <xsd:restriction base="dms:Choice">
          <xsd:enumeration value="A_Instruction"/>
          <xsd:enumeration value="Digital Ad"/>
          <xsd:enumeration value="Info sheet"/>
          <xsd:enumeration value="Letterhead"/>
          <xsd:enumeration value="Newsletter"/>
          <xsd:enumeration value="Memorandum"/>
          <xsd:enumeration value="Popup banner"/>
          <xsd:enumeration value="Poster"/>
          <xsd:enumeration value="PowerPoint"/>
          <xsd:enumeration value="Print Ad"/>
          <xsd:enumeration value="Report"/>
          <xsd:enumeration value="Tender Cover"/>
        </xsd:restriction>
      </xsd:simpleType>
    </xsd:element>
    <xsd:element name="Colour" ma:index="13" nillable="true" ma:displayName="Colour" ma:default="Colour" ma:format="Dropdown" ma:internalName="Colour">
      <xsd:simpleType>
        <xsd:restriction base="dms:Choice">
          <xsd:enumeration value="Black and White"/>
          <xsd:enumeration value="Colour"/>
        </xsd:restriction>
      </xsd:simpleType>
    </xsd:element>
    <xsd:element name="Comments" ma:index="14" nillable="true" ma:displayName="Comments" ma:internalName="Commen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 xmlns="2a83c39b-78ed-4d0f-a9c6-63ad690de364">PowerPoint</Template>
    <Comments xmlns="2a83c39b-78ed-4d0f-a9c6-63ad690de364">For wide screens</Comments>
    <Format xmlns="2a83c39b-78ed-4d0f-a9c6-63ad690de364">PowerPoint</Format>
    <Colour xmlns="2a83c39b-78ed-4d0f-a9c6-63ad690de364">Colour</Colour>
    <_dlc_DocId xmlns="735eeb13-47b0-4f7e-9a38-605dfa23e887">Z6NW6R6XXT22-1666052116-27</_dlc_DocId>
    <_dlc_DocIdUrl xmlns="735eeb13-47b0-4f7e-9a38-605dfa23e887">
      <Url>https://yukonnect.gov.yk.ca/department/HPW/our-department/supply-services/queens-printer/_layouts/15/DocIdRedir.aspx?ID=Z6NW6R6XXT22-1666052116-27</Url>
      <Description>Z6NW6R6XXT22-1666052116-27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316C9F-673F-4BA1-8697-08C9EFA41B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643C82-8CF0-43FE-867A-B1C80E1D1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5eeb13-47b0-4f7e-9a38-605dfa23e887"/>
    <ds:schemaRef ds:uri="2a83c39b-78ed-4d0f-a9c6-63ad690d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13E30D-9E03-4062-884D-FA4DAE26B8FB}">
  <ds:schemaRefs>
    <ds:schemaRef ds:uri="2a83c39b-78ed-4d0f-a9c6-63ad690de364"/>
    <ds:schemaRef ds:uri="735eeb13-47b0-4f7e-9a38-605dfa23e887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7614099-25D3-4EBC-95BA-4C6BA7D80C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11227</TotalTime>
  <Words>1047</Words>
  <Application>Microsoft Office PowerPoint</Application>
  <PresentationFormat>Widescreen</PresentationFormat>
  <Paragraphs>249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Montserrat</vt:lpstr>
      <vt:lpstr>Montserrat Bold</vt:lpstr>
      <vt:lpstr>Myriad Pro</vt:lpstr>
      <vt:lpstr>Nunito Sans</vt:lpstr>
      <vt:lpstr>Wingdings</vt:lpstr>
      <vt:lpstr>Office Theme</vt:lpstr>
      <vt:lpstr>PLANET YOUTH AND THE ICELANDIC MODEL</vt:lpstr>
      <vt:lpstr> Émile Durkheim (1858 –1917)</vt:lpstr>
      <vt:lpstr>The Planet’s Core</vt:lpstr>
      <vt:lpstr>PowerPoint Presentation</vt:lpstr>
      <vt:lpstr>Investing our effort and resources</vt:lpstr>
      <vt:lpstr> Prevention</vt:lpstr>
      <vt:lpstr>How Best to Prevent Substance Use?</vt:lpstr>
      <vt:lpstr>The Causes of Substance Use</vt:lpstr>
      <vt:lpstr>Summarizing the current situation..</vt:lpstr>
      <vt:lpstr>THE ICELANDIC MODEL</vt:lpstr>
      <vt:lpstr>PowerPoint Presentation</vt:lpstr>
      <vt:lpstr>PowerPoint Presentation</vt:lpstr>
      <vt:lpstr>PowerPoint Presentation</vt:lpstr>
      <vt:lpstr>PowerPoint Presentation</vt:lpstr>
      <vt:lpstr>Three Pillars</vt:lpstr>
      <vt:lpstr>PowerPoint Presentation</vt:lpstr>
      <vt:lpstr>The 5 Guiding Principles of the Icelandic Prevention Model</vt:lpstr>
      <vt:lpstr>PowerPoint Presentation</vt:lpstr>
      <vt:lpstr>PowerPoint Presentation</vt:lpstr>
      <vt:lpstr>PowerPoint Presentation</vt:lpstr>
      <vt:lpstr>COMPREHENSIVE SCHOOL HEALTH </vt:lpstr>
      <vt:lpstr>PowerPoint Presentation</vt:lpstr>
      <vt:lpstr>PowerPoint Presentation</vt:lpstr>
      <vt:lpstr>HEALTH BEHAVIOURS OF SCHOOL-AGED CHILDREN IN YUKON (HBSC)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Youth Vaping in PEI</vt:lpstr>
      <vt:lpstr>Comprehensive School Health</vt:lpstr>
      <vt:lpstr>MENTAL HEALTH AND ADDICTIONS</vt:lpstr>
      <vt:lpstr>PowerPoint Presentation</vt:lpstr>
      <vt:lpstr>PowerPoint Presentation</vt:lpstr>
    </vt:vector>
  </TitlesOfParts>
  <Company>Government of Yukon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YG’s HEALTH PROMOTION UNIT</dc:title>
  <dc:creator>Ian.Parker</dc:creator>
  <cp:lastModifiedBy>Susan Hornby</cp:lastModifiedBy>
  <cp:revision>167</cp:revision>
  <cp:lastPrinted>2020-07-06T16:18:31Z</cp:lastPrinted>
  <dcterms:created xsi:type="dcterms:W3CDTF">2018-11-08T16:13:22Z</dcterms:created>
  <dcterms:modified xsi:type="dcterms:W3CDTF">2020-09-08T11:42:54Z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550406E7-50ED-462F-8F02-F0A4C930D6AC</vt:lpwstr>
  </property>
  <property fmtid="{D5CDD505-2E9C-101B-9397-08002B2CF9AE}" pid="3" name="ArticulatePath">
    <vt:lpwstr>YG_PowerPoint_Template2</vt:lpwstr>
  </property>
  <property fmtid="{D5CDD505-2E9C-101B-9397-08002B2CF9AE}" pid="4" name="ContentTypeId">
    <vt:lpwstr>0x0101007469A5838AD45B498415CCD880FDD7D1</vt:lpwstr>
  </property>
  <property fmtid="{D5CDD505-2E9C-101B-9397-08002B2CF9AE}" pid="5" name="_dlc_DocIdItemGuid">
    <vt:lpwstr>8be38fe5-34ea-4b81-8716-9016c5fba83e</vt:lpwstr>
  </property>
</Properties>
</file>