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6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F56"/>
    <a:srgbClr val="D72B88"/>
    <a:srgbClr val="BE1E61"/>
    <a:srgbClr val="78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51254" autoAdjust="0"/>
  </p:normalViewPr>
  <p:slideViewPr>
    <p:cSldViewPr snapToGrid="0" showGuides="1">
      <p:cViewPr varScale="1">
        <p:scale>
          <a:sx n="44" d="100"/>
          <a:sy n="44" d="100"/>
        </p:scale>
        <p:origin x="16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32166-3EAB-4B82-95D7-21EAA30C0A5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DCB3B-4804-4B5D-8B2E-864F2D215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 Everyone,</a:t>
            </a:r>
          </a:p>
          <a:p>
            <a:endParaRPr lang="en-US" dirty="0"/>
          </a:p>
          <a:p>
            <a:r>
              <a:rPr lang="en-US" dirty="0"/>
              <a:t>Today, we are going to be talking about how we might make a lasting improvement in teacher and staff wellbeing in Canada.</a:t>
            </a:r>
          </a:p>
          <a:p>
            <a:endParaRPr lang="en-US" dirty="0"/>
          </a:p>
          <a:p>
            <a:r>
              <a:rPr lang="en-US" dirty="0"/>
              <a:t>McConnell Foundation, through it’s </a:t>
            </a:r>
            <a:r>
              <a:rPr lang="en-US" b="1" dirty="0"/>
              <a:t>WellAhead</a:t>
            </a:r>
            <a:r>
              <a:rPr lang="en-US" dirty="0"/>
              <a:t> initiative, working to improve mental wellbeing in schools across the country for the past </a:t>
            </a:r>
            <a:r>
              <a:rPr lang="en-US" b="1" dirty="0"/>
              <a:t>5 years</a:t>
            </a:r>
            <a:r>
              <a:rPr lang="en-US" dirty="0"/>
              <a:t>. </a:t>
            </a:r>
          </a:p>
          <a:p>
            <a:r>
              <a:rPr lang="en-US" dirty="0"/>
              <a:t>They have specifically included a focus on SWB since 2017</a:t>
            </a:r>
          </a:p>
          <a:p>
            <a:endParaRPr lang="en-US" dirty="0"/>
          </a:p>
          <a:p>
            <a:r>
              <a:rPr lang="en-US" dirty="0"/>
              <a:t>As it winds down WellAhead, McConnell wants to make </a:t>
            </a:r>
            <a:r>
              <a:rPr lang="en-US" b="1" dirty="0"/>
              <a:t>one more investment</a:t>
            </a:r>
            <a:r>
              <a:rPr lang="en-US" dirty="0"/>
              <a:t> in the sector – and has chosen to focus on </a:t>
            </a:r>
            <a:r>
              <a:rPr lang="en-US" b="1" dirty="0"/>
              <a:t>staff wellbeing.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8417A-6FB9-4817-9383-A3CC1D79D7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context: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an increasing awareness of staff wellbeing and its impact on students, education systems and the staff themselves.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Despite the pockets of innovation we see in BC &amp; elsewhere, systemic progress on a pan-Canadian level has been slow and uneven.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still much more to do to improve K-12 staff wellbeing through efforts at the district, provincial and pan-Canadian levels.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McConnell has been supporting staff wellbeing work since 2017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convenings, mental 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wb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coaching work; supported work in Langley; BIT nudge initiative; Well at Work; framing study; webinars, etc.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Design team struck in June (Tammy </a:t>
            </a:r>
            <a:r>
              <a:rPr lang="en-US" dirty="0" err="1"/>
              <a:t>Shubat</a:t>
            </a:r>
            <a:r>
              <a:rPr lang="en-US" dirty="0"/>
              <a:t>, OPHEA; Andre </a:t>
            </a:r>
            <a:r>
              <a:rPr lang="en-US" dirty="0" err="1"/>
              <a:t>Rebeiz</a:t>
            </a:r>
            <a:r>
              <a:rPr lang="en-US" dirty="0"/>
              <a:t>, EdCan Network; Felicia Ochs, Parkland School Division in Alberta; Charlie Naylor &amp; I from BC)</a:t>
            </a:r>
          </a:p>
          <a:p>
            <a:pPr marL="1085850" lvl="2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We will explore, challenge &amp; develop concept</a:t>
            </a:r>
          </a:p>
          <a:p>
            <a:pPr marL="1085850" lvl="2" indent="-1714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Consult with stakeholders </a:t>
            </a:r>
            <a:r>
              <a:rPr lang="en-CA" sz="2000" dirty="0"/>
              <a:t>With </a:t>
            </a:r>
            <a:r>
              <a:rPr lang="en-CA" sz="2000" b="1" dirty="0"/>
              <a:t>Openness, curiosity, a spirit of innovation and a commitment to deep listening</a:t>
            </a:r>
          </a:p>
          <a:p>
            <a:pPr marL="1257300" lvl="2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We  want to more deeply u</a:t>
            </a:r>
            <a:r>
              <a:rPr lang="en-US" sz="2000" dirty="0"/>
              <a:t>nderstand the challenges, what is in place &amp; if/how they could be enhanced by proposed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So before we look at the concept – I want to remind you that this is only the starting point. The final concept will be shaped by what we hear when we consult with stakeholders in the next 6 weeks.  We are not deeply invested in </a:t>
            </a:r>
            <a:r>
              <a:rPr lang="en-US" b="1" dirty="0"/>
              <a:t>this specific idea </a:t>
            </a:r>
            <a:r>
              <a:rPr lang="en-US" dirty="0"/>
              <a:t>– we are deeply invested in improving staff wellbeing across the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8417A-6FB9-4817-9383-A3CC1D79D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/>
              <a:t>Districts incentivized to have  Wellbeing Leads/Teams </a:t>
            </a:r>
            <a:r>
              <a:rPr lang="en-US" sz="1400" b="0" dirty="0" err="1"/>
              <a:t>thu</a:t>
            </a:r>
            <a:r>
              <a:rPr lang="en-US" sz="1400" b="0" dirty="0"/>
              <a:t> funding, professional learning, &amp; support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1400" b="0" dirty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/>
              <a:t>Hubs would operate at 2 levels: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Provincial territorial would support both school districts and provincial level stakeholders, who they would support in tackling underlying issues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Pan-</a:t>
            </a:r>
            <a:r>
              <a:rPr lang="en-US" sz="1400" b="0" dirty="0" err="1"/>
              <a:t>Cdn</a:t>
            </a:r>
            <a:r>
              <a:rPr lang="en-US" sz="1400" b="0" dirty="0"/>
              <a:t> hub would help </a:t>
            </a:r>
            <a:r>
              <a:rPr lang="en-US" sz="1400" b="0" dirty="0" err="1"/>
              <a:t>coord</a:t>
            </a:r>
            <a:r>
              <a:rPr lang="en-US" sz="1400" b="0" dirty="0"/>
              <a:t> between hubs and foster conversations at the Pan </a:t>
            </a:r>
            <a:r>
              <a:rPr lang="en-US" sz="1400" b="0" dirty="0" err="1"/>
              <a:t>Cdn</a:t>
            </a:r>
            <a:r>
              <a:rPr lang="en-US" sz="1400" b="0" dirty="0"/>
              <a:t> level 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P/T hubs would be connected to each other &amp; </a:t>
            </a:r>
            <a:r>
              <a:rPr lang="en-US" sz="1400" b="0" dirty="0" err="1"/>
              <a:t>Cdn</a:t>
            </a:r>
            <a:endParaRPr lang="en-US" sz="1400" b="0" dirty="0"/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/>
              <a:t>Building leaders’ capacity to lead workplace wellbeing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Community of practice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Professional learning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0" dirty="0"/>
              <a:t>Increase awareness &amp; knowledge of workplace wellbeing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Well at Work – content, 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Webinars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DCB3B-4804-4B5D-8B2E-864F2D2151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3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322B0E-76F6-44EF-AF72-42CF1F289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C914BF-6E2D-4C3D-97CC-066CE58CB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56C145-9644-46DD-8332-D88D9F7A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2DD521-122A-420E-B926-B1741755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5D5B2F-C3A0-424A-9EC6-99EA865F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9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4A6FB4-3467-4044-A410-B549897E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CA1D05-2B84-40A4-91A3-6FB2BF26B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4B2602-7DC3-42E7-9856-A872BEA4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2A417-7D01-4C7A-B7B7-0B63F699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DC3EA7-628A-410E-8B1D-9BE58045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770E274-9D1A-48EE-BC11-4F0F27A4B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531373-E6A4-4DC6-9D7E-018F35F7F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DA15A0-AC51-4CC4-96DF-C9909F35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E9FEF9-1193-477E-A333-C84F93322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38F5F0-0EA8-47A6-A89F-0CBFAA37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97AF7-AED1-4C89-B811-A7015C37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F37C9-1FE2-48C4-A57C-6C3F6F3B0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14988F-537A-4BFA-BD7C-C0F433DA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12AF6F-56D4-4625-A448-F12DD1A5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9BBD4B-7E34-4D5B-AB41-A45F4E13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4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658B5-EF1F-4962-9CDC-BEFE7433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86D2BF-9CDD-43FE-9B8C-EA9538F57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2E89-40DA-4B5E-B2A0-26F5067D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FB382E-B5CA-4FCF-A1A3-0CA66255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07A5AE-DE7D-4A01-BD7F-98958943C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4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3A271-1857-4908-90A2-60A2D150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264A36-D6B1-4A04-91F6-FE2764B1E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F9450A-2233-4FDD-BCCB-7A568745C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40E929-8B26-4754-82F0-5219473A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01768D-D43B-4F15-A598-FCCDDB08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BC14D3-98C1-454B-BC20-995F635C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EF06E-E52A-4244-8D2A-618A285A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AFB691-CA60-4DB6-B9B5-A4488A77B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CD5572-367F-4982-A1CB-E8144E38E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8ECF7E3-09BD-471B-9673-AC5B571CF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001F59-F84D-47F1-9480-60833D750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4316DA6-E272-4117-9796-47AD982D2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466E8C-13C9-4C50-A042-86BB46CF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A7114DC-F6D6-407D-8DC6-D8C2AAF1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3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6F0825-757E-4F72-917F-FB9573BB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F988D4-0D9E-4FD4-BB5F-6E01D8DF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604D46-1959-4BFE-B49B-8B107F6D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94D820-D1DB-42EF-8ECF-0AB2B52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3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0592A2C-0846-4847-A699-57428BA7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CB2BD6-1807-42BE-948B-6505211C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56D5D1-F15E-4B1B-BE5F-C4DACBB6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5EBED-8410-4FC1-9F1E-88E917D5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B5D98E-CADA-41E1-AD49-4CFF66822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940A7D-D3C3-400E-9754-8723F8948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728A78-A816-4D0F-BB93-28D2A695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1B1819-3E08-4B22-A0C4-B779B2BE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674B9A-386A-46D1-98FD-BE264E17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20BF9-AF35-4C1F-B2CB-562DDFA7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BF46D0-3733-427A-8602-A2777AC9E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93F094-2EA8-471C-9086-AB822920C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6C2E09-4031-4AEC-B57E-9388691C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CA9BD2-FC10-46D2-876A-E017C7C7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9A820D-54D7-4921-B691-19222328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3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E7F66-8997-41E0-B38C-0850F7BF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68C88E-7BE9-4426-BEF4-BA1DA0EA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45ABE-A7EE-4203-A48B-C7565969F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7460-35A0-4BEF-B98A-3EA03AEEBEB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777F78-EC06-41F0-B3B7-62767B50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CE31CE-96CD-4869-AC79-C966A2A64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E836-4538-4C08-8357-C0B66B4C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0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DED1B1-5DAC-4384-AA57-D37490A6C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165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CA" sz="5300" dirty="0"/>
              <a:t>Pan-Canadian Supports for </a:t>
            </a:r>
            <a:br>
              <a:rPr lang="en-CA" sz="5300" dirty="0"/>
            </a:br>
            <a:r>
              <a:rPr lang="en-CA" sz="5300" dirty="0"/>
              <a:t>K-12 Workplace Wellbein</a:t>
            </a:r>
            <a:r>
              <a:rPr lang="en-CA" dirty="0"/>
              <a:t>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AD984D-AE44-4BA9-9710-D823E70A5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6168"/>
            <a:ext cx="9144000" cy="6216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875A0-2995-4C1B-9026-DB3526F4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&amp;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21F70-4BFB-42DE-8985-2CFC7009E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Increasing awareness of staff wellbeing, but still much to do</a:t>
            </a:r>
          </a:p>
          <a:p>
            <a:pPr>
              <a:lnSpc>
                <a:spcPct val="100000"/>
              </a:lnSpc>
            </a:pPr>
            <a:r>
              <a:rPr lang="en-US" dirty="0"/>
              <a:t>Final investment: Staff wellbeing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Brainstorm with wellbeing &amp; education experts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Design team formed in June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Explore, challenge &amp; develop concept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Consult with ~ 50 stakeholders from across the country</a:t>
            </a:r>
          </a:p>
          <a:p>
            <a:pPr lvl="3">
              <a:lnSpc>
                <a:spcPct val="100000"/>
              </a:lnSpc>
            </a:pPr>
            <a:r>
              <a:rPr lang="en-CA" sz="2000" dirty="0"/>
              <a:t>Openness, curiosity, a spirit of innovation and a commitment to deep listening</a:t>
            </a:r>
            <a:endParaRPr lang="en-US" sz="2000" dirty="0"/>
          </a:p>
          <a:p>
            <a:pPr lvl="3">
              <a:lnSpc>
                <a:spcPct val="100000"/>
              </a:lnSpc>
            </a:pPr>
            <a:r>
              <a:rPr lang="en-US" sz="2000" dirty="0"/>
              <a:t>Understand the challenges, what is in place &amp; if/how they could be enhanced by proposed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2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B01CD211-4B3F-4E34-86A4-204537E98572}"/>
              </a:ext>
            </a:extLst>
          </p:cNvPr>
          <p:cNvSpPr/>
          <p:nvPr/>
        </p:nvSpPr>
        <p:spPr>
          <a:xfrm>
            <a:off x="3725323" y="327095"/>
            <a:ext cx="6378892" cy="1456587"/>
          </a:xfrm>
          <a:prstGeom prst="roundRect">
            <a:avLst/>
          </a:prstGeom>
          <a:solidFill>
            <a:srgbClr val="24223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0" name="Rectangle: Rounded Corners 279">
            <a:extLst>
              <a:ext uri="{FF2B5EF4-FFF2-40B4-BE49-F238E27FC236}">
                <a16:creationId xmlns:a16="http://schemas.microsoft.com/office/drawing/2014/main" xmlns="" id="{B561B5D1-42F4-4FF5-9FC4-4BBCF53740A0}"/>
              </a:ext>
            </a:extLst>
          </p:cNvPr>
          <p:cNvSpPr/>
          <p:nvPr/>
        </p:nvSpPr>
        <p:spPr>
          <a:xfrm>
            <a:off x="3723007" y="4250645"/>
            <a:ext cx="6378893" cy="1328433"/>
          </a:xfrm>
          <a:prstGeom prst="roundRect">
            <a:avLst/>
          </a:prstGeom>
          <a:solidFill>
            <a:srgbClr val="242230">
              <a:alpha val="1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ABB15D50-5B1D-4671-B07D-F8CDD523E1A8}"/>
              </a:ext>
            </a:extLst>
          </p:cNvPr>
          <p:cNvSpPr txBox="1"/>
          <p:nvPr/>
        </p:nvSpPr>
        <p:spPr>
          <a:xfrm>
            <a:off x="3723007" y="4740861"/>
            <a:ext cx="1843026" cy="27699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District Level</a:t>
            </a:r>
          </a:p>
        </p:txBody>
      </p:sp>
      <p:cxnSp>
        <p:nvCxnSpPr>
          <p:cNvPr id="290" name="Straight Arrow Connector 289">
            <a:extLst>
              <a:ext uri="{FF2B5EF4-FFF2-40B4-BE49-F238E27FC236}">
                <a16:creationId xmlns:a16="http://schemas.microsoft.com/office/drawing/2014/main" xmlns="" id="{2793AE6D-C71A-4546-B772-63A15A0BED9E}"/>
              </a:ext>
            </a:extLst>
          </p:cNvPr>
          <p:cNvCxnSpPr>
            <a:cxnSpLocks/>
          </p:cNvCxnSpPr>
          <p:nvPr/>
        </p:nvCxnSpPr>
        <p:spPr>
          <a:xfrm>
            <a:off x="5440859" y="4914350"/>
            <a:ext cx="0" cy="217616"/>
          </a:xfrm>
          <a:prstGeom prst="straightConnector1">
            <a:avLst/>
          </a:prstGeom>
          <a:ln w="9525">
            <a:noFill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9" name="Picture 318">
            <a:extLst>
              <a:ext uri="{FF2B5EF4-FFF2-40B4-BE49-F238E27FC236}">
                <a16:creationId xmlns:a16="http://schemas.microsoft.com/office/drawing/2014/main" xmlns="" id="{4E7BA793-27CE-442B-88A3-73BB3E2B38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3590" b="13974"/>
          <a:stretch/>
        </p:blipFill>
        <p:spPr>
          <a:xfrm>
            <a:off x="6202014" y="5120922"/>
            <a:ext cx="365737" cy="404458"/>
          </a:xfrm>
          <a:prstGeom prst="rect">
            <a:avLst/>
          </a:prstGeom>
          <a:ln w="9525">
            <a:noFill/>
          </a:ln>
        </p:spPr>
      </p:pic>
      <p:pic>
        <p:nvPicPr>
          <p:cNvPr id="323" name="Picture 322">
            <a:extLst>
              <a:ext uri="{FF2B5EF4-FFF2-40B4-BE49-F238E27FC236}">
                <a16:creationId xmlns:a16="http://schemas.microsoft.com/office/drawing/2014/main" xmlns="" id="{70ACA7A6-15F3-4EFF-A1B8-AC9247218F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3590" b="13974"/>
          <a:stretch/>
        </p:blipFill>
        <p:spPr>
          <a:xfrm>
            <a:off x="5228689" y="5120922"/>
            <a:ext cx="365737" cy="404458"/>
          </a:xfrm>
          <a:prstGeom prst="rect">
            <a:avLst/>
          </a:prstGeom>
          <a:ln w="9525">
            <a:noFill/>
          </a:ln>
        </p:spPr>
      </p:pic>
      <p:pic>
        <p:nvPicPr>
          <p:cNvPr id="326" name="Picture 325">
            <a:extLst>
              <a:ext uri="{FF2B5EF4-FFF2-40B4-BE49-F238E27FC236}">
                <a16:creationId xmlns:a16="http://schemas.microsoft.com/office/drawing/2014/main" xmlns="" id="{54FAB3E5-6713-41F1-8700-F7F001C5F3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3590" b="13974"/>
          <a:stretch/>
        </p:blipFill>
        <p:spPr>
          <a:xfrm>
            <a:off x="9384880" y="5120922"/>
            <a:ext cx="365737" cy="404458"/>
          </a:xfrm>
          <a:prstGeom prst="rect">
            <a:avLst/>
          </a:prstGeom>
          <a:ln w="9525">
            <a:noFill/>
          </a:ln>
        </p:spPr>
      </p:pic>
      <p:pic>
        <p:nvPicPr>
          <p:cNvPr id="334" name="Picture 333">
            <a:extLst>
              <a:ext uri="{FF2B5EF4-FFF2-40B4-BE49-F238E27FC236}">
                <a16:creationId xmlns:a16="http://schemas.microsoft.com/office/drawing/2014/main" xmlns="" id="{AF6BDFC7-B450-483C-8052-560EE4CA776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3590" b="13974"/>
          <a:stretch/>
        </p:blipFill>
        <p:spPr>
          <a:xfrm>
            <a:off x="7282787" y="5120922"/>
            <a:ext cx="365737" cy="404458"/>
          </a:xfrm>
          <a:prstGeom prst="rect">
            <a:avLst/>
          </a:prstGeom>
          <a:ln w="9525">
            <a:noFill/>
          </a:ln>
        </p:spPr>
      </p:pic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xmlns="" id="{06669C4C-6756-4636-86B0-662726AE400E}"/>
              </a:ext>
            </a:extLst>
          </p:cNvPr>
          <p:cNvSpPr/>
          <p:nvPr/>
        </p:nvSpPr>
        <p:spPr>
          <a:xfrm>
            <a:off x="6882468" y="4381691"/>
            <a:ext cx="966278" cy="538839"/>
          </a:xfrm>
          <a:prstGeom prst="roundRect">
            <a:avLst/>
          </a:prstGeom>
          <a:solidFill>
            <a:srgbClr val="782A8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District Wellbeing Leads/ Teams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xmlns="" id="{774D06CC-AB09-46EC-925D-7BBA2D9A9036}"/>
              </a:ext>
            </a:extLst>
          </p:cNvPr>
          <p:cNvSpPr/>
          <p:nvPr/>
        </p:nvSpPr>
        <p:spPr>
          <a:xfrm>
            <a:off x="5846148" y="4381691"/>
            <a:ext cx="966278" cy="538839"/>
          </a:xfrm>
          <a:prstGeom prst="roundRect">
            <a:avLst/>
          </a:prstGeom>
          <a:solidFill>
            <a:srgbClr val="782A8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District Wellbeing Leads/ Teams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xmlns="" id="{AA8F8108-1164-4B1F-8386-5FA0F3D06D38}"/>
              </a:ext>
            </a:extLst>
          </p:cNvPr>
          <p:cNvSpPr/>
          <p:nvPr/>
        </p:nvSpPr>
        <p:spPr>
          <a:xfrm>
            <a:off x="7918789" y="4381691"/>
            <a:ext cx="966278" cy="538839"/>
          </a:xfrm>
          <a:prstGeom prst="roundRect">
            <a:avLst/>
          </a:prstGeom>
          <a:solidFill>
            <a:srgbClr val="782A8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District Wellbeing Leads/ Teams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xmlns="" id="{A2280362-E467-4423-A5D1-48603627DB2A}"/>
              </a:ext>
            </a:extLst>
          </p:cNvPr>
          <p:cNvSpPr/>
          <p:nvPr/>
        </p:nvSpPr>
        <p:spPr>
          <a:xfrm>
            <a:off x="8955111" y="4381691"/>
            <a:ext cx="966278" cy="538839"/>
          </a:xfrm>
          <a:prstGeom prst="roundRect">
            <a:avLst/>
          </a:prstGeom>
          <a:solidFill>
            <a:srgbClr val="782A8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District Wellbeing Leads/ Teams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xmlns="" id="{EB7B4166-220E-408B-B4A5-7082188E9C87}"/>
              </a:ext>
            </a:extLst>
          </p:cNvPr>
          <p:cNvSpPr/>
          <p:nvPr/>
        </p:nvSpPr>
        <p:spPr>
          <a:xfrm>
            <a:off x="4809826" y="4381691"/>
            <a:ext cx="966278" cy="538839"/>
          </a:xfrm>
          <a:prstGeom prst="roundRect">
            <a:avLst/>
          </a:prstGeom>
          <a:solidFill>
            <a:srgbClr val="782A8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District Wellbeing Leads/ Teams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xmlns="" id="{DAE3A4A0-495F-4D68-ADA4-DD8DF5D54614}"/>
              </a:ext>
            </a:extLst>
          </p:cNvPr>
          <p:cNvCxnSpPr>
            <a:cxnSpLocks/>
          </p:cNvCxnSpPr>
          <p:nvPr/>
        </p:nvCxnSpPr>
        <p:spPr>
          <a:xfrm>
            <a:off x="6426505" y="4914350"/>
            <a:ext cx="0" cy="217616"/>
          </a:xfrm>
          <a:prstGeom prst="straightConnector1">
            <a:avLst/>
          </a:prstGeom>
          <a:ln w="9525">
            <a:noFill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xmlns="" id="{B01EEAFA-633C-4560-BB03-49B67291A3D0}"/>
              </a:ext>
            </a:extLst>
          </p:cNvPr>
          <p:cNvCxnSpPr>
            <a:cxnSpLocks/>
          </p:cNvCxnSpPr>
          <p:nvPr/>
        </p:nvCxnSpPr>
        <p:spPr>
          <a:xfrm>
            <a:off x="7478982" y="4914350"/>
            <a:ext cx="0" cy="217616"/>
          </a:xfrm>
          <a:prstGeom prst="straightConnector1">
            <a:avLst/>
          </a:prstGeom>
          <a:ln w="9525">
            <a:noFill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xmlns="" id="{DE36A751-82D8-4BA2-AD97-03DD38965D45}"/>
              </a:ext>
            </a:extLst>
          </p:cNvPr>
          <p:cNvCxnSpPr>
            <a:cxnSpLocks/>
          </p:cNvCxnSpPr>
          <p:nvPr/>
        </p:nvCxnSpPr>
        <p:spPr>
          <a:xfrm>
            <a:off x="8536648" y="4914350"/>
            <a:ext cx="0" cy="217616"/>
          </a:xfrm>
          <a:prstGeom prst="straightConnector1">
            <a:avLst/>
          </a:prstGeom>
          <a:ln w="9525">
            <a:noFill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xmlns="" id="{0E52A0DC-D5D5-44E3-96C0-B4D3963640CB}"/>
              </a:ext>
            </a:extLst>
          </p:cNvPr>
          <p:cNvCxnSpPr>
            <a:cxnSpLocks/>
          </p:cNvCxnSpPr>
          <p:nvPr/>
        </p:nvCxnSpPr>
        <p:spPr>
          <a:xfrm>
            <a:off x="9630915" y="4914350"/>
            <a:ext cx="0" cy="217616"/>
          </a:xfrm>
          <a:prstGeom prst="straightConnector1">
            <a:avLst/>
          </a:prstGeom>
          <a:ln w="9525">
            <a:noFill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6FBBAC7-D5C3-4C9E-AAF6-FE4C1745868A}"/>
              </a:ext>
            </a:extLst>
          </p:cNvPr>
          <p:cNvSpPr/>
          <p:nvPr/>
        </p:nvSpPr>
        <p:spPr>
          <a:xfrm>
            <a:off x="8217351" y="5147364"/>
            <a:ext cx="403865" cy="393047"/>
          </a:xfrm>
          <a:prstGeom prst="rect">
            <a:avLst/>
          </a:prstGeom>
          <a:solidFill>
            <a:srgbClr val="E9E8E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1" name="Picture 330">
            <a:extLst>
              <a:ext uri="{FF2B5EF4-FFF2-40B4-BE49-F238E27FC236}">
                <a16:creationId xmlns:a16="http://schemas.microsoft.com/office/drawing/2014/main" xmlns="" id="{92D5CCAB-B376-41B6-BD6F-8C9539FF61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3590" b="13974"/>
          <a:stretch/>
        </p:blipFill>
        <p:spPr>
          <a:xfrm>
            <a:off x="8445683" y="5120922"/>
            <a:ext cx="365737" cy="404458"/>
          </a:xfrm>
          <a:prstGeom prst="rect">
            <a:avLst/>
          </a:prstGeom>
          <a:ln w="9525">
            <a:noFill/>
          </a:ln>
        </p:spPr>
      </p:pic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xmlns="" id="{31C099B7-AB75-4BAB-BB05-4310E14E171E}"/>
              </a:ext>
            </a:extLst>
          </p:cNvPr>
          <p:cNvCxnSpPr>
            <a:cxnSpLocks/>
          </p:cNvCxnSpPr>
          <p:nvPr/>
        </p:nvCxnSpPr>
        <p:spPr>
          <a:xfrm flipH="1">
            <a:off x="8681602" y="2649099"/>
            <a:ext cx="0" cy="1728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xmlns="" id="{41EC8495-1CDF-435A-83E0-9AEAC6C2636E}"/>
              </a:ext>
            </a:extLst>
          </p:cNvPr>
          <p:cNvCxnSpPr>
            <a:cxnSpLocks/>
          </p:cNvCxnSpPr>
          <p:nvPr/>
        </p:nvCxnSpPr>
        <p:spPr>
          <a:xfrm flipH="1">
            <a:off x="7625869" y="2655907"/>
            <a:ext cx="0" cy="1728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DD2C7EB-6876-4960-B9D6-902FBE1D77ED}"/>
              </a:ext>
            </a:extLst>
          </p:cNvPr>
          <p:cNvSpPr/>
          <p:nvPr/>
        </p:nvSpPr>
        <p:spPr>
          <a:xfrm>
            <a:off x="4809825" y="442603"/>
            <a:ext cx="1610918" cy="689118"/>
          </a:xfrm>
          <a:prstGeom prst="roundRect">
            <a:avLst/>
          </a:prstGeom>
          <a:solidFill>
            <a:srgbClr val="782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Wellbeing Leads/Teams Learning Centre &amp; Community of Practice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9CEA4BC5-1117-483C-BD65-EA25FA33FAA7}"/>
              </a:ext>
            </a:extLst>
          </p:cNvPr>
          <p:cNvSpPr/>
          <p:nvPr/>
        </p:nvSpPr>
        <p:spPr>
          <a:xfrm>
            <a:off x="8788434" y="442603"/>
            <a:ext cx="1166617" cy="689118"/>
          </a:xfrm>
          <a:prstGeom prst="roundRect">
            <a:avLst/>
          </a:prstGeom>
          <a:solidFill>
            <a:srgbClr val="F15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Awareness &amp; Knowledge Platform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E94FB50-AF3E-4239-9CFA-01E7CD30EF74}"/>
              </a:ext>
            </a:extLst>
          </p:cNvPr>
          <p:cNvSpPr/>
          <p:nvPr/>
        </p:nvSpPr>
        <p:spPr>
          <a:xfrm>
            <a:off x="7549380" y="442603"/>
            <a:ext cx="1166617" cy="689118"/>
          </a:xfrm>
          <a:prstGeom prst="roundRect">
            <a:avLst/>
          </a:prstGeom>
          <a:solidFill>
            <a:srgbClr val="D72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Leader Learning Centre &amp; Community of Practice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8F0782A-FF4A-44D4-AAC5-332AF2E5CE66}"/>
              </a:ext>
            </a:extLst>
          </p:cNvPr>
          <p:cNvSpPr/>
          <p:nvPr/>
        </p:nvSpPr>
        <p:spPr>
          <a:xfrm>
            <a:off x="6495494" y="443391"/>
            <a:ext cx="981449" cy="689118"/>
          </a:xfrm>
          <a:prstGeom prst="roundRect">
            <a:avLst/>
          </a:prstGeom>
          <a:solidFill>
            <a:srgbClr val="BE1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95000"/>
              </a:lnSpc>
            </a:pPr>
            <a:r>
              <a:rPr lang="en-US" sz="1150" dirty="0"/>
              <a:t>Pan-Canadian Hub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75C4E0A2-180F-41E9-B74F-DCB502D992F1}"/>
              </a:ext>
            </a:extLst>
          </p:cNvPr>
          <p:cNvSpPr txBox="1"/>
          <p:nvPr/>
        </p:nvSpPr>
        <p:spPr>
          <a:xfrm>
            <a:off x="3725322" y="639874"/>
            <a:ext cx="141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Pan-Canadian</a:t>
            </a:r>
          </a:p>
          <a:p>
            <a:r>
              <a:rPr lang="en-US" sz="1200" dirty="0"/>
              <a:t>Level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DDEDE22E-3BF2-455D-875A-C97C8E73EF4E}"/>
              </a:ext>
            </a:extLst>
          </p:cNvPr>
          <p:cNvGrpSpPr/>
          <p:nvPr/>
        </p:nvGrpSpPr>
        <p:grpSpPr>
          <a:xfrm>
            <a:off x="3711858" y="5994002"/>
            <a:ext cx="6392356" cy="552470"/>
            <a:chOff x="988327" y="5839697"/>
            <a:chExt cx="6192054" cy="548367"/>
          </a:xfrm>
        </p:grpSpPr>
        <p:sp>
          <p:nvSpPr>
            <p:cNvPr id="285" name="Rectangle: Rounded Corners 284">
              <a:extLst>
                <a:ext uri="{FF2B5EF4-FFF2-40B4-BE49-F238E27FC236}">
                  <a16:creationId xmlns:a16="http://schemas.microsoft.com/office/drawing/2014/main" xmlns="" id="{BE9A1430-0445-4790-8DFD-65D6D7BE8BCC}"/>
                </a:ext>
              </a:extLst>
            </p:cNvPr>
            <p:cNvSpPr/>
            <p:nvPr/>
          </p:nvSpPr>
          <p:spPr>
            <a:xfrm>
              <a:off x="988327" y="5839697"/>
              <a:ext cx="6192054" cy="548367"/>
            </a:xfrm>
            <a:prstGeom prst="roundRect">
              <a:avLst/>
            </a:prstGeom>
            <a:solidFill>
              <a:srgbClr val="24223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8" name="Home">
              <a:extLst>
                <a:ext uri="{FF2B5EF4-FFF2-40B4-BE49-F238E27FC236}">
                  <a16:creationId xmlns:a16="http://schemas.microsoft.com/office/drawing/2014/main" xmlns="" id="{4A298578-AB5A-4B8C-9648-A0757593706D}"/>
                </a:ext>
              </a:extLst>
            </p:cNvPr>
            <p:cNvGrpSpPr/>
            <p:nvPr/>
          </p:nvGrpSpPr>
          <p:grpSpPr>
            <a:xfrm>
              <a:off x="2199066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99" name="Freeform 274">
                <a:extLst>
                  <a:ext uri="{FF2B5EF4-FFF2-40B4-BE49-F238E27FC236}">
                    <a16:creationId xmlns:a16="http://schemas.microsoft.com/office/drawing/2014/main" xmlns="" id="{DE0BD895-E766-4436-A0BF-5F2F8B7D1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00" name="Freeform 275">
                <a:extLst>
                  <a:ext uri="{FF2B5EF4-FFF2-40B4-BE49-F238E27FC236}">
                    <a16:creationId xmlns:a16="http://schemas.microsoft.com/office/drawing/2014/main" xmlns="" id="{63070FE4-CBDE-4216-94D6-419FDF3D0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01" name="Home">
              <a:extLst>
                <a:ext uri="{FF2B5EF4-FFF2-40B4-BE49-F238E27FC236}">
                  <a16:creationId xmlns:a16="http://schemas.microsoft.com/office/drawing/2014/main" xmlns="" id="{733AB0B3-09FB-461A-B8C1-F5B8E66F361D}"/>
                </a:ext>
              </a:extLst>
            </p:cNvPr>
            <p:cNvGrpSpPr/>
            <p:nvPr/>
          </p:nvGrpSpPr>
          <p:grpSpPr>
            <a:xfrm>
              <a:off x="2659184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02" name="Freeform 274">
                <a:extLst>
                  <a:ext uri="{FF2B5EF4-FFF2-40B4-BE49-F238E27FC236}">
                    <a16:creationId xmlns:a16="http://schemas.microsoft.com/office/drawing/2014/main" xmlns="" id="{5418AA27-FD44-441E-BEA4-9D416C4DD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03" name="Freeform 275">
                <a:extLst>
                  <a:ext uri="{FF2B5EF4-FFF2-40B4-BE49-F238E27FC236}">
                    <a16:creationId xmlns:a16="http://schemas.microsoft.com/office/drawing/2014/main" xmlns="" id="{7EA641E8-844D-47E8-8D7B-A55C3D7F9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04" name="Home">
              <a:extLst>
                <a:ext uri="{FF2B5EF4-FFF2-40B4-BE49-F238E27FC236}">
                  <a16:creationId xmlns:a16="http://schemas.microsoft.com/office/drawing/2014/main" xmlns="" id="{EBE61B52-0DD9-44E7-B273-63A1220A3520}"/>
                </a:ext>
              </a:extLst>
            </p:cNvPr>
            <p:cNvGrpSpPr/>
            <p:nvPr/>
          </p:nvGrpSpPr>
          <p:grpSpPr>
            <a:xfrm>
              <a:off x="3119302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05" name="Freeform 274">
                <a:extLst>
                  <a:ext uri="{FF2B5EF4-FFF2-40B4-BE49-F238E27FC236}">
                    <a16:creationId xmlns:a16="http://schemas.microsoft.com/office/drawing/2014/main" xmlns="" id="{DF81B036-C42E-4BFD-A7B1-EE15181D5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06" name="Freeform 275">
                <a:extLst>
                  <a:ext uri="{FF2B5EF4-FFF2-40B4-BE49-F238E27FC236}">
                    <a16:creationId xmlns:a16="http://schemas.microsoft.com/office/drawing/2014/main" xmlns="" id="{22DA7D25-4194-47BB-9641-FE3E545E2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07" name="Home">
              <a:extLst>
                <a:ext uri="{FF2B5EF4-FFF2-40B4-BE49-F238E27FC236}">
                  <a16:creationId xmlns:a16="http://schemas.microsoft.com/office/drawing/2014/main" xmlns="" id="{1D9F433C-3CDD-4755-BAFC-7B8F0A5766B4}"/>
                </a:ext>
              </a:extLst>
            </p:cNvPr>
            <p:cNvGrpSpPr/>
            <p:nvPr/>
          </p:nvGrpSpPr>
          <p:grpSpPr>
            <a:xfrm>
              <a:off x="3579420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08" name="Freeform 274">
                <a:extLst>
                  <a:ext uri="{FF2B5EF4-FFF2-40B4-BE49-F238E27FC236}">
                    <a16:creationId xmlns:a16="http://schemas.microsoft.com/office/drawing/2014/main" xmlns="" id="{FFA34D68-F70C-4A1F-981F-9EE51830A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09" name="Freeform 275">
                <a:extLst>
                  <a:ext uri="{FF2B5EF4-FFF2-40B4-BE49-F238E27FC236}">
                    <a16:creationId xmlns:a16="http://schemas.microsoft.com/office/drawing/2014/main" xmlns="" id="{A2DCB369-27BE-47D4-97EE-F2BF9342D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10" name="Home">
              <a:extLst>
                <a:ext uri="{FF2B5EF4-FFF2-40B4-BE49-F238E27FC236}">
                  <a16:creationId xmlns:a16="http://schemas.microsoft.com/office/drawing/2014/main" xmlns="" id="{AB9BBC45-5CF0-48D7-8851-B8413057B8E9}"/>
                </a:ext>
              </a:extLst>
            </p:cNvPr>
            <p:cNvGrpSpPr/>
            <p:nvPr/>
          </p:nvGrpSpPr>
          <p:grpSpPr>
            <a:xfrm>
              <a:off x="4039538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11" name="Freeform 274">
                <a:extLst>
                  <a:ext uri="{FF2B5EF4-FFF2-40B4-BE49-F238E27FC236}">
                    <a16:creationId xmlns:a16="http://schemas.microsoft.com/office/drawing/2014/main" xmlns="" id="{D326530C-C39F-4B7A-99B9-84D39186D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12" name="Freeform 275">
                <a:extLst>
                  <a:ext uri="{FF2B5EF4-FFF2-40B4-BE49-F238E27FC236}">
                    <a16:creationId xmlns:a16="http://schemas.microsoft.com/office/drawing/2014/main" xmlns="" id="{80E6F92F-86A8-4468-8EBA-BE8BE1F52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13" name="Home">
              <a:extLst>
                <a:ext uri="{FF2B5EF4-FFF2-40B4-BE49-F238E27FC236}">
                  <a16:creationId xmlns:a16="http://schemas.microsoft.com/office/drawing/2014/main" xmlns="" id="{534B78A9-9E52-40EC-8166-0BB942AB2986}"/>
                </a:ext>
              </a:extLst>
            </p:cNvPr>
            <p:cNvGrpSpPr/>
            <p:nvPr/>
          </p:nvGrpSpPr>
          <p:grpSpPr>
            <a:xfrm>
              <a:off x="4499656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14" name="Freeform 274">
                <a:extLst>
                  <a:ext uri="{FF2B5EF4-FFF2-40B4-BE49-F238E27FC236}">
                    <a16:creationId xmlns:a16="http://schemas.microsoft.com/office/drawing/2014/main" xmlns="" id="{C7393C59-14E7-4B6D-98AF-244400105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15" name="Freeform 275">
                <a:extLst>
                  <a:ext uri="{FF2B5EF4-FFF2-40B4-BE49-F238E27FC236}">
                    <a16:creationId xmlns:a16="http://schemas.microsoft.com/office/drawing/2014/main" xmlns="" id="{2CFFA5E1-ED0D-4F48-842B-51B076AD0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16" name="Home">
              <a:extLst>
                <a:ext uri="{FF2B5EF4-FFF2-40B4-BE49-F238E27FC236}">
                  <a16:creationId xmlns:a16="http://schemas.microsoft.com/office/drawing/2014/main" xmlns="" id="{3644FD0E-8AE5-4606-96BC-6D7CD03DBEE5}"/>
                </a:ext>
              </a:extLst>
            </p:cNvPr>
            <p:cNvGrpSpPr/>
            <p:nvPr/>
          </p:nvGrpSpPr>
          <p:grpSpPr>
            <a:xfrm>
              <a:off x="4959774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17" name="Freeform 274">
                <a:extLst>
                  <a:ext uri="{FF2B5EF4-FFF2-40B4-BE49-F238E27FC236}">
                    <a16:creationId xmlns:a16="http://schemas.microsoft.com/office/drawing/2014/main" xmlns="" id="{AE9DABA1-36BE-4900-BEDB-9EAA74E9D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18" name="Freeform 275">
                <a:extLst>
                  <a:ext uri="{FF2B5EF4-FFF2-40B4-BE49-F238E27FC236}">
                    <a16:creationId xmlns:a16="http://schemas.microsoft.com/office/drawing/2014/main" xmlns="" id="{DEDBF297-FB69-4D3F-BBF2-C9CD0C9FA8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19" name="Home">
              <a:extLst>
                <a:ext uri="{FF2B5EF4-FFF2-40B4-BE49-F238E27FC236}">
                  <a16:creationId xmlns:a16="http://schemas.microsoft.com/office/drawing/2014/main" xmlns="" id="{863F126C-2976-4953-A1D3-0272467BAC8C}"/>
                </a:ext>
              </a:extLst>
            </p:cNvPr>
            <p:cNvGrpSpPr/>
            <p:nvPr/>
          </p:nvGrpSpPr>
          <p:grpSpPr>
            <a:xfrm>
              <a:off x="5419892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20" name="Freeform 274">
                <a:extLst>
                  <a:ext uri="{FF2B5EF4-FFF2-40B4-BE49-F238E27FC236}">
                    <a16:creationId xmlns:a16="http://schemas.microsoft.com/office/drawing/2014/main" xmlns="" id="{69F6D257-ED6E-49D4-A3A8-5C874FC25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21" name="Freeform 275">
                <a:extLst>
                  <a:ext uri="{FF2B5EF4-FFF2-40B4-BE49-F238E27FC236}">
                    <a16:creationId xmlns:a16="http://schemas.microsoft.com/office/drawing/2014/main" xmlns="" id="{A1DB31F2-FFCD-433D-AE1B-70AF9A3A6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22" name="Home">
              <a:extLst>
                <a:ext uri="{FF2B5EF4-FFF2-40B4-BE49-F238E27FC236}">
                  <a16:creationId xmlns:a16="http://schemas.microsoft.com/office/drawing/2014/main" xmlns="" id="{AFAD8EA4-5D56-4169-AA74-A296DAFE29D8}"/>
                </a:ext>
              </a:extLst>
            </p:cNvPr>
            <p:cNvGrpSpPr/>
            <p:nvPr/>
          </p:nvGrpSpPr>
          <p:grpSpPr>
            <a:xfrm>
              <a:off x="5880010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23" name="Freeform 274">
                <a:extLst>
                  <a:ext uri="{FF2B5EF4-FFF2-40B4-BE49-F238E27FC236}">
                    <a16:creationId xmlns:a16="http://schemas.microsoft.com/office/drawing/2014/main" xmlns="" id="{4D308B7B-FF85-43EC-8035-D6A8432F2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24" name="Freeform 275">
                <a:extLst>
                  <a:ext uri="{FF2B5EF4-FFF2-40B4-BE49-F238E27FC236}">
                    <a16:creationId xmlns:a16="http://schemas.microsoft.com/office/drawing/2014/main" xmlns="" id="{C59A4B00-8DD2-440E-96DB-F9C64231EF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25" name="Home">
              <a:extLst>
                <a:ext uri="{FF2B5EF4-FFF2-40B4-BE49-F238E27FC236}">
                  <a16:creationId xmlns:a16="http://schemas.microsoft.com/office/drawing/2014/main" xmlns="" id="{12BB4D4B-62E2-4E5C-9BFE-BF781B651E6D}"/>
                </a:ext>
              </a:extLst>
            </p:cNvPr>
            <p:cNvGrpSpPr/>
            <p:nvPr/>
          </p:nvGrpSpPr>
          <p:grpSpPr>
            <a:xfrm>
              <a:off x="6340128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26" name="Freeform 274">
                <a:extLst>
                  <a:ext uri="{FF2B5EF4-FFF2-40B4-BE49-F238E27FC236}">
                    <a16:creationId xmlns:a16="http://schemas.microsoft.com/office/drawing/2014/main" xmlns="" id="{4B9B5C7E-20FE-4E88-9F73-756C1BC60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27" name="Freeform 275">
                <a:extLst>
                  <a:ext uri="{FF2B5EF4-FFF2-40B4-BE49-F238E27FC236}">
                    <a16:creationId xmlns:a16="http://schemas.microsoft.com/office/drawing/2014/main" xmlns="" id="{F5EC6135-BAAD-49D1-BF82-79AB04BE5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grpSp>
          <p:nvGrpSpPr>
            <p:cNvPr id="128" name="Home">
              <a:extLst>
                <a:ext uri="{FF2B5EF4-FFF2-40B4-BE49-F238E27FC236}">
                  <a16:creationId xmlns:a16="http://schemas.microsoft.com/office/drawing/2014/main" xmlns="" id="{E5596D9D-A9FD-448E-AF13-300AD7AAAE6C}"/>
                </a:ext>
              </a:extLst>
            </p:cNvPr>
            <p:cNvGrpSpPr/>
            <p:nvPr/>
          </p:nvGrpSpPr>
          <p:grpSpPr>
            <a:xfrm>
              <a:off x="6800248" y="5947891"/>
              <a:ext cx="281835" cy="265801"/>
              <a:chOff x="1445262" y="5937488"/>
              <a:chExt cx="668053" cy="63004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29" name="Freeform 274">
                <a:extLst>
                  <a:ext uri="{FF2B5EF4-FFF2-40B4-BE49-F238E27FC236}">
                    <a16:creationId xmlns:a16="http://schemas.microsoft.com/office/drawing/2014/main" xmlns="" id="{9EC46573-F321-402D-A96D-3D0BA9371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262" y="5937488"/>
                <a:ext cx="668053" cy="317216"/>
              </a:xfrm>
              <a:custGeom>
                <a:avLst/>
                <a:gdLst>
                  <a:gd name="T0" fmla="*/ 439 w 457"/>
                  <a:gd name="T1" fmla="*/ 217 h 217"/>
                  <a:gd name="T2" fmla="*/ 439 w 457"/>
                  <a:gd name="T3" fmla="*/ 217 h 217"/>
                  <a:gd name="T4" fmla="*/ 432 w 457"/>
                  <a:gd name="T5" fmla="*/ 216 h 217"/>
                  <a:gd name="T6" fmla="*/ 426 w 457"/>
                  <a:gd name="T7" fmla="*/ 212 h 217"/>
                  <a:gd name="T8" fmla="*/ 245 w 457"/>
                  <a:gd name="T9" fmla="*/ 56 h 217"/>
                  <a:gd name="T10" fmla="*/ 245 w 457"/>
                  <a:gd name="T11" fmla="*/ 56 h 217"/>
                  <a:gd name="T12" fmla="*/ 236 w 457"/>
                  <a:gd name="T13" fmla="*/ 53 h 217"/>
                  <a:gd name="T14" fmla="*/ 228 w 457"/>
                  <a:gd name="T15" fmla="*/ 51 h 217"/>
                  <a:gd name="T16" fmla="*/ 220 w 457"/>
                  <a:gd name="T17" fmla="*/ 53 h 217"/>
                  <a:gd name="T18" fmla="*/ 214 w 457"/>
                  <a:gd name="T19" fmla="*/ 56 h 217"/>
                  <a:gd name="T20" fmla="*/ 31 w 457"/>
                  <a:gd name="T21" fmla="*/ 212 h 217"/>
                  <a:gd name="T22" fmla="*/ 31 w 457"/>
                  <a:gd name="T23" fmla="*/ 212 h 217"/>
                  <a:gd name="T24" fmla="*/ 25 w 457"/>
                  <a:gd name="T25" fmla="*/ 216 h 217"/>
                  <a:gd name="T26" fmla="*/ 18 w 457"/>
                  <a:gd name="T27" fmla="*/ 217 h 217"/>
                  <a:gd name="T28" fmla="*/ 12 w 457"/>
                  <a:gd name="T29" fmla="*/ 216 h 217"/>
                  <a:gd name="T30" fmla="*/ 5 w 457"/>
                  <a:gd name="T31" fmla="*/ 211 h 217"/>
                  <a:gd name="T32" fmla="*/ 5 w 457"/>
                  <a:gd name="T33" fmla="*/ 211 h 217"/>
                  <a:gd name="T34" fmla="*/ 2 w 457"/>
                  <a:gd name="T35" fmla="*/ 204 h 217"/>
                  <a:gd name="T36" fmla="*/ 0 w 457"/>
                  <a:gd name="T37" fmla="*/ 196 h 217"/>
                  <a:gd name="T38" fmla="*/ 3 w 457"/>
                  <a:gd name="T39" fmla="*/ 190 h 217"/>
                  <a:gd name="T40" fmla="*/ 8 w 457"/>
                  <a:gd name="T41" fmla="*/ 183 h 217"/>
                  <a:gd name="T42" fmla="*/ 217 w 457"/>
                  <a:gd name="T43" fmla="*/ 4 h 217"/>
                  <a:gd name="T44" fmla="*/ 217 w 457"/>
                  <a:gd name="T45" fmla="*/ 4 h 217"/>
                  <a:gd name="T46" fmla="*/ 223 w 457"/>
                  <a:gd name="T47" fmla="*/ 0 h 217"/>
                  <a:gd name="T48" fmla="*/ 228 w 457"/>
                  <a:gd name="T49" fmla="*/ 0 h 217"/>
                  <a:gd name="T50" fmla="*/ 235 w 457"/>
                  <a:gd name="T51" fmla="*/ 0 h 217"/>
                  <a:gd name="T52" fmla="*/ 241 w 457"/>
                  <a:gd name="T53" fmla="*/ 4 h 217"/>
                  <a:gd name="T54" fmla="*/ 450 w 457"/>
                  <a:gd name="T55" fmla="*/ 183 h 217"/>
                  <a:gd name="T56" fmla="*/ 450 w 457"/>
                  <a:gd name="T57" fmla="*/ 183 h 217"/>
                  <a:gd name="T58" fmla="*/ 455 w 457"/>
                  <a:gd name="T59" fmla="*/ 190 h 217"/>
                  <a:gd name="T60" fmla="*/ 457 w 457"/>
                  <a:gd name="T61" fmla="*/ 196 h 217"/>
                  <a:gd name="T62" fmla="*/ 457 w 457"/>
                  <a:gd name="T63" fmla="*/ 204 h 217"/>
                  <a:gd name="T64" fmla="*/ 453 w 457"/>
                  <a:gd name="T65" fmla="*/ 211 h 217"/>
                  <a:gd name="T66" fmla="*/ 453 w 457"/>
                  <a:gd name="T67" fmla="*/ 211 h 217"/>
                  <a:gd name="T68" fmla="*/ 447 w 457"/>
                  <a:gd name="T69" fmla="*/ 216 h 217"/>
                  <a:gd name="T70" fmla="*/ 439 w 457"/>
                  <a:gd name="T71" fmla="*/ 217 h 217"/>
                  <a:gd name="T72" fmla="*/ 439 w 457"/>
                  <a:gd name="T7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7" h="217">
                    <a:moveTo>
                      <a:pt x="439" y="217"/>
                    </a:moveTo>
                    <a:lnTo>
                      <a:pt x="439" y="217"/>
                    </a:lnTo>
                    <a:lnTo>
                      <a:pt x="432" y="216"/>
                    </a:lnTo>
                    <a:lnTo>
                      <a:pt x="426" y="212"/>
                    </a:lnTo>
                    <a:lnTo>
                      <a:pt x="245" y="56"/>
                    </a:lnTo>
                    <a:lnTo>
                      <a:pt x="245" y="56"/>
                    </a:lnTo>
                    <a:lnTo>
                      <a:pt x="236" y="53"/>
                    </a:lnTo>
                    <a:lnTo>
                      <a:pt x="228" y="51"/>
                    </a:lnTo>
                    <a:lnTo>
                      <a:pt x="220" y="53"/>
                    </a:lnTo>
                    <a:lnTo>
                      <a:pt x="214" y="56"/>
                    </a:lnTo>
                    <a:lnTo>
                      <a:pt x="31" y="212"/>
                    </a:lnTo>
                    <a:lnTo>
                      <a:pt x="31" y="212"/>
                    </a:lnTo>
                    <a:lnTo>
                      <a:pt x="25" y="216"/>
                    </a:lnTo>
                    <a:lnTo>
                      <a:pt x="18" y="217"/>
                    </a:lnTo>
                    <a:lnTo>
                      <a:pt x="12" y="216"/>
                    </a:lnTo>
                    <a:lnTo>
                      <a:pt x="5" y="211"/>
                    </a:lnTo>
                    <a:lnTo>
                      <a:pt x="5" y="211"/>
                    </a:lnTo>
                    <a:lnTo>
                      <a:pt x="2" y="204"/>
                    </a:lnTo>
                    <a:lnTo>
                      <a:pt x="0" y="196"/>
                    </a:lnTo>
                    <a:lnTo>
                      <a:pt x="3" y="190"/>
                    </a:lnTo>
                    <a:lnTo>
                      <a:pt x="8" y="183"/>
                    </a:lnTo>
                    <a:lnTo>
                      <a:pt x="217" y="4"/>
                    </a:lnTo>
                    <a:lnTo>
                      <a:pt x="217" y="4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5" y="0"/>
                    </a:lnTo>
                    <a:lnTo>
                      <a:pt x="241" y="4"/>
                    </a:lnTo>
                    <a:lnTo>
                      <a:pt x="450" y="183"/>
                    </a:lnTo>
                    <a:lnTo>
                      <a:pt x="450" y="183"/>
                    </a:lnTo>
                    <a:lnTo>
                      <a:pt x="455" y="190"/>
                    </a:lnTo>
                    <a:lnTo>
                      <a:pt x="457" y="196"/>
                    </a:lnTo>
                    <a:lnTo>
                      <a:pt x="457" y="204"/>
                    </a:lnTo>
                    <a:lnTo>
                      <a:pt x="453" y="211"/>
                    </a:lnTo>
                    <a:lnTo>
                      <a:pt x="453" y="211"/>
                    </a:lnTo>
                    <a:lnTo>
                      <a:pt x="447" y="216"/>
                    </a:lnTo>
                    <a:lnTo>
                      <a:pt x="439" y="217"/>
                    </a:lnTo>
                    <a:lnTo>
                      <a:pt x="439" y="2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  <p:sp>
            <p:nvSpPr>
              <p:cNvPr id="130" name="Freeform 275">
                <a:extLst>
                  <a:ext uri="{FF2B5EF4-FFF2-40B4-BE49-F238E27FC236}">
                    <a16:creationId xmlns:a16="http://schemas.microsoft.com/office/drawing/2014/main" xmlns="" id="{0F50EF72-F6F9-4F35-86ED-9689145C9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585" y="6045663"/>
                <a:ext cx="499943" cy="521871"/>
              </a:xfrm>
              <a:custGeom>
                <a:avLst/>
                <a:gdLst>
                  <a:gd name="T0" fmla="*/ 336 w 342"/>
                  <a:gd name="T1" fmla="*/ 132 h 357"/>
                  <a:gd name="T2" fmla="*/ 184 w 342"/>
                  <a:gd name="T3" fmla="*/ 5 h 357"/>
                  <a:gd name="T4" fmla="*/ 184 w 342"/>
                  <a:gd name="T5" fmla="*/ 5 h 357"/>
                  <a:gd name="T6" fmla="*/ 178 w 342"/>
                  <a:gd name="T7" fmla="*/ 0 h 357"/>
                  <a:gd name="T8" fmla="*/ 171 w 342"/>
                  <a:gd name="T9" fmla="*/ 0 h 357"/>
                  <a:gd name="T10" fmla="*/ 166 w 342"/>
                  <a:gd name="T11" fmla="*/ 0 h 357"/>
                  <a:gd name="T12" fmla="*/ 160 w 342"/>
                  <a:gd name="T13" fmla="*/ 5 h 357"/>
                  <a:gd name="T14" fmla="*/ 8 w 342"/>
                  <a:gd name="T15" fmla="*/ 132 h 357"/>
                  <a:gd name="T16" fmla="*/ 8 w 342"/>
                  <a:gd name="T17" fmla="*/ 132 h 357"/>
                  <a:gd name="T18" fmla="*/ 5 w 342"/>
                  <a:gd name="T19" fmla="*/ 135 h 357"/>
                  <a:gd name="T20" fmla="*/ 2 w 342"/>
                  <a:gd name="T21" fmla="*/ 140 h 357"/>
                  <a:gd name="T22" fmla="*/ 2 w 342"/>
                  <a:gd name="T23" fmla="*/ 143 h 357"/>
                  <a:gd name="T24" fmla="*/ 0 w 342"/>
                  <a:gd name="T25" fmla="*/ 148 h 357"/>
                  <a:gd name="T26" fmla="*/ 17 w 342"/>
                  <a:gd name="T27" fmla="*/ 339 h 357"/>
                  <a:gd name="T28" fmla="*/ 17 w 342"/>
                  <a:gd name="T29" fmla="*/ 339 h 357"/>
                  <a:gd name="T30" fmla="*/ 18 w 342"/>
                  <a:gd name="T31" fmla="*/ 346 h 357"/>
                  <a:gd name="T32" fmla="*/ 23 w 342"/>
                  <a:gd name="T33" fmla="*/ 352 h 357"/>
                  <a:gd name="T34" fmla="*/ 28 w 342"/>
                  <a:gd name="T35" fmla="*/ 355 h 357"/>
                  <a:gd name="T36" fmla="*/ 34 w 342"/>
                  <a:gd name="T37" fmla="*/ 357 h 357"/>
                  <a:gd name="T38" fmla="*/ 106 w 342"/>
                  <a:gd name="T39" fmla="*/ 357 h 357"/>
                  <a:gd name="T40" fmla="*/ 106 w 342"/>
                  <a:gd name="T41" fmla="*/ 357 h 357"/>
                  <a:gd name="T42" fmla="*/ 114 w 342"/>
                  <a:gd name="T43" fmla="*/ 355 h 357"/>
                  <a:gd name="T44" fmla="*/ 119 w 342"/>
                  <a:gd name="T45" fmla="*/ 350 h 357"/>
                  <a:gd name="T46" fmla="*/ 124 w 342"/>
                  <a:gd name="T47" fmla="*/ 346 h 357"/>
                  <a:gd name="T48" fmla="*/ 126 w 342"/>
                  <a:gd name="T49" fmla="*/ 337 h 357"/>
                  <a:gd name="T50" fmla="*/ 126 w 342"/>
                  <a:gd name="T51" fmla="*/ 210 h 357"/>
                  <a:gd name="T52" fmla="*/ 126 w 342"/>
                  <a:gd name="T53" fmla="*/ 210 h 357"/>
                  <a:gd name="T54" fmla="*/ 126 w 342"/>
                  <a:gd name="T55" fmla="*/ 202 h 357"/>
                  <a:gd name="T56" fmla="*/ 131 w 342"/>
                  <a:gd name="T57" fmla="*/ 197 h 357"/>
                  <a:gd name="T58" fmla="*/ 137 w 342"/>
                  <a:gd name="T59" fmla="*/ 192 h 357"/>
                  <a:gd name="T60" fmla="*/ 144 w 342"/>
                  <a:gd name="T61" fmla="*/ 191 h 357"/>
                  <a:gd name="T62" fmla="*/ 201 w 342"/>
                  <a:gd name="T63" fmla="*/ 191 h 357"/>
                  <a:gd name="T64" fmla="*/ 201 w 342"/>
                  <a:gd name="T65" fmla="*/ 191 h 357"/>
                  <a:gd name="T66" fmla="*/ 207 w 342"/>
                  <a:gd name="T67" fmla="*/ 192 h 357"/>
                  <a:gd name="T68" fmla="*/ 214 w 342"/>
                  <a:gd name="T69" fmla="*/ 197 h 357"/>
                  <a:gd name="T70" fmla="*/ 217 w 342"/>
                  <a:gd name="T71" fmla="*/ 202 h 357"/>
                  <a:gd name="T72" fmla="*/ 219 w 342"/>
                  <a:gd name="T73" fmla="*/ 210 h 357"/>
                  <a:gd name="T74" fmla="*/ 219 w 342"/>
                  <a:gd name="T75" fmla="*/ 337 h 357"/>
                  <a:gd name="T76" fmla="*/ 219 w 342"/>
                  <a:gd name="T77" fmla="*/ 337 h 357"/>
                  <a:gd name="T78" fmla="*/ 220 w 342"/>
                  <a:gd name="T79" fmla="*/ 346 h 357"/>
                  <a:gd name="T80" fmla="*/ 225 w 342"/>
                  <a:gd name="T81" fmla="*/ 350 h 357"/>
                  <a:gd name="T82" fmla="*/ 230 w 342"/>
                  <a:gd name="T83" fmla="*/ 355 h 357"/>
                  <a:gd name="T84" fmla="*/ 238 w 342"/>
                  <a:gd name="T85" fmla="*/ 357 h 357"/>
                  <a:gd name="T86" fmla="*/ 308 w 342"/>
                  <a:gd name="T87" fmla="*/ 357 h 357"/>
                  <a:gd name="T88" fmla="*/ 308 w 342"/>
                  <a:gd name="T89" fmla="*/ 357 h 357"/>
                  <a:gd name="T90" fmla="*/ 316 w 342"/>
                  <a:gd name="T91" fmla="*/ 355 h 357"/>
                  <a:gd name="T92" fmla="*/ 321 w 342"/>
                  <a:gd name="T93" fmla="*/ 352 h 357"/>
                  <a:gd name="T94" fmla="*/ 326 w 342"/>
                  <a:gd name="T95" fmla="*/ 346 h 357"/>
                  <a:gd name="T96" fmla="*/ 328 w 342"/>
                  <a:gd name="T97" fmla="*/ 339 h 357"/>
                  <a:gd name="T98" fmla="*/ 342 w 342"/>
                  <a:gd name="T99" fmla="*/ 148 h 357"/>
                  <a:gd name="T100" fmla="*/ 342 w 342"/>
                  <a:gd name="T101" fmla="*/ 148 h 357"/>
                  <a:gd name="T102" fmla="*/ 342 w 342"/>
                  <a:gd name="T103" fmla="*/ 143 h 357"/>
                  <a:gd name="T104" fmla="*/ 342 w 342"/>
                  <a:gd name="T105" fmla="*/ 140 h 357"/>
                  <a:gd name="T106" fmla="*/ 339 w 342"/>
                  <a:gd name="T107" fmla="*/ 135 h 357"/>
                  <a:gd name="T108" fmla="*/ 336 w 342"/>
                  <a:gd name="T109" fmla="*/ 132 h 357"/>
                  <a:gd name="T110" fmla="*/ 336 w 342"/>
                  <a:gd name="T111" fmla="*/ 1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2" h="357">
                    <a:moveTo>
                      <a:pt x="336" y="132"/>
                    </a:moveTo>
                    <a:lnTo>
                      <a:pt x="184" y="5"/>
                    </a:lnTo>
                    <a:lnTo>
                      <a:pt x="184" y="5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0" y="5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5"/>
                    </a:lnTo>
                    <a:lnTo>
                      <a:pt x="2" y="140"/>
                    </a:lnTo>
                    <a:lnTo>
                      <a:pt x="2" y="143"/>
                    </a:lnTo>
                    <a:lnTo>
                      <a:pt x="0" y="148"/>
                    </a:lnTo>
                    <a:lnTo>
                      <a:pt x="17" y="339"/>
                    </a:lnTo>
                    <a:lnTo>
                      <a:pt x="17" y="339"/>
                    </a:lnTo>
                    <a:lnTo>
                      <a:pt x="18" y="346"/>
                    </a:lnTo>
                    <a:lnTo>
                      <a:pt x="23" y="352"/>
                    </a:lnTo>
                    <a:lnTo>
                      <a:pt x="28" y="355"/>
                    </a:lnTo>
                    <a:lnTo>
                      <a:pt x="34" y="357"/>
                    </a:lnTo>
                    <a:lnTo>
                      <a:pt x="106" y="357"/>
                    </a:lnTo>
                    <a:lnTo>
                      <a:pt x="106" y="357"/>
                    </a:lnTo>
                    <a:lnTo>
                      <a:pt x="114" y="355"/>
                    </a:lnTo>
                    <a:lnTo>
                      <a:pt x="119" y="350"/>
                    </a:lnTo>
                    <a:lnTo>
                      <a:pt x="124" y="346"/>
                    </a:lnTo>
                    <a:lnTo>
                      <a:pt x="126" y="337"/>
                    </a:lnTo>
                    <a:lnTo>
                      <a:pt x="126" y="210"/>
                    </a:lnTo>
                    <a:lnTo>
                      <a:pt x="126" y="210"/>
                    </a:lnTo>
                    <a:lnTo>
                      <a:pt x="126" y="202"/>
                    </a:lnTo>
                    <a:lnTo>
                      <a:pt x="131" y="197"/>
                    </a:lnTo>
                    <a:lnTo>
                      <a:pt x="137" y="192"/>
                    </a:lnTo>
                    <a:lnTo>
                      <a:pt x="144" y="191"/>
                    </a:lnTo>
                    <a:lnTo>
                      <a:pt x="201" y="191"/>
                    </a:lnTo>
                    <a:lnTo>
                      <a:pt x="201" y="191"/>
                    </a:lnTo>
                    <a:lnTo>
                      <a:pt x="207" y="192"/>
                    </a:lnTo>
                    <a:lnTo>
                      <a:pt x="214" y="197"/>
                    </a:lnTo>
                    <a:lnTo>
                      <a:pt x="217" y="202"/>
                    </a:lnTo>
                    <a:lnTo>
                      <a:pt x="219" y="210"/>
                    </a:lnTo>
                    <a:lnTo>
                      <a:pt x="219" y="337"/>
                    </a:lnTo>
                    <a:lnTo>
                      <a:pt x="219" y="337"/>
                    </a:lnTo>
                    <a:lnTo>
                      <a:pt x="220" y="346"/>
                    </a:lnTo>
                    <a:lnTo>
                      <a:pt x="225" y="350"/>
                    </a:lnTo>
                    <a:lnTo>
                      <a:pt x="230" y="355"/>
                    </a:lnTo>
                    <a:lnTo>
                      <a:pt x="238" y="357"/>
                    </a:lnTo>
                    <a:lnTo>
                      <a:pt x="308" y="357"/>
                    </a:lnTo>
                    <a:lnTo>
                      <a:pt x="308" y="357"/>
                    </a:lnTo>
                    <a:lnTo>
                      <a:pt x="316" y="355"/>
                    </a:lnTo>
                    <a:lnTo>
                      <a:pt x="321" y="352"/>
                    </a:lnTo>
                    <a:lnTo>
                      <a:pt x="326" y="346"/>
                    </a:lnTo>
                    <a:lnTo>
                      <a:pt x="328" y="339"/>
                    </a:lnTo>
                    <a:lnTo>
                      <a:pt x="342" y="148"/>
                    </a:lnTo>
                    <a:lnTo>
                      <a:pt x="342" y="148"/>
                    </a:lnTo>
                    <a:lnTo>
                      <a:pt x="342" y="143"/>
                    </a:lnTo>
                    <a:lnTo>
                      <a:pt x="342" y="140"/>
                    </a:lnTo>
                    <a:lnTo>
                      <a:pt x="339" y="135"/>
                    </a:lnTo>
                    <a:lnTo>
                      <a:pt x="336" y="132"/>
                    </a:lnTo>
                    <a:lnTo>
                      <a:pt x="336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8576" tIns="19289" rIns="38576" bIns="1928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60"/>
              </a:p>
            </p:txBody>
          </p:sp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xmlns="" id="{F4F1D618-A87B-4D96-BB50-1ABA38B482D2}"/>
                </a:ext>
              </a:extLst>
            </p:cNvPr>
            <p:cNvSpPr txBox="1"/>
            <p:nvPr/>
          </p:nvSpPr>
          <p:spPr>
            <a:xfrm>
              <a:off x="988327" y="5967686"/>
              <a:ext cx="1785276" cy="274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School Level</a:t>
              </a:r>
            </a:p>
          </p:txBody>
        </p:sp>
      </p:grpSp>
      <p:cxnSp>
        <p:nvCxnSpPr>
          <p:cNvPr id="300" name="Straight Arrow Connector 299">
            <a:extLst>
              <a:ext uri="{FF2B5EF4-FFF2-40B4-BE49-F238E27FC236}">
                <a16:creationId xmlns:a16="http://schemas.microsoft.com/office/drawing/2014/main" xmlns="" id="{015CD1BD-CD6A-4650-9413-AB841F048716}"/>
              </a:ext>
            </a:extLst>
          </p:cNvPr>
          <p:cNvCxnSpPr>
            <a:cxnSpLocks/>
          </p:cNvCxnSpPr>
          <p:nvPr/>
        </p:nvCxnSpPr>
        <p:spPr>
          <a:xfrm flipH="1">
            <a:off x="5112249" y="4895411"/>
            <a:ext cx="1303" cy="1196889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ctor: Elbow 317">
            <a:extLst>
              <a:ext uri="{FF2B5EF4-FFF2-40B4-BE49-F238E27FC236}">
                <a16:creationId xmlns:a16="http://schemas.microsoft.com/office/drawing/2014/main" xmlns="" id="{A4F79905-6053-47EE-A6D6-F8DDAF732920}"/>
              </a:ext>
            </a:extLst>
          </p:cNvPr>
          <p:cNvCxnSpPr>
            <a:cxnSpLocks/>
          </p:cNvCxnSpPr>
          <p:nvPr/>
        </p:nvCxnSpPr>
        <p:spPr>
          <a:xfrm rot="16200000" flipV="1">
            <a:off x="9349244" y="5589492"/>
            <a:ext cx="544040" cy="464557"/>
          </a:xfrm>
          <a:prstGeom prst="bentConnector3">
            <a:avLst>
              <a:gd name="adj1" fmla="val 55670"/>
            </a:avLst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ctor: Elbow 346">
            <a:extLst>
              <a:ext uri="{FF2B5EF4-FFF2-40B4-BE49-F238E27FC236}">
                <a16:creationId xmlns:a16="http://schemas.microsoft.com/office/drawing/2014/main" xmlns="" id="{87D591FD-6286-48DD-8720-A133104C2858}"/>
              </a:ext>
            </a:extLst>
          </p:cNvPr>
          <p:cNvCxnSpPr>
            <a:cxnSpLocks/>
          </p:cNvCxnSpPr>
          <p:nvPr/>
        </p:nvCxnSpPr>
        <p:spPr>
          <a:xfrm rot="16200000" flipV="1">
            <a:off x="6579682" y="2599970"/>
            <a:ext cx="5040000" cy="2044050"/>
          </a:xfrm>
          <a:prstGeom prst="bentConnector3">
            <a:avLst>
              <a:gd name="adj1" fmla="val 94793"/>
            </a:avLst>
          </a:prstGeom>
          <a:ln w="9525">
            <a:solidFill>
              <a:srgbClr val="D72B8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>
            <a:extLst>
              <a:ext uri="{FF2B5EF4-FFF2-40B4-BE49-F238E27FC236}">
                <a16:creationId xmlns:a16="http://schemas.microsoft.com/office/drawing/2014/main" xmlns="" id="{12B8C092-8FF3-4132-9769-2C773CBBBDD7}"/>
              </a:ext>
            </a:extLst>
          </p:cNvPr>
          <p:cNvCxnSpPr>
            <a:cxnSpLocks/>
          </p:cNvCxnSpPr>
          <p:nvPr/>
        </p:nvCxnSpPr>
        <p:spPr>
          <a:xfrm>
            <a:off x="9716792" y="5243877"/>
            <a:ext cx="371645" cy="0"/>
          </a:xfrm>
          <a:prstGeom prst="straightConnector1">
            <a:avLst/>
          </a:prstGeom>
          <a:ln w="9525">
            <a:solidFill>
              <a:srgbClr val="D72B8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>
            <a:extLst>
              <a:ext uri="{FF2B5EF4-FFF2-40B4-BE49-F238E27FC236}">
                <a16:creationId xmlns:a16="http://schemas.microsoft.com/office/drawing/2014/main" xmlns="" id="{759B1014-3E51-443C-9A95-FDAB8BAF651E}"/>
              </a:ext>
            </a:extLst>
          </p:cNvPr>
          <p:cNvCxnSpPr>
            <a:cxnSpLocks/>
          </p:cNvCxnSpPr>
          <p:nvPr/>
        </p:nvCxnSpPr>
        <p:spPr>
          <a:xfrm>
            <a:off x="9216879" y="3123570"/>
            <a:ext cx="882997" cy="0"/>
          </a:xfrm>
          <a:prstGeom prst="straightConnector1">
            <a:avLst/>
          </a:prstGeom>
          <a:ln w="9525">
            <a:solidFill>
              <a:srgbClr val="D72B8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ctor: Elbow 378">
            <a:extLst>
              <a:ext uri="{FF2B5EF4-FFF2-40B4-BE49-F238E27FC236}">
                <a16:creationId xmlns:a16="http://schemas.microsoft.com/office/drawing/2014/main" xmlns="" id="{47B80EA7-CC6D-468B-9E86-2603B80735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41568" y="3259261"/>
            <a:ext cx="5220000" cy="920552"/>
          </a:xfrm>
          <a:prstGeom prst="bentConnector3">
            <a:avLst>
              <a:gd name="adj1" fmla="val 3731"/>
            </a:avLst>
          </a:prstGeom>
          <a:ln w="9525">
            <a:solidFill>
              <a:srgbClr val="F15F5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>
            <a:extLst>
              <a:ext uri="{FF2B5EF4-FFF2-40B4-BE49-F238E27FC236}">
                <a16:creationId xmlns:a16="http://schemas.microsoft.com/office/drawing/2014/main" xmlns="" id="{742D14DF-7BCF-48D5-9E0A-458E3BA85455}"/>
              </a:ext>
            </a:extLst>
          </p:cNvPr>
          <p:cNvCxnSpPr>
            <a:cxnSpLocks/>
          </p:cNvCxnSpPr>
          <p:nvPr/>
        </p:nvCxnSpPr>
        <p:spPr>
          <a:xfrm flipV="1">
            <a:off x="9248424" y="2994853"/>
            <a:ext cx="1077772" cy="0"/>
          </a:xfrm>
          <a:prstGeom prst="straightConnector1">
            <a:avLst/>
          </a:prstGeom>
          <a:ln w="9525">
            <a:solidFill>
              <a:srgbClr val="F15F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Arrow Connector 385">
            <a:extLst>
              <a:ext uri="{FF2B5EF4-FFF2-40B4-BE49-F238E27FC236}">
                <a16:creationId xmlns:a16="http://schemas.microsoft.com/office/drawing/2014/main" xmlns="" id="{D945C164-48E7-4AEA-90A3-67033F5250AC}"/>
              </a:ext>
            </a:extLst>
          </p:cNvPr>
          <p:cNvCxnSpPr>
            <a:cxnSpLocks/>
          </p:cNvCxnSpPr>
          <p:nvPr/>
        </p:nvCxnSpPr>
        <p:spPr>
          <a:xfrm flipV="1">
            <a:off x="9908884" y="4716869"/>
            <a:ext cx="390228" cy="0"/>
          </a:xfrm>
          <a:prstGeom prst="straightConnector1">
            <a:avLst/>
          </a:prstGeom>
          <a:ln w="9525">
            <a:solidFill>
              <a:srgbClr val="F15F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xmlns="" id="{5F41B7E9-BA54-4A84-8839-FA40AA5298F4}"/>
              </a:ext>
            </a:extLst>
          </p:cNvPr>
          <p:cNvCxnSpPr>
            <a:cxnSpLocks/>
          </p:cNvCxnSpPr>
          <p:nvPr/>
        </p:nvCxnSpPr>
        <p:spPr>
          <a:xfrm flipV="1">
            <a:off x="9748593" y="5395609"/>
            <a:ext cx="576050" cy="0"/>
          </a:xfrm>
          <a:prstGeom prst="straightConnector1">
            <a:avLst/>
          </a:prstGeom>
          <a:ln w="9525">
            <a:solidFill>
              <a:srgbClr val="F15F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Arrow Connector 388">
            <a:extLst>
              <a:ext uri="{FF2B5EF4-FFF2-40B4-BE49-F238E27FC236}">
                <a16:creationId xmlns:a16="http://schemas.microsoft.com/office/drawing/2014/main" xmlns="" id="{75046311-05DD-4AA3-AEF3-8CB3EC645129}"/>
              </a:ext>
            </a:extLst>
          </p:cNvPr>
          <p:cNvCxnSpPr>
            <a:cxnSpLocks/>
          </p:cNvCxnSpPr>
          <p:nvPr/>
        </p:nvCxnSpPr>
        <p:spPr>
          <a:xfrm flipV="1">
            <a:off x="9970548" y="6322311"/>
            <a:ext cx="353063" cy="0"/>
          </a:xfrm>
          <a:prstGeom prst="straightConnector1">
            <a:avLst/>
          </a:prstGeom>
          <a:ln w="9525">
            <a:solidFill>
              <a:srgbClr val="F15F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Speech Bubble: Rectangle with Corners Rounded 270">
            <a:extLst>
              <a:ext uri="{FF2B5EF4-FFF2-40B4-BE49-F238E27FC236}">
                <a16:creationId xmlns:a16="http://schemas.microsoft.com/office/drawing/2014/main" xmlns="" id="{E20BB724-0AB3-419D-8338-B99211D7C6CE}"/>
              </a:ext>
            </a:extLst>
          </p:cNvPr>
          <p:cNvSpPr/>
          <p:nvPr/>
        </p:nvSpPr>
        <p:spPr>
          <a:xfrm>
            <a:off x="8058241" y="1440341"/>
            <a:ext cx="936983" cy="578875"/>
          </a:xfrm>
          <a:prstGeom prst="wedgeRoundRectCallout">
            <a:avLst>
              <a:gd name="adj1" fmla="val 163893"/>
              <a:gd name="adj2" fmla="val 151017"/>
              <a:gd name="adj3" fmla="val 16667"/>
            </a:avLst>
          </a:prstGeom>
          <a:gradFill flip="none" rotWithShape="1">
            <a:gsLst>
              <a:gs pos="0">
                <a:srgbClr val="D72B88">
                  <a:tint val="66000"/>
                  <a:satMod val="160000"/>
                </a:srgbClr>
              </a:gs>
              <a:gs pos="50000">
                <a:srgbClr val="D72B88">
                  <a:tint val="44500"/>
                  <a:satMod val="160000"/>
                </a:srgbClr>
              </a:gs>
              <a:gs pos="100000">
                <a:srgbClr val="D72B88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D72B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Professional learning for leaders at all level</a:t>
            </a:r>
          </a:p>
        </p:txBody>
      </p:sp>
      <p:cxnSp>
        <p:nvCxnSpPr>
          <p:cNvPr id="143" name="Connector: Elbow 142">
            <a:extLst>
              <a:ext uri="{FF2B5EF4-FFF2-40B4-BE49-F238E27FC236}">
                <a16:creationId xmlns:a16="http://schemas.microsoft.com/office/drawing/2014/main" xmlns="" id="{7759B988-4F86-4EF0-B08C-924B33AB1005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52779" y="5580919"/>
            <a:ext cx="580310" cy="464557"/>
          </a:xfrm>
          <a:prstGeom prst="bentConnector3">
            <a:avLst>
              <a:gd name="adj1" fmla="val 55670"/>
            </a:avLst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xmlns="" id="{7594C5B8-CBBC-4B8B-A260-F089C96BF0A4}"/>
              </a:ext>
            </a:extLst>
          </p:cNvPr>
          <p:cNvCxnSpPr>
            <a:cxnSpLocks/>
          </p:cNvCxnSpPr>
          <p:nvPr/>
        </p:nvCxnSpPr>
        <p:spPr>
          <a:xfrm rot="16200000" flipV="1">
            <a:off x="5986365" y="5569867"/>
            <a:ext cx="580310" cy="464557"/>
          </a:xfrm>
          <a:prstGeom prst="bentConnector3">
            <a:avLst>
              <a:gd name="adj1" fmla="val 55670"/>
            </a:avLst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Elbow 151">
            <a:extLst>
              <a:ext uri="{FF2B5EF4-FFF2-40B4-BE49-F238E27FC236}">
                <a16:creationId xmlns:a16="http://schemas.microsoft.com/office/drawing/2014/main" xmlns="" id="{A8E16A6F-F78E-4F9D-94C0-45DBCC279677}"/>
              </a:ext>
            </a:extLst>
          </p:cNvPr>
          <p:cNvCxnSpPr>
            <a:cxnSpLocks/>
          </p:cNvCxnSpPr>
          <p:nvPr/>
        </p:nvCxnSpPr>
        <p:spPr>
          <a:xfrm rot="16200000" flipV="1">
            <a:off x="6953947" y="5571220"/>
            <a:ext cx="580310" cy="464557"/>
          </a:xfrm>
          <a:prstGeom prst="bentConnector3">
            <a:avLst>
              <a:gd name="adj1" fmla="val 55670"/>
            </a:avLst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: Elbow 153">
            <a:extLst>
              <a:ext uri="{FF2B5EF4-FFF2-40B4-BE49-F238E27FC236}">
                <a16:creationId xmlns:a16="http://schemas.microsoft.com/office/drawing/2014/main" xmlns="" id="{74FF80E7-801B-427D-B6D8-C31CE46DC097}"/>
              </a:ext>
            </a:extLst>
          </p:cNvPr>
          <p:cNvCxnSpPr>
            <a:cxnSpLocks/>
          </p:cNvCxnSpPr>
          <p:nvPr/>
        </p:nvCxnSpPr>
        <p:spPr>
          <a:xfrm rot="16200000" flipV="1">
            <a:off x="8392875" y="5588054"/>
            <a:ext cx="580310" cy="464557"/>
          </a:xfrm>
          <a:prstGeom prst="bentConnector3">
            <a:avLst>
              <a:gd name="adj1" fmla="val 55670"/>
            </a:avLst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xmlns="" id="{24F1EBEE-89D0-4450-B2E2-E45E592BAE0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915719" y="5576608"/>
            <a:ext cx="576000" cy="483139"/>
          </a:xfrm>
          <a:prstGeom prst="bentConnector3">
            <a:avLst>
              <a:gd name="adj1" fmla="val 55670"/>
            </a:avLst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>
            <a:extLst>
              <a:ext uri="{FF2B5EF4-FFF2-40B4-BE49-F238E27FC236}">
                <a16:creationId xmlns:a16="http://schemas.microsoft.com/office/drawing/2014/main" xmlns="" id="{9BDBCDA9-3672-4CBA-94CA-5BDFB06A1FA6}"/>
              </a:ext>
            </a:extLst>
          </p:cNvPr>
          <p:cNvSpPr/>
          <p:nvPr/>
        </p:nvSpPr>
        <p:spPr>
          <a:xfrm rot="5400000">
            <a:off x="7100787" y="2035364"/>
            <a:ext cx="313732" cy="4462446"/>
          </a:xfrm>
          <a:prstGeom prst="leftBrace">
            <a:avLst>
              <a:gd name="adj1" fmla="val 8333"/>
              <a:gd name="adj2" fmla="val 93951"/>
            </a:avLst>
          </a:prstGeom>
          <a:ln w="9525">
            <a:solidFill>
              <a:srgbClr val="782A8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xmlns="" id="{1E2ED898-A495-4311-99E6-FCAAE1085FB1}"/>
              </a:ext>
            </a:extLst>
          </p:cNvPr>
          <p:cNvCxnSpPr>
            <a:cxnSpLocks/>
          </p:cNvCxnSpPr>
          <p:nvPr/>
        </p:nvCxnSpPr>
        <p:spPr>
          <a:xfrm flipH="1">
            <a:off x="9415492" y="2655905"/>
            <a:ext cx="0" cy="1728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xmlns="" id="{048AF343-3301-4A29-80A2-60674E6D8D47}"/>
              </a:ext>
            </a:extLst>
          </p:cNvPr>
          <p:cNvCxnSpPr>
            <a:cxnSpLocks/>
          </p:cNvCxnSpPr>
          <p:nvPr/>
        </p:nvCxnSpPr>
        <p:spPr>
          <a:xfrm flipH="1">
            <a:off x="5437433" y="2649099"/>
            <a:ext cx="0" cy="1728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or: Elbow 274">
            <a:extLst>
              <a:ext uri="{FF2B5EF4-FFF2-40B4-BE49-F238E27FC236}">
                <a16:creationId xmlns:a16="http://schemas.microsoft.com/office/drawing/2014/main" xmlns="" id="{3649F9EE-61A7-4871-A5FE-589BBDF89952}"/>
              </a:ext>
            </a:extLst>
          </p:cNvPr>
          <p:cNvCxnSpPr/>
          <p:nvPr/>
        </p:nvCxnSpPr>
        <p:spPr>
          <a:xfrm rot="16200000" flipV="1">
            <a:off x="5378825" y="3487029"/>
            <a:ext cx="972000" cy="854784"/>
          </a:xfrm>
          <a:prstGeom prst="bentConnector3">
            <a:avLst/>
          </a:prstGeom>
          <a:ln w="952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ctor: Elbow 282">
            <a:extLst>
              <a:ext uri="{FF2B5EF4-FFF2-40B4-BE49-F238E27FC236}">
                <a16:creationId xmlns:a16="http://schemas.microsoft.com/office/drawing/2014/main" xmlns="" id="{E915F08B-D2BA-4A5F-A129-7F097A35974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33987" y="1080128"/>
            <a:ext cx="1008000" cy="1077772"/>
          </a:xfrm>
          <a:prstGeom prst="bentConnector3">
            <a:avLst>
              <a:gd name="adj1" fmla="val 17480"/>
            </a:avLst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or: Elbow 187">
            <a:extLst>
              <a:ext uri="{FF2B5EF4-FFF2-40B4-BE49-F238E27FC236}">
                <a16:creationId xmlns:a16="http://schemas.microsoft.com/office/drawing/2014/main" xmlns="" id="{7C0BFBD1-4E86-44C6-8A69-5ED9BEC960C6}"/>
              </a:ext>
            </a:extLst>
          </p:cNvPr>
          <p:cNvCxnSpPr>
            <a:cxnSpLocks/>
          </p:cNvCxnSpPr>
          <p:nvPr/>
        </p:nvCxnSpPr>
        <p:spPr>
          <a:xfrm rot="16200000" flipV="1">
            <a:off x="6680846" y="1395239"/>
            <a:ext cx="1008000" cy="445974"/>
          </a:xfrm>
          <a:prstGeom prst="bentConnector3">
            <a:avLst>
              <a:gd name="adj1" fmla="val 17480"/>
            </a:avLst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xmlns="" id="{8518E57E-316A-45FF-A723-5985C3C217D3}"/>
              </a:ext>
            </a:extLst>
          </p:cNvPr>
          <p:cNvSpPr/>
          <p:nvPr/>
        </p:nvSpPr>
        <p:spPr>
          <a:xfrm>
            <a:off x="3725321" y="2010681"/>
            <a:ext cx="6378893" cy="2043286"/>
          </a:xfrm>
          <a:prstGeom prst="roundRect">
            <a:avLst/>
          </a:prstGeom>
          <a:solidFill>
            <a:srgbClr val="242230">
              <a:alpha val="1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E007E5A6-26F3-41F1-926E-AF02EC97B158}"/>
              </a:ext>
            </a:extLst>
          </p:cNvPr>
          <p:cNvSpPr/>
          <p:nvPr/>
        </p:nvSpPr>
        <p:spPr>
          <a:xfrm>
            <a:off x="5089436" y="2124329"/>
            <a:ext cx="1166617" cy="538839"/>
          </a:xfrm>
          <a:prstGeom prst="roundRect">
            <a:avLst/>
          </a:prstGeom>
          <a:solidFill>
            <a:srgbClr val="BE1E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/>
              <a:t>Provincial/ Territorial Hub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xmlns="" id="{3FACB13F-DD7E-4690-BEE9-D7852998A8AC}"/>
              </a:ext>
            </a:extLst>
          </p:cNvPr>
          <p:cNvSpPr/>
          <p:nvPr/>
        </p:nvSpPr>
        <p:spPr>
          <a:xfrm>
            <a:off x="6800288" y="2124329"/>
            <a:ext cx="1166617" cy="538839"/>
          </a:xfrm>
          <a:prstGeom prst="roundRect">
            <a:avLst/>
          </a:prstGeom>
          <a:solidFill>
            <a:srgbClr val="BE1E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/>
              <a:t>Provincial/ Territorial Hub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35E6B57E-3761-46F6-ACCC-D6E4521B7F99}"/>
              </a:ext>
            </a:extLst>
          </p:cNvPr>
          <p:cNvSpPr txBox="1"/>
          <p:nvPr/>
        </p:nvSpPr>
        <p:spPr>
          <a:xfrm>
            <a:off x="3725323" y="2567731"/>
            <a:ext cx="1843027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Provincial/</a:t>
            </a:r>
          </a:p>
          <a:p>
            <a:r>
              <a:rPr lang="en-US" sz="1200" dirty="0"/>
              <a:t>Territorial</a:t>
            </a:r>
          </a:p>
          <a:p>
            <a:r>
              <a:rPr lang="en-US" sz="1200" dirty="0"/>
              <a:t>Level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xmlns="" id="{B9BE16D8-D258-4423-B9C1-F07A71DBB4B8}"/>
              </a:ext>
            </a:extLst>
          </p:cNvPr>
          <p:cNvCxnSpPr>
            <a:cxnSpLocks/>
          </p:cNvCxnSpPr>
          <p:nvPr/>
        </p:nvCxnSpPr>
        <p:spPr>
          <a:xfrm>
            <a:off x="7966904" y="2393748"/>
            <a:ext cx="544235" cy="0"/>
          </a:xfrm>
          <a:prstGeom prst="straightConnector1">
            <a:avLst/>
          </a:prstGeom>
          <a:ln w="9525">
            <a:noFill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xmlns="" id="{7E41AD38-50FD-4073-9172-168021EBC79B}"/>
              </a:ext>
            </a:extLst>
          </p:cNvPr>
          <p:cNvCxnSpPr>
            <a:cxnSpLocks/>
          </p:cNvCxnSpPr>
          <p:nvPr/>
        </p:nvCxnSpPr>
        <p:spPr>
          <a:xfrm>
            <a:off x="5649978" y="2671727"/>
            <a:ext cx="0" cy="435232"/>
          </a:xfrm>
          <a:prstGeom prst="straightConnector1">
            <a:avLst/>
          </a:prstGeom>
          <a:ln w="9525">
            <a:noFill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xmlns="" id="{38D56AF2-8F8D-4D1A-8FC7-B7FAFA58C383}"/>
              </a:ext>
            </a:extLst>
          </p:cNvPr>
          <p:cNvCxnSpPr>
            <a:cxnSpLocks/>
          </p:cNvCxnSpPr>
          <p:nvPr/>
        </p:nvCxnSpPr>
        <p:spPr>
          <a:xfrm>
            <a:off x="9082101" y="2671727"/>
            <a:ext cx="0" cy="435232"/>
          </a:xfrm>
          <a:prstGeom prst="straightConnector1">
            <a:avLst/>
          </a:prstGeom>
          <a:ln w="9525">
            <a:noFill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xmlns="" id="{E87980FF-7BD7-444D-93E2-0C88A25AB222}"/>
              </a:ext>
            </a:extLst>
          </p:cNvPr>
          <p:cNvCxnSpPr>
            <a:cxnSpLocks/>
          </p:cNvCxnSpPr>
          <p:nvPr/>
        </p:nvCxnSpPr>
        <p:spPr>
          <a:xfrm>
            <a:off x="7359954" y="2671727"/>
            <a:ext cx="0" cy="435232"/>
          </a:xfrm>
          <a:prstGeom prst="straightConnector1">
            <a:avLst/>
          </a:prstGeom>
          <a:ln w="9525">
            <a:noFill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F8AC6F13-F226-4308-B73A-3CD143A933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3"/>
          <a:stretch/>
        </p:blipFill>
        <p:spPr>
          <a:xfrm>
            <a:off x="5385881" y="2741670"/>
            <a:ext cx="589216" cy="471502"/>
          </a:xfrm>
          <a:prstGeom prst="rect">
            <a:avLst/>
          </a:prstGeom>
          <a:ln w="9525">
            <a:noFill/>
          </a:ln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1AA0B3E4-9007-4AFA-A484-A9CF507B536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3"/>
          <a:stretch/>
        </p:blipFill>
        <p:spPr>
          <a:xfrm>
            <a:off x="8786371" y="2741669"/>
            <a:ext cx="589216" cy="471502"/>
          </a:xfrm>
          <a:prstGeom prst="rect">
            <a:avLst/>
          </a:prstGeom>
          <a:ln w="9525">
            <a:noFill/>
          </a:ln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76906493-35F9-4408-9B7F-C7E8888BE7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3"/>
          <a:stretch/>
        </p:blipFill>
        <p:spPr>
          <a:xfrm>
            <a:off x="7072769" y="2741669"/>
            <a:ext cx="589216" cy="471502"/>
          </a:xfrm>
          <a:prstGeom prst="rect">
            <a:avLst/>
          </a:prstGeom>
          <a:ln w="9525">
            <a:noFill/>
          </a:ln>
        </p:spPr>
      </p:pic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xmlns="" id="{D6CABBC8-D511-4377-B770-F0AB83CD9C06}"/>
              </a:ext>
            </a:extLst>
          </p:cNvPr>
          <p:cNvSpPr/>
          <p:nvPr/>
        </p:nvSpPr>
        <p:spPr>
          <a:xfrm>
            <a:off x="8511140" y="2124329"/>
            <a:ext cx="1166617" cy="538839"/>
          </a:xfrm>
          <a:prstGeom prst="roundRect">
            <a:avLst/>
          </a:prstGeom>
          <a:solidFill>
            <a:srgbClr val="BE1E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/>
              <a:t>Provincial/ Territorial Hub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xmlns="" id="{B9EA2F4F-FB8E-485E-A805-FB3DB4AF7872}"/>
              </a:ext>
            </a:extLst>
          </p:cNvPr>
          <p:cNvCxnSpPr>
            <a:cxnSpLocks/>
          </p:cNvCxnSpPr>
          <p:nvPr/>
        </p:nvCxnSpPr>
        <p:spPr>
          <a:xfrm>
            <a:off x="9904376" y="6141994"/>
            <a:ext cx="222987" cy="0"/>
          </a:xfrm>
          <a:prstGeom prst="straightConnector1">
            <a:avLst/>
          </a:prstGeom>
          <a:ln w="9525">
            <a:solidFill>
              <a:srgbClr val="D72B8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xmlns="" id="{5BD331E4-EA29-487D-AB10-FE27585AC6B8}"/>
              </a:ext>
            </a:extLst>
          </p:cNvPr>
          <p:cNvCxnSpPr>
            <a:cxnSpLocks/>
          </p:cNvCxnSpPr>
          <p:nvPr/>
        </p:nvCxnSpPr>
        <p:spPr>
          <a:xfrm flipH="1">
            <a:off x="7009815" y="4915389"/>
            <a:ext cx="1303" cy="1196889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xmlns="" id="{B0862ECC-1ECE-4EFA-A549-FD0A9D94BFCC}"/>
              </a:ext>
            </a:extLst>
          </p:cNvPr>
          <p:cNvCxnSpPr>
            <a:cxnSpLocks/>
          </p:cNvCxnSpPr>
          <p:nvPr/>
        </p:nvCxnSpPr>
        <p:spPr>
          <a:xfrm flipH="1">
            <a:off x="8441719" y="4900907"/>
            <a:ext cx="1303" cy="1196889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xmlns="" id="{F9E83B09-7492-4AF5-9DD6-819DBF3391B2}"/>
              </a:ext>
            </a:extLst>
          </p:cNvPr>
          <p:cNvCxnSpPr>
            <a:cxnSpLocks/>
          </p:cNvCxnSpPr>
          <p:nvPr/>
        </p:nvCxnSpPr>
        <p:spPr>
          <a:xfrm flipH="1">
            <a:off x="6042236" y="4927300"/>
            <a:ext cx="1303" cy="1196889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xmlns="" id="{F2DCBFC2-1C00-4A66-8CB0-6ABC00AA19DF}"/>
              </a:ext>
            </a:extLst>
          </p:cNvPr>
          <p:cNvCxnSpPr>
            <a:cxnSpLocks/>
          </p:cNvCxnSpPr>
          <p:nvPr/>
        </p:nvCxnSpPr>
        <p:spPr>
          <a:xfrm flipH="1">
            <a:off x="9388970" y="4920943"/>
            <a:ext cx="1303" cy="1196889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xmlns="" id="{F942F7AE-60FE-4253-AE7D-AFE14AAB123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890225" y="3724024"/>
            <a:ext cx="540000" cy="267585"/>
          </a:xfrm>
          <a:prstGeom prst="bentConnector3">
            <a:avLst>
              <a:gd name="adj1" fmla="val 35422"/>
            </a:avLst>
          </a:prstGeom>
          <a:ln w="9525">
            <a:solidFill>
              <a:srgbClr val="782A8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7A98F327-61D0-4520-AAF5-96D993EC97DF}"/>
              </a:ext>
            </a:extLst>
          </p:cNvPr>
          <p:cNvCxnSpPr>
            <a:endCxn id="3" idx="2"/>
          </p:cNvCxnSpPr>
          <p:nvPr/>
        </p:nvCxnSpPr>
        <p:spPr>
          <a:xfrm flipV="1">
            <a:off x="5662641" y="2663168"/>
            <a:ext cx="0" cy="180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xmlns="" id="{805688E0-B621-4113-948D-F9C6DBF99537}"/>
              </a:ext>
            </a:extLst>
          </p:cNvPr>
          <p:cNvCxnSpPr/>
          <p:nvPr/>
        </p:nvCxnSpPr>
        <p:spPr>
          <a:xfrm flipV="1">
            <a:off x="7353641" y="2671727"/>
            <a:ext cx="0" cy="180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xmlns="" id="{4A69AB6E-335B-494D-86B7-951EB5F6F8FC}"/>
              </a:ext>
            </a:extLst>
          </p:cNvPr>
          <p:cNvCxnSpPr/>
          <p:nvPr/>
        </p:nvCxnSpPr>
        <p:spPr>
          <a:xfrm flipV="1">
            <a:off x="9079446" y="2671727"/>
            <a:ext cx="0" cy="180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256">
            <a:extLst>
              <a:ext uri="{FF2B5EF4-FFF2-40B4-BE49-F238E27FC236}">
                <a16:creationId xmlns:a16="http://schemas.microsoft.com/office/drawing/2014/main" xmlns="" id="{AB4DAE68-014C-40C2-8DC2-7C6E3772C819}"/>
              </a:ext>
            </a:extLst>
          </p:cNvPr>
          <p:cNvSpPr/>
          <p:nvPr/>
        </p:nvSpPr>
        <p:spPr>
          <a:xfrm>
            <a:off x="7615463" y="3216478"/>
            <a:ext cx="64318" cy="180000"/>
          </a:xfrm>
          <a:prstGeom prst="rect">
            <a:avLst/>
          </a:prstGeom>
          <a:solidFill>
            <a:srgbClr val="E9E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xmlns="" id="{A84AEAF7-47F8-42E1-BA21-792DC932043C}"/>
              </a:ext>
            </a:extLst>
          </p:cNvPr>
          <p:cNvSpPr/>
          <p:nvPr/>
        </p:nvSpPr>
        <p:spPr>
          <a:xfrm>
            <a:off x="8663869" y="3216478"/>
            <a:ext cx="64318" cy="180000"/>
          </a:xfrm>
          <a:prstGeom prst="rect">
            <a:avLst/>
          </a:prstGeom>
          <a:solidFill>
            <a:srgbClr val="E9E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xmlns="" id="{0AF2068D-DF7C-48E0-986F-4A862704CD10}"/>
              </a:ext>
            </a:extLst>
          </p:cNvPr>
          <p:cNvCxnSpPr>
            <a:cxnSpLocks/>
          </p:cNvCxnSpPr>
          <p:nvPr/>
        </p:nvCxnSpPr>
        <p:spPr>
          <a:xfrm>
            <a:off x="5473053" y="4888472"/>
            <a:ext cx="0" cy="252000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xmlns="" id="{11F6B6F2-59FB-4416-B83F-64284E394208}"/>
              </a:ext>
            </a:extLst>
          </p:cNvPr>
          <p:cNvCxnSpPr>
            <a:cxnSpLocks/>
          </p:cNvCxnSpPr>
          <p:nvPr/>
        </p:nvCxnSpPr>
        <p:spPr>
          <a:xfrm>
            <a:off x="6449793" y="4888472"/>
            <a:ext cx="0" cy="252000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xmlns="" id="{E6AC6BE6-A931-4880-A24C-B17B14AE1D2A}"/>
              </a:ext>
            </a:extLst>
          </p:cNvPr>
          <p:cNvCxnSpPr>
            <a:cxnSpLocks/>
          </p:cNvCxnSpPr>
          <p:nvPr/>
        </p:nvCxnSpPr>
        <p:spPr>
          <a:xfrm>
            <a:off x="7523141" y="4888472"/>
            <a:ext cx="0" cy="252000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xmlns="" id="{832FA20B-9E89-4A92-A639-CA6D01C9F97C}"/>
              </a:ext>
            </a:extLst>
          </p:cNvPr>
          <p:cNvCxnSpPr>
            <a:cxnSpLocks/>
          </p:cNvCxnSpPr>
          <p:nvPr/>
        </p:nvCxnSpPr>
        <p:spPr>
          <a:xfrm>
            <a:off x="8623532" y="4888472"/>
            <a:ext cx="0" cy="252000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xmlns="" id="{EEF30C52-29CD-4C71-8A09-D79354B52996}"/>
              </a:ext>
            </a:extLst>
          </p:cNvPr>
          <p:cNvCxnSpPr>
            <a:cxnSpLocks/>
          </p:cNvCxnSpPr>
          <p:nvPr/>
        </p:nvCxnSpPr>
        <p:spPr>
          <a:xfrm>
            <a:off x="9618914" y="4888472"/>
            <a:ext cx="0" cy="252000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xmlns="" id="{E03FBC7D-BE53-4987-AB89-E1F99714FE0F}"/>
              </a:ext>
            </a:extLst>
          </p:cNvPr>
          <p:cNvCxnSpPr>
            <a:cxnSpLocks/>
          </p:cNvCxnSpPr>
          <p:nvPr/>
        </p:nvCxnSpPr>
        <p:spPr>
          <a:xfrm rot="16200000" flipV="1">
            <a:off x="6966877" y="1371998"/>
            <a:ext cx="1296000" cy="780455"/>
          </a:xfrm>
          <a:prstGeom prst="bentConnector3">
            <a:avLst>
              <a:gd name="adj1" fmla="val 40967"/>
            </a:avLst>
          </a:prstGeom>
          <a:ln w="952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xmlns="" id="{B02397B2-1849-4818-B3CA-59F349D4D302}"/>
              </a:ext>
            </a:extLst>
          </p:cNvPr>
          <p:cNvCxnSpPr/>
          <p:nvPr/>
        </p:nvCxnSpPr>
        <p:spPr>
          <a:xfrm flipH="1">
            <a:off x="8000393" y="2411000"/>
            <a:ext cx="520304" cy="0"/>
          </a:xfrm>
          <a:prstGeom prst="straightConnector1">
            <a:avLst/>
          </a:prstGeom>
          <a:ln w="952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Speech Bubble: Rectangle with Corners Rounded 372">
            <a:extLst>
              <a:ext uri="{FF2B5EF4-FFF2-40B4-BE49-F238E27FC236}">
                <a16:creationId xmlns:a16="http://schemas.microsoft.com/office/drawing/2014/main" xmlns="" id="{FCD105D9-624E-4AFC-A87D-31489E2EE255}"/>
              </a:ext>
            </a:extLst>
          </p:cNvPr>
          <p:cNvSpPr/>
          <p:nvPr/>
        </p:nvSpPr>
        <p:spPr>
          <a:xfrm>
            <a:off x="9128502" y="1440342"/>
            <a:ext cx="891191" cy="554218"/>
          </a:xfrm>
          <a:prstGeom prst="wedgeRoundRectCallout">
            <a:avLst>
              <a:gd name="adj1" fmla="val 56961"/>
              <a:gd name="adj2" fmla="val 111906"/>
              <a:gd name="adj3" fmla="val 16667"/>
            </a:avLst>
          </a:prstGeom>
          <a:gradFill flip="none" rotWithShape="1">
            <a:gsLst>
              <a:gs pos="0">
                <a:srgbClr val="F15F56">
                  <a:tint val="66000"/>
                  <a:satMod val="160000"/>
                </a:srgbClr>
              </a:gs>
              <a:gs pos="50000">
                <a:srgbClr val="F15F56">
                  <a:tint val="44500"/>
                  <a:satMod val="160000"/>
                </a:srgbClr>
              </a:gs>
              <a:gs pos="100000">
                <a:srgbClr val="F15F5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15F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Resources &amp; knowledge building for all</a:t>
            </a:r>
          </a:p>
        </p:txBody>
      </p:sp>
      <p:pic>
        <p:nvPicPr>
          <p:cNvPr id="170" name="Picture 169">
            <a:extLst>
              <a:ext uri="{FF2B5EF4-FFF2-40B4-BE49-F238E27FC236}">
                <a16:creationId xmlns:a16="http://schemas.microsoft.com/office/drawing/2014/main" xmlns="" id="{6A695666-D22E-4080-9AE1-F1E86A475D7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3"/>
          <a:stretch/>
        </p:blipFill>
        <p:spPr>
          <a:xfrm>
            <a:off x="6239366" y="1320699"/>
            <a:ext cx="589216" cy="471502"/>
          </a:xfrm>
          <a:prstGeom prst="rect">
            <a:avLst/>
          </a:prstGeom>
          <a:ln w="9525">
            <a:noFill/>
          </a:ln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xmlns="" id="{A5C2F566-EE06-4C8D-AAEB-1D6E3EA67C06}"/>
              </a:ext>
            </a:extLst>
          </p:cNvPr>
          <p:cNvSpPr txBox="1"/>
          <p:nvPr/>
        </p:nvSpPr>
        <p:spPr>
          <a:xfrm>
            <a:off x="5051887" y="1267022"/>
            <a:ext cx="1534715" cy="553998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spc="200" dirty="0"/>
              <a:t>Pan-Canadian </a:t>
            </a:r>
          </a:p>
          <a:p>
            <a:pPr algn="ctr"/>
            <a:r>
              <a:rPr lang="en-US" sz="1000" spc="200" dirty="0"/>
              <a:t>Education Stakeholders</a:t>
            </a:r>
          </a:p>
        </p:txBody>
      </p:sp>
      <p:cxnSp>
        <p:nvCxnSpPr>
          <p:cNvPr id="287" name="Straight Arrow Connector 286">
            <a:extLst>
              <a:ext uri="{FF2B5EF4-FFF2-40B4-BE49-F238E27FC236}">
                <a16:creationId xmlns:a16="http://schemas.microsoft.com/office/drawing/2014/main" xmlns="" id="{78D542B5-F558-4652-B4D0-C373F94BA2AC}"/>
              </a:ext>
            </a:extLst>
          </p:cNvPr>
          <p:cNvCxnSpPr/>
          <p:nvPr/>
        </p:nvCxnSpPr>
        <p:spPr>
          <a:xfrm>
            <a:off x="5026430" y="1109537"/>
            <a:ext cx="0" cy="2654135"/>
          </a:xfrm>
          <a:prstGeom prst="straightConnector1">
            <a:avLst/>
          </a:prstGeom>
          <a:ln w="9525">
            <a:solidFill>
              <a:srgbClr val="782A8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A7CD0D96-0787-40A6-971C-3A6C9665618B}"/>
              </a:ext>
            </a:extLst>
          </p:cNvPr>
          <p:cNvGrpSpPr/>
          <p:nvPr/>
        </p:nvGrpSpPr>
        <p:grpSpPr>
          <a:xfrm>
            <a:off x="3739130" y="1546644"/>
            <a:ext cx="1266707" cy="616579"/>
            <a:chOff x="1023370" y="1391360"/>
            <a:chExt cx="1227015" cy="616579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xmlns="" id="{BF28A9B3-B47C-42A2-9B6A-7ED456002A24}"/>
                </a:ext>
              </a:extLst>
            </p:cNvPr>
            <p:cNvSpPr/>
            <p:nvPr/>
          </p:nvSpPr>
          <p:spPr>
            <a:xfrm>
              <a:off x="1023370" y="1401166"/>
              <a:ext cx="1227015" cy="59635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peech Bubble: Rectangle with Corners Rounded 177">
              <a:extLst>
                <a:ext uri="{FF2B5EF4-FFF2-40B4-BE49-F238E27FC236}">
                  <a16:creationId xmlns:a16="http://schemas.microsoft.com/office/drawing/2014/main" xmlns="" id="{EC6C1D96-2D31-4FBD-A48C-B99B3EA34E21}"/>
                </a:ext>
              </a:extLst>
            </p:cNvPr>
            <p:cNvSpPr/>
            <p:nvPr/>
          </p:nvSpPr>
          <p:spPr>
            <a:xfrm>
              <a:off x="1026169" y="1391360"/>
              <a:ext cx="1221417" cy="616579"/>
            </a:xfrm>
            <a:prstGeom prst="wedgeRoundRectCallout">
              <a:avLst>
                <a:gd name="adj1" fmla="val 59122"/>
                <a:gd name="adj2" fmla="val 64933"/>
                <a:gd name="adj3" fmla="val 16667"/>
              </a:avLst>
            </a:prstGeom>
            <a:gradFill flip="none" rotWithShape="1">
              <a:gsLst>
                <a:gs pos="0">
                  <a:srgbClr val="BE1E61">
                    <a:tint val="66000"/>
                    <a:satMod val="160000"/>
                  </a:srgbClr>
                </a:gs>
                <a:gs pos="50000">
                  <a:srgbClr val="BE1E61">
                    <a:tint val="44500"/>
                    <a:satMod val="160000"/>
                  </a:srgbClr>
                </a:gs>
                <a:gs pos="100000">
                  <a:srgbClr val="BE1E61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BE1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Provincial/ territorial hubs are connected to Pan-</a:t>
              </a:r>
              <a:r>
                <a:rPr lang="en-US" sz="900" dirty="0" err="1">
                  <a:solidFill>
                    <a:schemeClr val="tx1"/>
                  </a:solidFill>
                </a:rPr>
                <a:t>Cdn</a:t>
              </a:r>
              <a:r>
                <a:rPr lang="en-US" sz="900" dirty="0">
                  <a:solidFill>
                    <a:schemeClr val="tx1"/>
                  </a:solidFill>
                </a:rPr>
                <a:t> hub &amp; each other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FB0CCD7A-9F67-41FB-8307-B7C32F43A6B1}"/>
              </a:ext>
            </a:extLst>
          </p:cNvPr>
          <p:cNvGrpSpPr/>
          <p:nvPr/>
        </p:nvGrpSpPr>
        <p:grpSpPr>
          <a:xfrm>
            <a:off x="3723007" y="5327109"/>
            <a:ext cx="1154651" cy="611139"/>
            <a:chOff x="1007753" y="5171825"/>
            <a:chExt cx="1118470" cy="611139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xmlns="" id="{908774A0-2D6F-4F03-9F81-F52FC5AD161C}"/>
                </a:ext>
              </a:extLst>
            </p:cNvPr>
            <p:cNvSpPr/>
            <p:nvPr/>
          </p:nvSpPr>
          <p:spPr>
            <a:xfrm>
              <a:off x="1062263" y="5173323"/>
              <a:ext cx="1009451" cy="6096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peech Bubble: Rectangle with Corners Rounded 285">
              <a:extLst>
                <a:ext uri="{FF2B5EF4-FFF2-40B4-BE49-F238E27FC236}">
                  <a16:creationId xmlns:a16="http://schemas.microsoft.com/office/drawing/2014/main" xmlns="" id="{50800FE9-30C4-499C-8C1E-EB76D5F26FC4}"/>
                </a:ext>
              </a:extLst>
            </p:cNvPr>
            <p:cNvSpPr/>
            <p:nvPr/>
          </p:nvSpPr>
          <p:spPr>
            <a:xfrm>
              <a:off x="1007753" y="5171825"/>
              <a:ext cx="1118470" cy="611139"/>
            </a:xfrm>
            <a:prstGeom prst="wedgeRoundRectCallout">
              <a:avLst>
                <a:gd name="adj1" fmla="val 44643"/>
                <a:gd name="adj2" fmla="val -115929"/>
                <a:gd name="adj3" fmla="val 16667"/>
              </a:avLst>
            </a:prstGeom>
            <a:gradFill flip="none" rotWithShape="1">
              <a:gsLst>
                <a:gs pos="0">
                  <a:srgbClr val="782A84">
                    <a:tint val="66000"/>
                    <a:satMod val="160000"/>
                  </a:srgbClr>
                </a:gs>
                <a:gs pos="50000">
                  <a:srgbClr val="782A84">
                    <a:tint val="44500"/>
                    <a:satMod val="160000"/>
                  </a:srgbClr>
                </a:gs>
                <a:gs pos="100000">
                  <a:srgbClr val="782A84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782A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District Wellbeing Leads/ Teams support schools &amp; districts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xmlns="" id="{33C2633E-4436-48BC-A227-A275226DD73A}"/>
              </a:ext>
            </a:extLst>
          </p:cNvPr>
          <p:cNvGrpSpPr/>
          <p:nvPr/>
        </p:nvGrpSpPr>
        <p:grpSpPr>
          <a:xfrm>
            <a:off x="3720692" y="3568503"/>
            <a:ext cx="1264595" cy="611139"/>
            <a:chOff x="999127" y="3413219"/>
            <a:chExt cx="1224969" cy="611139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xmlns="" id="{B8F82856-63C7-4562-AC06-25FFEC12DEE7}"/>
                </a:ext>
              </a:extLst>
            </p:cNvPr>
            <p:cNvSpPr/>
            <p:nvPr/>
          </p:nvSpPr>
          <p:spPr>
            <a:xfrm>
              <a:off x="999127" y="3419049"/>
              <a:ext cx="1174379" cy="594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peech Bubble: Rectangle with Corners Rounded 259">
              <a:extLst>
                <a:ext uri="{FF2B5EF4-FFF2-40B4-BE49-F238E27FC236}">
                  <a16:creationId xmlns:a16="http://schemas.microsoft.com/office/drawing/2014/main" xmlns="" id="{12C56723-D2DE-4F73-AC36-24A671BB85E7}"/>
                </a:ext>
              </a:extLst>
            </p:cNvPr>
            <p:cNvSpPr/>
            <p:nvPr/>
          </p:nvSpPr>
          <p:spPr>
            <a:xfrm>
              <a:off x="999127" y="3413219"/>
              <a:ext cx="1224969" cy="611139"/>
            </a:xfrm>
            <a:prstGeom prst="wedgeRoundRectCallout">
              <a:avLst>
                <a:gd name="adj1" fmla="val 52373"/>
                <a:gd name="adj2" fmla="val -125706"/>
                <a:gd name="adj3" fmla="val 16667"/>
              </a:avLst>
            </a:prstGeom>
            <a:gradFill flip="none" rotWithShape="1">
              <a:gsLst>
                <a:gs pos="0">
                  <a:srgbClr val="782A84">
                    <a:tint val="66000"/>
                    <a:satMod val="160000"/>
                  </a:srgbClr>
                </a:gs>
                <a:gs pos="50000">
                  <a:srgbClr val="782A84">
                    <a:tint val="44500"/>
                    <a:satMod val="160000"/>
                  </a:srgbClr>
                </a:gs>
                <a:gs pos="100000">
                  <a:srgbClr val="782A84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782A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en-US" sz="900" dirty="0">
                  <a:solidFill>
                    <a:schemeClr val="tx1"/>
                  </a:solidFill>
                </a:rPr>
                <a:t>Learning &amp; Community of Practice for District Wellbeing Leads/ Teams </a:t>
              </a:r>
            </a:p>
          </p:txBody>
        </p: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xmlns="" id="{0D3D46E1-FE7D-401A-98DC-89CBB7594539}"/>
              </a:ext>
            </a:extLst>
          </p:cNvPr>
          <p:cNvSpPr/>
          <p:nvPr/>
        </p:nvSpPr>
        <p:spPr>
          <a:xfrm>
            <a:off x="7997154" y="3594580"/>
            <a:ext cx="1239627" cy="6165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peech Bubble: Rectangle with Corners Rounded 258">
            <a:extLst>
              <a:ext uri="{FF2B5EF4-FFF2-40B4-BE49-F238E27FC236}">
                <a16:creationId xmlns:a16="http://schemas.microsoft.com/office/drawing/2014/main" xmlns="" id="{A32CCDEA-9C2E-40CE-A9FF-17BC49A49677}"/>
              </a:ext>
            </a:extLst>
          </p:cNvPr>
          <p:cNvSpPr/>
          <p:nvPr/>
        </p:nvSpPr>
        <p:spPr>
          <a:xfrm>
            <a:off x="7983230" y="3586882"/>
            <a:ext cx="1271252" cy="616579"/>
          </a:xfrm>
          <a:prstGeom prst="wedgeRoundRectCallout">
            <a:avLst>
              <a:gd name="adj1" fmla="val 60581"/>
              <a:gd name="adj2" fmla="val -100488"/>
              <a:gd name="adj3" fmla="val 16667"/>
            </a:avLst>
          </a:prstGeom>
          <a:gradFill flip="none" rotWithShape="1">
            <a:gsLst>
              <a:gs pos="0">
                <a:srgbClr val="BE1E61">
                  <a:tint val="66000"/>
                  <a:satMod val="160000"/>
                </a:srgbClr>
              </a:gs>
              <a:gs pos="50000">
                <a:srgbClr val="BE1E61">
                  <a:tint val="44500"/>
                  <a:satMod val="160000"/>
                </a:srgbClr>
              </a:gs>
              <a:gs pos="100000">
                <a:srgbClr val="BE1E61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BE1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Provincial/ Territorial hubs work on underlying issues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xmlns="" id="{F94440F1-9218-4E35-923A-1FC1E6345BF0}"/>
              </a:ext>
            </a:extLst>
          </p:cNvPr>
          <p:cNvSpPr/>
          <p:nvPr/>
        </p:nvSpPr>
        <p:spPr>
          <a:xfrm>
            <a:off x="6383688" y="3583715"/>
            <a:ext cx="1224157" cy="6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Speech Bubble: Rectangle with Corners Rounded 338">
            <a:extLst>
              <a:ext uri="{FF2B5EF4-FFF2-40B4-BE49-F238E27FC236}">
                <a16:creationId xmlns:a16="http://schemas.microsoft.com/office/drawing/2014/main" xmlns="" id="{04533BDD-759B-4D26-9D96-AA8B767CFBB7}"/>
              </a:ext>
            </a:extLst>
          </p:cNvPr>
          <p:cNvSpPr/>
          <p:nvPr/>
        </p:nvSpPr>
        <p:spPr>
          <a:xfrm>
            <a:off x="6386768" y="3546392"/>
            <a:ext cx="1347595" cy="616579"/>
          </a:xfrm>
          <a:prstGeom prst="wedgeRoundRectCallout">
            <a:avLst>
              <a:gd name="adj1" fmla="val 40680"/>
              <a:gd name="adj2" fmla="val -69798"/>
              <a:gd name="adj3" fmla="val 16667"/>
            </a:avLst>
          </a:prstGeom>
          <a:gradFill flip="none" rotWithShape="1">
            <a:gsLst>
              <a:gs pos="0">
                <a:srgbClr val="BE1E61">
                  <a:tint val="66000"/>
                  <a:satMod val="160000"/>
                </a:srgbClr>
              </a:gs>
              <a:gs pos="50000">
                <a:srgbClr val="BE1E61">
                  <a:tint val="44500"/>
                  <a:satMod val="160000"/>
                </a:srgbClr>
              </a:gs>
              <a:gs pos="100000">
                <a:srgbClr val="BE1E61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BE1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District Wellbeing Leads /Teams engage with their Provincial/ Territorial hub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EBE78907-C14A-4662-80EE-31487040C756}"/>
              </a:ext>
            </a:extLst>
          </p:cNvPr>
          <p:cNvCxnSpPr>
            <a:cxnSpLocks/>
          </p:cNvCxnSpPr>
          <p:nvPr/>
        </p:nvCxnSpPr>
        <p:spPr>
          <a:xfrm flipV="1">
            <a:off x="6617221" y="1115014"/>
            <a:ext cx="0" cy="270000"/>
          </a:xfrm>
          <a:prstGeom prst="straightConnector1">
            <a:avLst/>
          </a:prstGeom>
          <a:ln w="95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8E557ECF-C87E-4A99-9409-AC490F84AA8F}"/>
              </a:ext>
            </a:extLst>
          </p:cNvPr>
          <p:cNvSpPr/>
          <p:nvPr/>
        </p:nvSpPr>
        <p:spPr>
          <a:xfrm>
            <a:off x="6608317" y="3239472"/>
            <a:ext cx="309521" cy="118800"/>
          </a:xfrm>
          <a:prstGeom prst="rect">
            <a:avLst/>
          </a:prstGeom>
          <a:solidFill>
            <a:srgbClr val="E9E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E99C1EBA-30C4-49E7-8228-3507B7DDFE1A}"/>
              </a:ext>
            </a:extLst>
          </p:cNvPr>
          <p:cNvSpPr txBox="1"/>
          <p:nvPr/>
        </p:nvSpPr>
        <p:spPr>
          <a:xfrm>
            <a:off x="5476262" y="3174841"/>
            <a:ext cx="3862324" cy="248063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spc="200" dirty="0"/>
              <a:t>Provincial/Territorial Education Stakeholders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9DBFD8A-7DEC-4475-9426-A8245A41D124}"/>
              </a:ext>
            </a:extLst>
          </p:cNvPr>
          <p:cNvGrpSpPr/>
          <p:nvPr/>
        </p:nvGrpSpPr>
        <p:grpSpPr>
          <a:xfrm>
            <a:off x="303435" y="1904551"/>
            <a:ext cx="3133723" cy="3098733"/>
            <a:chOff x="303435" y="2292731"/>
            <a:chExt cx="3133723" cy="309873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7B27A97-FC3D-424F-B099-9A3066E688DC}"/>
                </a:ext>
              </a:extLst>
            </p:cNvPr>
            <p:cNvSpPr txBox="1"/>
            <p:nvPr/>
          </p:nvSpPr>
          <p:spPr>
            <a:xfrm>
              <a:off x="707124" y="2292731"/>
              <a:ext cx="2730034" cy="309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u="sng" dirty="0"/>
                <a:t>4 Areas:</a:t>
              </a:r>
            </a:p>
            <a:p>
              <a:pPr marL="342900" indent="-342900">
                <a:lnSpc>
                  <a:spcPct val="114000"/>
                </a:lnSpc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en-US" sz="1300" dirty="0"/>
                <a:t>Encouraging District </a:t>
              </a:r>
              <a:r>
                <a:rPr lang="en-US" sz="1300" b="1" dirty="0"/>
                <a:t>Wellbeing Leads/Teams</a:t>
              </a:r>
            </a:p>
            <a:p>
              <a:pPr marL="342900" indent="-342900">
                <a:lnSpc>
                  <a:spcPct val="114000"/>
                </a:lnSpc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en-US" sz="1300" dirty="0"/>
                <a:t>Establishing a </a:t>
              </a:r>
              <a:r>
                <a:rPr lang="en-US" sz="1300" b="1" dirty="0"/>
                <a:t>network of hubs</a:t>
              </a:r>
              <a:r>
                <a:rPr lang="en-US" sz="1300" dirty="0"/>
                <a:t> that support stakeholders &amp; school districts</a:t>
              </a:r>
            </a:p>
            <a:p>
              <a:pPr marL="342900" indent="-342900">
                <a:lnSpc>
                  <a:spcPct val="114000"/>
                </a:lnSpc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en-US" sz="1300" dirty="0"/>
                <a:t>Building </a:t>
              </a:r>
              <a:r>
                <a:rPr lang="en-US" sz="1300" b="1" dirty="0"/>
                <a:t>leaders’ capacity </a:t>
              </a:r>
              <a:r>
                <a:rPr lang="en-US" sz="1300" dirty="0"/>
                <a:t>to lead workplace wellbeing</a:t>
              </a:r>
            </a:p>
            <a:p>
              <a:pPr marL="342900" indent="-342900">
                <a:lnSpc>
                  <a:spcPct val="114000"/>
                </a:lnSpc>
                <a:spcBef>
                  <a:spcPts val="60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en-US" sz="1300" dirty="0"/>
                <a:t>Increase </a:t>
              </a:r>
              <a:r>
                <a:rPr lang="en-US" sz="1300" b="1" dirty="0"/>
                <a:t>awareness &amp; knowledge</a:t>
              </a:r>
              <a:r>
                <a:rPr lang="en-US" sz="1300" dirty="0"/>
                <a:t> of workplace wellbeing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29341994-35A9-4C0B-B8AF-F2FC1D49C609}"/>
                </a:ext>
              </a:extLst>
            </p:cNvPr>
            <p:cNvSpPr/>
            <p:nvPr/>
          </p:nvSpPr>
          <p:spPr>
            <a:xfrm>
              <a:off x="309779" y="2605437"/>
              <a:ext cx="396815" cy="235123"/>
            </a:xfrm>
            <a:prstGeom prst="rect">
              <a:avLst/>
            </a:prstGeom>
            <a:solidFill>
              <a:srgbClr val="782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xmlns="" id="{71C5AA1D-46B4-41C4-809F-0AE608BA60ED}"/>
                </a:ext>
              </a:extLst>
            </p:cNvPr>
            <p:cNvSpPr/>
            <p:nvPr/>
          </p:nvSpPr>
          <p:spPr>
            <a:xfrm>
              <a:off x="305106" y="3193877"/>
              <a:ext cx="396815" cy="235123"/>
            </a:xfrm>
            <a:prstGeom prst="rect">
              <a:avLst/>
            </a:prstGeom>
            <a:solidFill>
              <a:srgbClr val="BE1E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xmlns="" id="{2F715D92-46EA-47B7-8856-339F1D5BA354}"/>
                </a:ext>
              </a:extLst>
            </p:cNvPr>
            <p:cNvSpPr/>
            <p:nvPr/>
          </p:nvSpPr>
          <p:spPr>
            <a:xfrm>
              <a:off x="303435" y="4052101"/>
              <a:ext cx="396815" cy="235123"/>
            </a:xfrm>
            <a:prstGeom prst="rect">
              <a:avLst/>
            </a:prstGeom>
            <a:solidFill>
              <a:srgbClr val="D72B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xmlns="" id="{16BE9CD5-BECF-46AC-B07A-B84B3C9A34B3}"/>
                </a:ext>
              </a:extLst>
            </p:cNvPr>
            <p:cNvSpPr/>
            <p:nvPr/>
          </p:nvSpPr>
          <p:spPr>
            <a:xfrm>
              <a:off x="310309" y="4661006"/>
              <a:ext cx="396815" cy="235123"/>
            </a:xfrm>
            <a:prstGeom prst="rect">
              <a:avLst/>
            </a:prstGeom>
            <a:solidFill>
              <a:srgbClr val="F15F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xmlns="" id="{63044D3B-E8FB-4615-917D-2925D7BBBA75}"/>
              </a:ext>
            </a:extLst>
          </p:cNvPr>
          <p:cNvCxnSpPr>
            <a:cxnSpLocks/>
          </p:cNvCxnSpPr>
          <p:nvPr/>
        </p:nvCxnSpPr>
        <p:spPr>
          <a:xfrm>
            <a:off x="6256052" y="2393748"/>
            <a:ext cx="544235" cy="0"/>
          </a:xfrm>
          <a:prstGeom prst="straightConnector1">
            <a:avLst/>
          </a:prstGeom>
          <a:ln w="9525">
            <a:noFill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58B4F2D6-89F8-4E89-968C-BD177956AC82}"/>
              </a:ext>
            </a:extLst>
          </p:cNvPr>
          <p:cNvCxnSpPr>
            <a:stCxn id="3" idx="3"/>
            <a:endCxn id="74" idx="1"/>
          </p:cNvCxnSpPr>
          <p:nvPr/>
        </p:nvCxnSpPr>
        <p:spPr>
          <a:xfrm>
            <a:off x="6256053" y="2393749"/>
            <a:ext cx="544235" cy="0"/>
          </a:xfrm>
          <a:prstGeom prst="straightConnector1">
            <a:avLst/>
          </a:prstGeom>
          <a:ln w="952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xmlns="" id="{F416FDB0-D489-408A-82CB-596ACC84F611}"/>
              </a:ext>
            </a:extLst>
          </p:cNvPr>
          <p:cNvCxnSpPr/>
          <p:nvPr/>
        </p:nvCxnSpPr>
        <p:spPr>
          <a:xfrm>
            <a:off x="7961054" y="2529631"/>
            <a:ext cx="544235" cy="0"/>
          </a:xfrm>
          <a:prstGeom prst="straightConnector1">
            <a:avLst/>
          </a:prstGeom>
          <a:ln w="952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6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9" grpId="0" animBg="1"/>
      <p:bldP spid="140" grpId="0" animBg="1"/>
      <p:bldP spid="141" grpId="0" animBg="1"/>
      <p:bldP spid="142" grpId="0" animBg="1"/>
      <p:bldP spid="2" grpId="0" animBg="1"/>
      <p:bldP spid="4" grpId="0" animBg="1"/>
      <p:bldP spid="5" grpId="0" animBg="1"/>
      <p:bldP spid="6" grpId="0" animBg="1"/>
      <p:bldP spid="271" grpId="0" animBg="1"/>
      <p:bldP spid="271" grpId="1" animBg="1"/>
      <p:bldP spid="28" grpId="0" animBg="1"/>
      <p:bldP spid="3" grpId="0" animBg="1"/>
      <p:bldP spid="74" grpId="0" animBg="1"/>
      <p:bldP spid="75" grpId="0" animBg="1"/>
      <p:bldP spid="373" grpId="0" animBg="1"/>
      <p:bldP spid="76" grpId="0" animBg="1"/>
      <p:bldP spid="76" grpId="1" animBg="1"/>
      <p:bldP spid="259" grpId="0" animBg="1"/>
      <p:bldP spid="259" grpId="1" animBg="1"/>
      <p:bldP spid="78" grpId="0" animBg="1"/>
      <p:bldP spid="78" grpId="1" animBg="1"/>
      <p:bldP spid="339" grpId="0" animBg="1"/>
      <p:bldP spid="33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687</Words>
  <Application>Microsoft Office PowerPoint</Application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Pan-Canadian Supports for  K-12 Workplace Wellbeing</vt:lpstr>
      <vt:lpstr>Context &amp; Background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Weatherby</dc:creator>
  <cp:lastModifiedBy>Susan Hornby</cp:lastModifiedBy>
  <cp:revision>10</cp:revision>
  <dcterms:created xsi:type="dcterms:W3CDTF">2020-06-19T16:28:40Z</dcterms:created>
  <dcterms:modified xsi:type="dcterms:W3CDTF">2020-07-16T14:57:13Z</dcterms:modified>
</cp:coreProperties>
</file>