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1.xml" ContentType="application/vnd.openxmlformats-officedocument.presentationml.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8" r:id="rId2"/>
    <p:sldId id="317" r:id="rId3"/>
    <p:sldId id="488" r:id="rId4"/>
    <p:sldId id="460" r:id="rId5"/>
    <p:sldId id="461" r:id="rId6"/>
    <p:sldId id="462" r:id="rId7"/>
    <p:sldId id="463" r:id="rId8"/>
    <p:sldId id="464" r:id="rId9"/>
    <p:sldId id="571" r:id="rId10"/>
    <p:sldId id="502" r:id="rId11"/>
    <p:sldId id="503" r:id="rId12"/>
    <p:sldId id="484" r:id="rId13"/>
    <p:sldId id="490" r:id="rId14"/>
    <p:sldId id="448" r:id="rId15"/>
    <p:sldId id="491" r:id="rId16"/>
    <p:sldId id="494" r:id="rId17"/>
    <p:sldId id="493" r:id="rId18"/>
    <p:sldId id="492" r:id="rId19"/>
    <p:sldId id="449" r:id="rId20"/>
    <p:sldId id="450" r:id="rId21"/>
    <p:sldId id="495" r:id="rId22"/>
    <p:sldId id="483" r:id="rId23"/>
    <p:sldId id="619" r:id="rId24"/>
    <p:sldId id="620" r:id="rId25"/>
    <p:sldId id="625" r:id="rId26"/>
    <p:sldId id="626" r:id="rId27"/>
    <p:sldId id="622" r:id="rId28"/>
    <p:sldId id="627" r:id="rId29"/>
    <p:sldId id="628" r:id="rId30"/>
    <p:sldId id="623" r:id="rId31"/>
    <p:sldId id="631" r:id="rId32"/>
    <p:sldId id="630" r:id="rId33"/>
    <p:sldId id="634" r:id="rId34"/>
    <p:sldId id="635" r:id="rId35"/>
    <p:sldId id="624" r:id="rId36"/>
    <p:sldId id="636" r:id="rId37"/>
    <p:sldId id="638" r:id="rId38"/>
    <p:sldId id="618" r:id="rId39"/>
    <p:sldId id="509" r:id="rId40"/>
    <p:sldId id="603" r:id="rId41"/>
    <p:sldId id="604" r:id="rId42"/>
    <p:sldId id="451" r:id="rId43"/>
    <p:sldId id="455" r:id="rId44"/>
    <p:sldId id="475" r:id="rId45"/>
    <p:sldId id="438" r:id="rId46"/>
    <p:sldId id="487" r:id="rId47"/>
    <p:sldId id="486" r:id="rId48"/>
    <p:sldId id="481" r:id="rId49"/>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L Pickett" initials="WLP" lastIdx="36" clrIdx="0">
    <p:extLst>
      <p:ext uri="{19B8F6BF-5375-455C-9EA6-DF929625EA0E}">
        <p15:presenceInfo xmlns:p15="http://schemas.microsoft.com/office/powerpoint/2012/main" userId="S::pickettw@queensu.ca::b8563fe1-2d05-49b5-b854-c39a42ad8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E12"/>
    <a:srgbClr val="8BCD43"/>
    <a:srgbClr val="CC6600"/>
    <a:srgbClr val="F9EF23"/>
    <a:srgbClr val="F7FC20"/>
    <a:srgbClr val="FFFF66"/>
    <a:srgbClr val="85CB3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39342" autoAdjust="0"/>
  </p:normalViewPr>
  <p:slideViewPr>
    <p:cSldViewPr>
      <p:cViewPr varScale="1">
        <p:scale>
          <a:sx n="26" d="100"/>
          <a:sy n="26" d="100"/>
        </p:scale>
        <p:origin x="1963"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Boys</c:v>
                </c:pt>
              </c:strCache>
            </c:strRef>
          </c:tx>
          <c:spPr>
            <a:solidFill>
              <a:srgbClr val="808FA7"/>
            </a:solidFill>
            <a:ln>
              <a:solidFill>
                <a:srgbClr val="808FA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6</c:v>
                </c:pt>
                <c:pt idx="1">
                  <c:v>Grade 7</c:v>
                </c:pt>
                <c:pt idx="2">
                  <c:v>Grade 8</c:v>
                </c:pt>
                <c:pt idx="3">
                  <c:v>Grade 9</c:v>
                </c:pt>
                <c:pt idx="4">
                  <c:v>Grade 10</c:v>
                </c:pt>
              </c:strCache>
            </c:strRef>
          </c:cat>
          <c:val>
            <c:numRef>
              <c:f>Sheet1!$B$2:$B$6</c:f>
              <c:numCache>
                <c:formatCode>General</c:formatCode>
                <c:ptCount val="5"/>
                <c:pt idx="0">
                  <c:v>18</c:v>
                </c:pt>
                <c:pt idx="1">
                  <c:v>21</c:v>
                </c:pt>
                <c:pt idx="2">
                  <c:v>23</c:v>
                </c:pt>
                <c:pt idx="3">
                  <c:v>23</c:v>
                </c:pt>
                <c:pt idx="4">
                  <c:v>24</c:v>
                </c:pt>
              </c:numCache>
            </c:numRef>
          </c:val>
          <c:extLst xmlns:c16r2="http://schemas.microsoft.com/office/drawing/2015/06/chart">
            <c:ext xmlns:c16="http://schemas.microsoft.com/office/drawing/2014/chart" uri="{C3380CC4-5D6E-409C-BE32-E72D297353CC}">
              <c16:uniqueId val="{00000000-90FB-4026-B540-C5295CAD89DE}"/>
            </c:ext>
          </c:extLst>
        </c:ser>
        <c:ser>
          <c:idx val="1"/>
          <c:order val="1"/>
          <c:tx>
            <c:strRef>
              <c:f>Sheet1!$C$1</c:f>
              <c:strCache>
                <c:ptCount val="1"/>
                <c:pt idx="0">
                  <c:v>Girls</c:v>
                </c:pt>
              </c:strCache>
            </c:strRef>
          </c:tx>
          <c:spPr>
            <a:solidFill>
              <a:srgbClr val="87BFB6"/>
            </a:solidFill>
            <a:ln>
              <a:solidFill>
                <a:srgbClr val="87BFB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6</c:v>
                </c:pt>
                <c:pt idx="1">
                  <c:v>Grade 7</c:v>
                </c:pt>
                <c:pt idx="2">
                  <c:v>Grade 8</c:v>
                </c:pt>
                <c:pt idx="3">
                  <c:v>Grade 9</c:v>
                </c:pt>
                <c:pt idx="4">
                  <c:v>Grade 10</c:v>
                </c:pt>
              </c:strCache>
            </c:strRef>
          </c:cat>
          <c:val>
            <c:numRef>
              <c:f>Sheet1!$C$2:$C$6</c:f>
              <c:numCache>
                <c:formatCode>General</c:formatCode>
                <c:ptCount val="5"/>
                <c:pt idx="0">
                  <c:v>25</c:v>
                </c:pt>
                <c:pt idx="1">
                  <c:v>32</c:v>
                </c:pt>
                <c:pt idx="2">
                  <c:v>38</c:v>
                </c:pt>
                <c:pt idx="3">
                  <c:v>42</c:v>
                </c:pt>
                <c:pt idx="4">
                  <c:v>48</c:v>
                </c:pt>
              </c:numCache>
            </c:numRef>
          </c:val>
          <c:extLst xmlns:c16r2="http://schemas.microsoft.com/office/drawing/2015/06/chart">
            <c:ext xmlns:c16="http://schemas.microsoft.com/office/drawing/2014/chart" uri="{C3380CC4-5D6E-409C-BE32-E72D297353CC}">
              <c16:uniqueId val="{00000001-90FB-4026-B540-C5295CAD89DE}"/>
            </c:ext>
          </c:extLst>
        </c:ser>
        <c:dLbls>
          <c:showLegendKey val="0"/>
          <c:showVal val="0"/>
          <c:showCatName val="0"/>
          <c:showSerName val="0"/>
          <c:showPercent val="0"/>
          <c:showBubbleSize val="0"/>
        </c:dLbls>
        <c:gapWidth val="219"/>
        <c:overlap val="-27"/>
        <c:axId val="391161184"/>
        <c:axId val="391161576"/>
      </c:barChart>
      <c:catAx>
        <c:axId val="39116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crossAx val="391161576"/>
        <c:crosses val="autoZero"/>
        <c:auto val="1"/>
        <c:lblAlgn val="ctr"/>
        <c:lblOffset val="100"/>
        <c:noMultiLvlLbl val="0"/>
      </c:catAx>
      <c:valAx>
        <c:axId val="391161576"/>
        <c:scaling>
          <c:orientation val="minMax"/>
          <c:max val="100"/>
        </c:scaling>
        <c:delete val="0"/>
        <c:axPos val="l"/>
        <c:majorGridlines>
          <c:spPr>
            <a:ln w="3175" cap="flat" cmpd="sng" algn="ctr">
              <a:solidFill>
                <a:schemeClr val="accent6">
                  <a:lumMod val="40000"/>
                  <a:lumOff val="60000"/>
                  <a:alpha val="9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391161184"/>
        <c:crosses val="autoZero"/>
        <c:crossBetween val="between"/>
      </c:valAx>
      <c:spPr>
        <a:noFill/>
        <a:ln>
          <a:noFill/>
        </a:ln>
        <a:effectLst/>
      </c:spPr>
    </c:plotArea>
    <c:legend>
      <c:legendPos val="t"/>
      <c:layout>
        <c:manualLayout>
          <c:xMode val="edge"/>
          <c:yMode val="edge"/>
          <c:x val="0.64574907539966597"/>
          <c:y val="0.14438502673796791"/>
          <c:w val="0.31014405869720829"/>
          <c:h val="6.3358878268558683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Boys</c:v>
                </c:pt>
              </c:strCache>
            </c:strRef>
          </c:tx>
          <c:spPr>
            <a:solidFill>
              <a:srgbClr val="808FA7"/>
            </a:solidFill>
            <a:ln>
              <a:solidFill>
                <a:srgbClr val="808FA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6</c:v>
                </c:pt>
                <c:pt idx="1">
                  <c:v>Grade 7</c:v>
                </c:pt>
                <c:pt idx="2">
                  <c:v>Grade 8</c:v>
                </c:pt>
                <c:pt idx="3">
                  <c:v>Grade 9</c:v>
                </c:pt>
                <c:pt idx="4">
                  <c:v>Grade 10</c:v>
                </c:pt>
              </c:strCache>
            </c:strRef>
          </c:cat>
          <c:val>
            <c:numRef>
              <c:f>Sheet1!$B$2:$B$6</c:f>
              <c:numCache>
                <c:formatCode>General</c:formatCode>
                <c:ptCount val="5"/>
                <c:pt idx="0">
                  <c:v>5</c:v>
                </c:pt>
                <c:pt idx="1">
                  <c:v>4</c:v>
                </c:pt>
                <c:pt idx="2">
                  <c:v>6</c:v>
                </c:pt>
                <c:pt idx="3">
                  <c:v>6</c:v>
                </c:pt>
                <c:pt idx="4">
                  <c:v>6</c:v>
                </c:pt>
              </c:numCache>
            </c:numRef>
          </c:val>
          <c:extLst xmlns:c16r2="http://schemas.microsoft.com/office/drawing/2015/06/chart">
            <c:ext xmlns:c16="http://schemas.microsoft.com/office/drawing/2014/chart" uri="{C3380CC4-5D6E-409C-BE32-E72D297353CC}">
              <c16:uniqueId val="{00000000-2162-4EE9-AB75-CE692ED725C6}"/>
            </c:ext>
          </c:extLst>
        </c:ser>
        <c:ser>
          <c:idx val="1"/>
          <c:order val="1"/>
          <c:tx>
            <c:strRef>
              <c:f>Sheet1!$C$1</c:f>
              <c:strCache>
                <c:ptCount val="1"/>
                <c:pt idx="0">
                  <c:v>Girls</c:v>
                </c:pt>
              </c:strCache>
            </c:strRef>
          </c:tx>
          <c:spPr>
            <a:solidFill>
              <a:srgbClr val="87BFB6"/>
            </a:solidFill>
            <a:ln>
              <a:solidFill>
                <a:srgbClr val="87BFB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6</c:v>
                </c:pt>
                <c:pt idx="1">
                  <c:v>Grade 7</c:v>
                </c:pt>
                <c:pt idx="2">
                  <c:v>Grade 8</c:v>
                </c:pt>
                <c:pt idx="3">
                  <c:v>Grade 9</c:v>
                </c:pt>
                <c:pt idx="4">
                  <c:v>Grade 10</c:v>
                </c:pt>
              </c:strCache>
            </c:strRef>
          </c:cat>
          <c:val>
            <c:numRef>
              <c:f>Sheet1!$C$2:$C$6</c:f>
              <c:numCache>
                <c:formatCode>General</c:formatCode>
                <c:ptCount val="5"/>
                <c:pt idx="0">
                  <c:v>4</c:v>
                </c:pt>
                <c:pt idx="1">
                  <c:v>6</c:v>
                </c:pt>
                <c:pt idx="2">
                  <c:v>9</c:v>
                </c:pt>
                <c:pt idx="3">
                  <c:v>9</c:v>
                </c:pt>
                <c:pt idx="4">
                  <c:v>11</c:v>
                </c:pt>
              </c:numCache>
            </c:numRef>
          </c:val>
          <c:extLst xmlns:c16r2="http://schemas.microsoft.com/office/drawing/2015/06/chart">
            <c:ext xmlns:c16="http://schemas.microsoft.com/office/drawing/2014/chart" uri="{C3380CC4-5D6E-409C-BE32-E72D297353CC}">
              <c16:uniqueId val="{00000001-2162-4EE9-AB75-CE692ED725C6}"/>
            </c:ext>
          </c:extLst>
        </c:ser>
        <c:dLbls>
          <c:showLegendKey val="0"/>
          <c:showVal val="0"/>
          <c:showCatName val="0"/>
          <c:showSerName val="0"/>
          <c:showPercent val="0"/>
          <c:showBubbleSize val="0"/>
        </c:dLbls>
        <c:gapWidth val="219"/>
        <c:overlap val="-27"/>
        <c:axId val="388819120"/>
        <c:axId val="388819904"/>
      </c:barChart>
      <c:catAx>
        <c:axId val="38881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crossAx val="388819904"/>
        <c:crosses val="autoZero"/>
        <c:auto val="1"/>
        <c:lblAlgn val="ctr"/>
        <c:lblOffset val="100"/>
        <c:noMultiLvlLbl val="0"/>
      </c:catAx>
      <c:valAx>
        <c:axId val="388819904"/>
        <c:scaling>
          <c:orientation val="minMax"/>
          <c:max val="100"/>
        </c:scaling>
        <c:delete val="0"/>
        <c:axPos val="l"/>
        <c:majorGridlines>
          <c:spPr>
            <a:ln w="3175" cap="flat" cmpd="sng" algn="ctr">
              <a:solidFill>
                <a:schemeClr val="accent6">
                  <a:lumMod val="40000"/>
                  <a:lumOff val="60000"/>
                  <a:alpha val="9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388819120"/>
        <c:crosses val="autoZero"/>
        <c:crossBetween val="between"/>
        <c:majorUnit val="10"/>
      </c:valAx>
      <c:spPr>
        <a:noFill/>
        <a:ln>
          <a:noFill/>
        </a:ln>
        <a:effectLst/>
      </c:spPr>
    </c:plotArea>
    <c:legend>
      <c:legendPos val="t"/>
      <c:layout>
        <c:manualLayout>
          <c:xMode val="edge"/>
          <c:yMode val="edge"/>
          <c:x val="0.64574907539966597"/>
          <c:y val="0.14438502673796791"/>
          <c:w val="0.31014405869720829"/>
          <c:h val="6.3358878268558683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Boys</c:v>
                </c:pt>
              </c:strCache>
            </c:strRef>
          </c:tx>
          <c:spPr>
            <a:solidFill>
              <a:srgbClr val="808FA7"/>
            </a:solidFill>
            <a:ln>
              <a:solidFill>
                <a:srgbClr val="808FA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6</c:v>
                </c:pt>
                <c:pt idx="1">
                  <c:v>Grade 7</c:v>
                </c:pt>
                <c:pt idx="2">
                  <c:v>Grade 8</c:v>
                </c:pt>
                <c:pt idx="3">
                  <c:v>Grade 9</c:v>
                </c:pt>
                <c:pt idx="4">
                  <c:v>Grade 10</c:v>
                </c:pt>
              </c:strCache>
            </c:strRef>
          </c:cat>
          <c:val>
            <c:numRef>
              <c:f>Sheet1!$B$2:$B$6</c:f>
              <c:numCache>
                <c:formatCode>General</c:formatCode>
                <c:ptCount val="5"/>
                <c:pt idx="0">
                  <c:v>14</c:v>
                </c:pt>
                <c:pt idx="1">
                  <c:v>17</c:v>
                </c:pt>
                <c:pt idx="2">
                  <c:v>19</c:v>
                </c:pt>
                <c:pt idx="3">
                  <c:v>21</c:v>
                </c:pt>
                <c:pt idx="4">
                  <c:v>22</c:v>
                </c:pt>
              </c:numCache>
            </c:numRef>
          </c:val>
          <c:extLst xmlns:c16r2="http://schemas.microsoft.com/office/drawing/2015/06/chart">
            <c:ext xmlns:c16="http://schemas.microsoft.com/office/drawing/2014/chart" uri="{C3380CC4-5D6E-409C-BE32-E72D297353CC}">
              <c16:uniqueId val="{00000000-42B0-47E7-AC05-3FDBED5BAFAD}"/>
            </c:ext>
          </c:extLst>
        </c:ser>
        <c:ser>
          <c:idx val="1"/>
          <c:order val="1"/>
          <c:tx>
            <c:strRef>
              <c:f>Sheet1!$C$1</c:f>
              <c:strCache>
                <c:ptCount val="1"/>
                <c:pt idx="0">
                  <c:v>Girls</c:v>
                </c:pt>
              </c:strCache>
            </c:strRef>
          </c:tx>
          <c:spPr>
            <a:solidFill>
              <a:srgbClr val="87BFB6"/>
            </a:solidFill>
            <a:ln>
              <a:solidFill>
                <a:srgbClr val="87BFB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6</c:v>
                </c:pt>
                <c:pt idx="1">
                  <c:v>Grade 7</c:v>
                </c:pt>
                <c:pt idx="2">
                  <c:v>Grade 8</c:v>
                </c:pt>
                <c:pt idx="3">
                  <c:v>Grade 9</c:v>
                </c:pt>
                <c:pt idx="4">
                  <c:v>Grade 10</c:v>
                </c:pt>
              </c:strCache>
            </c:strRef>
          </c:cat>
          <c:val>
            <c:numRef>
              <c:f>Sheet1!$C$2:$C$6</c:f>
              <c:numCache>
                <c:formatCode>General</c:formatCode>
                <c:ptCount val="5"/>
                <c:pt idx="0">
                  <c:v>21</c:v>
                </c:pt>
                <c:pt idx="1">
                  <c:v>28</c:v>
                </c:pt>
                <c:pt idx="2">
                  <c:v>30</c:v>
                </c:pt>
                <c:pt idx="3">
                  <c:v>35</c:v>
                </c:pt>
                <c:pt idx="4">
                  <c:v>38</c:v>
                </c:pt>
              </c:numCache>
            </c:numRef>
          </c:val>
          <c:extLst xmlns:c16r2="http://schemas.microsoft.com/office/drawing/2015/06/chart">
            <c:ext xmlns:c16="http://schemas.microsoft.com/office/drawing/2014/chart" uri="{C3380CC4-5D6E-409C-BE32-E72D297353CC}">
              <c16:uniqueId val="{00000001-42B0-47E7-AC05-3FDBED5BAFAD}"/>
            </c:ext>
          </c:extLst>
        </c:ser>
        <c:dLbls>
          <c:showLegendKey val="0"/>
          <c:showVal val="0"/>
          <c:showCatName val="0"/>
          <c:showSerName val="0"/>
          <c:showPercent val="0"/>
          <c:showBubbleSize val="0"/>
        </c:dLbls>
        <c:gapWidth val="219"/>
        <c:overlap val="-27"/>
        <c:axId val="311976448"/>
        <c:axId val="312448584"/>
      </c:barChart>
      <c:catAx>
        <c:axId val="31197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crossAx val="312448584"/>
        <c:crosses val="autoZero"/>
        <c:auto val="1"/>
        <c:lblAlgn val="ctr"/>
        <c:lblOffset val="100"/>
        <c:noMultiLvlLbl val="0"/>
      </c:catAx>
      <c:valAx>
        <c:axId val="312448584"/>
        <c:scaling>
          <c:orientation val="minMax"/>
          <c:max val="100"/>
        </c:scaling>
        <c:delete val="0"/>
        <c:axPos val="l"/>
        <c:majorGridlines>
          <c:spPr>
            <a:ln w="3175" cap="flat" cmpd="sng" algn="ctr">
              <a:solidFill>
                <a:schemeClr val="accent6">
                  <a:lumMod val="40000"/>
                  <a:lumOff val="60000"/>
                  <a:alpha val="9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311976448"/>
        <c:crosses val="autoZero"/>
        <c:crossBetween val="between"/>
        <c:majorUnit val="10"/>
      </c:valAx>
      <c:spPr>
        <a:noFill/>
        <a:ln>
          <a:noFill/>
        </a:ln>
        <a:effectLst/>
      </c:spPr>
    </c:plotArea>
    <c:legend>
      <c:legendPos val="t"/>
      <c:layout>
        <c:manualLayout>
          <c:xMode val="edge"/>
          <c:yMode val="edge"/>
          <c:x val="0.62302180267239315"/>
          <c:y val="0.14438502673796791"/>
          <c:w val="0.33287133142448094"/>
          <c:h val="6.3358878268558683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Girls</c:v>
                </c:pt>
              </c:strCache>
            </c:strRef>
          </c:tx>
          <c:spPr>
            <a:solidFill>
              <a:srgbClr val="87BFB6"/>
            </a:solidFill>
            <a:ln>
              <a:solidFill>
                <a:srgbClr val="87BFB6"/>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10</c:v>
                </c:pt>
                <c:pt idx="1">
                  <c:v>Grade 9</c:v>
                </c:pt>
                <c:pt idx="2">
                  <c:v>Grade 8</c:v>
                </c:pt>
                <c:pt idx="3">
                  <c:v>Grade 7</c:v>
                </c:pt>
                <c:pt idx="4">
                  <c:v>Grade 6</c:v>
                </c:pt>
              </c:strCache>
            </c:strRef>
          </c:cat>
          <c:val>
            <c:numRef>
              <c:f>Sheet1!$B$2:$B$6</c:f>
              <c:numCache>
                <c:formatCode>General</c:formatCode>
                <c:ptCount val="5"/>
                <c:pt idx="0">
                  <c:v>68</c:v>
                </c:pt>
                <c:pt idx="1">
                  <c:v>72</c:v>
                </c:pt>
                <c:pt idx="2">
                  <c:v>76</c:v>
                </c:pt>
                <c:pt idx="3">
                  <c:v>77</c:v>
                </c:pt>
                <c:pt idx="4">
                  <c:v>84</c:v>
                </c:pt>
              </c:numCache>
            </c:numRef>
          </c:val>
          <c:extLst xmlns:c16r2="http://schemas.microsoft.com/office/drawing/2015/06/chart">
            <c:ext xmlns:c16="http://schemas.microsoft.com/office/drawing/2014/chart" uri="{C3380CC4-5D6E-409C-BE32-E72D297353CC}">
              <c16:uniqueId val="{00000000-512C-49CC-873D-A9C1EC5BECB7}"/>
            </c:ext>
          </c:extLst>
        </c:ser>
        <c:ser>
          <c:idx val="1"/>
          <c:order val="1"/>
          <c:tx>
            <c:strRef>
              <c:f>Sheet1!$C$1</c:f>
              <c:strCache>
                <c:ptCount val="1"/>
                <c:pt idx="0">
                  <c:v>Boys</c:v>
                </c:pt>
              </c:strCache>
            </c:strRef>
          </c:tx>
          <c:spPr>
            <a:solidFill>
              <a:srgbClr val="808FA7"/>
            </a:solidFill>
            <a:ln>
              <a:solidFill>
                <a:srgbClr val="808FA7"/>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10</c:v>
                </c:pt>
                <c:pt idx="1">
                  <c:v>Grade 9</c:v>
                </c:pt>
                <c:pt idx="2">
                  <c:v>Grade 8</c:v>
                </c:pt>
                <c:pt idx="3">
                  <c:v>Grade 7</c:v>
                </c:pt>
                <c:pt idx="4">
                  <c:v>Grade 6</c:v>
                </c:pt>
              </c:strCache>
            </c:strRef>
          </c:cat>
          <c:val>
            <c:numRef>
              <c:f>Sheet1!$C$2:$C$6</c:f>
              <c:numCache>
                <c:formatCode>General</c:formatCode>
                <c:ptCount val="5"/>
                <c:pt idx="0">
                  <c:v>79</c:v>
                </c:pt>
                <c:pt idx="1">
                  <c:v>78</c:v>
                </c:pt>
                <c:pt idx="2">
                  <c:v>82</c:v>
                </c:pt>
                <c:pt idx="3">
                  <c:v>85</c:v>
                </c:pt>
                <c:pt idx="4">
                  <c:v>86</c:v>
                </c:pt>
              </c:numCache>
            </c:numRef>
          </c:val>
          <c:extLst xmlns:c16r2="http://schemas.microsoft.com/office/drawing/2015/06/chart">
            <c:ext xmlns:c16="http://schemas.microsoft.com/office/drawing/2014/chart" uri="{C3380CC4-5D6E-409C-BE32-E72D297353CC}">
              <c16:uniqueId val="{00000001-512C-49CC-873D-A9C1EC5BECB7}"/>
            </c:ext>
          </c:extLst>
        </c:ser>
        <c:dLbls>
          <c:showLegendKey val="0"/>
          <c:showVal val="0"/>
          <c:showCatName val="0"/>
          <c:showSerName val="0"/>
          <c:showPercent val="0"/>
          <c:showBubbleSize val="0"/>
        </c:dLbls>
        <c:gapWidth val="122"/>
        <c:overlap val="-22"/>
        <c:axId val="312443488"/>
        <c:axId val="312443880"/>
      </c:barChart>
      <c:catAx>
        <c:axId val="31244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crossAx val="312443880"/>
        <c:crosses val="autoZero"/>
        <c:auto val="1"/>
        <c:lblAlgn val="ctr"/>
        <c:lblOffset val="100"/>
        <c:noMultiLvlLbl val="0"/>
      </c:catAx>
      <c:valAx>
        <c:axId val="312443880"/>
        <c:scaling>
          <c:orientation val="minMax"/>
        </c:scaling>
        <c:delete val="0"/>
        <c:axPos val="b"/>
        <c:majorGridlines>
          <c:spPr>
            <a:ln w="3175" cap="flat" cmpd="sng" algn="ctr">
              <a:solidFill>
                <a:schemeClr val="accent6">
                  <a:lumMod val="40000"/>
                  <a:lumOff val="60000"/>
                  <a:alpha val="9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mn-cs"/>
              </a:defRPr>
            </a:pPr>
            <a:endParaRPr lang="en-US"/>
          </a:p>
        </c:txPr>
        <c:crossAx val="312443488"/>
        <c:crosses val="autoZero"/>
        <c:crossBetween val="between"/>
      </c:valAx>
      <c:spPr>
        <a:noFill/>
        <a:ln>
          <a:noFill/>
        </a:ln>
        <a:effectLst/>
      </c:spPr>
    </c:plotArea>
    <c:legend>
      <c:legendPos val="t"/>
      <c:layout>
        <c:manualLayout>
          <c:xMode val="edge"/>
          <c:yMode val="edge"/>
          <c:x val="0.53211271176330233"/>
          <c:y val="3.2085561497326207E-2"/>
          <c:w val="0.40294708900023862"/>
          <c:h val="6.3358878268558683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Grade 6</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Sheet1!$B$2:$B$9</c:f>
              <c:numCache>
                <c:formatCode>General</c:formatCode>
                <c:ptCount val="8"/>
                <c:pt idx="0">
                  <c:v>63</c:v>
                </c:pt>
                <c:pt idx="1">
                  <c:v>70</c:v>
                </c:pt>
                <c:pt idx="2">
                  <c:v>70</c:v>
                </c:pt>
                <c:pt idx="3">
                  <c:v>87</c:v>
                </c:pt>
                <c:pt idx="4">
                  <c:v>84</c:v>
                </c:pt>
                <c:pt idx="5">
                  <c:v>82</c:v>
                </c:pt>
                <c:pt idx="6">
                  <c:v>79</c:v>
                </c:pt>
                <c:pt idx="7">
                  <c:v>81</c:v>
                </c:pt>
              </c:numCache>
            </c:numRef>
          </c:val>
          <c:smooth val="0"/>
          <c:extLst xmlns:c16r2="http://schemas.microsoft.com/office/drawing/2015/06/chart">
            <c:ext xmlns:c16="http://schemas.microsoft.com/office/drawing/2014/chart" uri="{C3380CC4-5D6E-409C-BE32-E72D297353CC}">
              <c16:uniqueId val="{00000000-882B-4021-96DD-4DA3A2E8E693}"/>
            </c:ext>
          </c:extLst>
        </c:ser>
        <c:ser>
          <c:idx val="1"/>
          <c:order val="1"/>
          <c:tx>
            <c:strRef>
              <c:f>Sheet1!$C$1</c:f>
              <c:strCache>
                <c:ptCount val="1"/>
                <c:pt idx="0">
                  <c:v>Grade 8</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Sheet1!$C$2:$C$9</c:f>
              <c:numCache>
                <c:formatCode>General</c:formatCode>
                <c:ptCount val="8"/>
                <c:pt idx="0">
                  <c:v>46</c:v>
                </c:pt>
                <c:pt idx="1">
                  <c:v>51</c:v>
                </c:pt>
                <c:pt idx="2">
                  <c:v>50</c:v>
                </c:pt>
                <c:pt idx="3">
                  <c:v>69</c:v>
                </c:pt>
                <c:pt idx="4">
                  <c:v>61</c:v>
                </c:pt>
                <c:pt idx="5">
                  <c:v>64</c:v>
                </c:pt>
                <c:pt idx="6">
                  <c:v>64</c:v>
                </c:pt>
                <c:pt idx="7">
                  <c:v>69</c:v>
                </c:pt>
              </c:numCache>
            </c:numRef>
          </c:val>
          <c:smooth val="0"/>
          <c:extLst xmlns:c16r2="http://schemas.microsoft.com/office/drawing/2015/06/chart">
            <c:ext xmlns:c16="http://schemas.microsoft.com/office/drawing/2014/chart" uri="{C3380CC4-5D6E-409C-BE32-E72D297353CC}">
              <c16:uniqueId val="{00000001-882B-4021-96DD-4DA3A2E8E693}"/>
            </c:ext>
          </c:extLst>
        </c:ser>
        <c:ser>
          <c:idx val="2"/>
          <c:order val="2"/>
          <c:tx>
            <c:strRef>
              <c:f>Sheet1!$D$1</c:f>
              <c:strCache>
                <c:ptCount val="1"/>
                <c:pt idx="0">
                  <c:v>Grade 10</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1990</c:v>
                </c:pt>
                <c:pt idx="1">
                  <c:v>1994</c:v>
                </c:pt>
                <c:pt idx="2">
                  <c:v>1998</c:v>
                </c:pt>
                <c:pt idx="3">
                  <c:v>2002</c:v>
                </c:pt>
                <c:pt idx="4">
                  <c:v>2006</c:v>
                </c:pt>
                <c:pt idx="5">
                  <c:v>2010</c:v>
                </c:pt>
                <c:pt idx="6">
                  <c:v>2014</c:v>
                </c:pt>
                <c:pt idx="7">
                  <c:v>2018</c:v>
                </c:pt>
              </c:numCache>
            </c:numRef>
          </c:cat>
          <c:val>
            <c:numRef>
              <c:f>Sheet1!$D$2:$D$9</c:f>
              <c:numCache>
                <c:formatCode>General</c:formatCode>
                <c:ptCount val="8"/>
                <c:pt idx="0">
                  <c:v>45</c:v>
                </c:pt>
                <c:pt idx="1">
                  <c:v>43</c:v>
                </c:pt>
                <c:pt idx="2">
                  <c:v>46</c:v>
                </c:pt>
                <c:pt idx="3">
                  <c:v>60</c:v>
                </c:pt>
                <c:pt idx="4">
                  <c:v>56</c:v>
                </c:pt>
                <c:pt idx="5">
                  <c:v>58</c:v>
                </c:pt>
                <c:pt idx="6">
                  <c:v>58</c:v>
                </c:pt>
                <c:pt idx="7">
                  <c:v>58</c:v>
                </c:pt>
              </c:numCache>
            </c:numRef>
          </c:val>
          <c:smooth val="0"/>
          <c:extLst xmlns:c16r2="http://schemas.microsoft.com/office/drawing/2015/06/chart">
            <c:ext xmlns:c16="http://schemas.microsoft.com/office/drawing/2014/chart" uri="{C3380CC4-5D6E-409C-BE32-E72D297353CC}">
              <c16:uniqueId val="{00000002-882B-4021-96DD-4DA3A2E8E693}"/>
            </c:ext>
          </c:extLst>
        </c:ser>
        <c:dLbls>
          <c:showLegendKey val="0"/>
          <c:showVal val="0"/>
          <c:showCatName val="0"/>
          <c:showSerName val="0"/>
          <c:showPercent val="0"/>
          <c:showBubbleSize val="0"/>
        </c:dLbls>
        <c:marker val="1"/>
        <c:smooth val="0"/>
        <c:axId val="312445056"/>
        <c:axId val="391162360"/>
      </c:lineChart>
      <c:catAx>
        <c:axId val="312445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91162360"/>
        <c:crosses val="autoZero"/>
        <c:auto val="1"/>
        <c:lblAlgn val="ctr"/>
        <c:lblOffset val="100"/>
        <c:noMultiLvlLbl val="0"/>
      </c:catAx>
      <c:valAx>
        <c:axId val="39116236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445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Girls</c:v>
                </c:pt>
              </c:strCache>
            </c:strRef>
          </c:tx>
          <c:spPr>
            <a:solidFill>
              <a:srgbClr val="87BFB6"/>
            </a:solidFill>
            <a:ln>
              <a:solidFill>
                <a:srgbClr val="87BFB6"/>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10</c:v>
                </c:pt>
                <c:pt idx="1">
                  <c:v>Grade 9</c:v>
                </c:pt>
                <c:pt idx="2">
                  <c:v>Grade 8</c:v>
                </c:pt>
                <c:pt idx="3">
                  <c:v>Grade 7</c:v>
                </c:pt>
                <c:pt idx="4">
                  <c:v>Grade 6</c:v>
                </c:pt>
              </c:strCache>
            </c:strRef>
          </c:cat>
          <c:val>
            <c:numRef>
              <c:f>Sheet1!$B$2:$B$6</c:f>
              <c:numCache>
                <c:formatCode>General</c:formatCode>
                <c:ptCount val="5"/>
                <c:pt idx="0">
                  <c:v>24</c:v>
                </c:pt>
                <c:pt idx="1">
                  <c:v>17</c:v>
                </c:pt>
                <c:pt idx="2">
                  <c:v>12</c:v>
                </c:pt>
                <c:pt idx="3">
                  <c:v>9</c:v>
                </c:pt>
                <c:pt idx="4">
                  <c:v>4</c:v>
                </c:pt>
              </c:numCache>
            </c:numRef>
          </c:val>
          <c:extLst xmlns:c16r2="http://schemas.microsoft.com/office/drawing/2015/06/chart">
            <c:ext xmlns:c16="http://schemas.microsoft.com/office/drawing/2014/chart" uri="{C3380CC4-5D6E-409C-BE32-E72D297353CC}">
              <c16:uniqueId val="{00000000-5CEF-4A30-B853-BF7233F072B8}"/>
            </c:ext>
          </c:extLst>
        </c:ser>
        <c:ser>
          <c:idx val="1"/>
          <c:order val="1"/>
          <c:tx>
            <c:strRef>
              <c:f>Sheet1!$C$1</c:f>
              <c:strCache>
                <c:ptCount val="1"/>
                <c:pt idx="0">
                  <c:v>Boys</c:v>
                </c:pt>
              </c:strCache>
            </c:strRef>
          </c:tx>
          <c:spPr>
            <a:solidFill>
              <a:srgbClr val="808FA7"/>
            </a:solidFill>
            <a:ln>
              <a:solidFill>
                <a:srgbClr val="808FA7"/>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10</c:v>
                </c:pt>
                <c:pt idx="1">
                  <c:v>Grade 9</c:v>
                </c:pt>
                <c:pt idx="2">
                  <c:v>Grade 8</c:v>
                </c:pt>
                <c:pt idx="3">
                  <c:v>Grade 7</c:v>
                </c:pt>
                <c:pt idx="4">
                  <c:v>Grade 6</c:v>
                </c:pt>
              </c:strCache>
            </c:strRef>
          </c:cat>
          <c:val>
            <c:numRef>
              <c:f>Sheet1!$C$2:$C$6</c:f>
              <c:numCache>
                <c:formatCode>General</c:formatCode>
                <c:ptCount val="5"/>
                <c:pt idx="0">
                  <c:v>28</c:v>
                </c:pt>
                <c:pt idx="1">
                  <c:v>23</c:v>
                </c:pt>
                <c:pt idx="2">
                  <c:v>16</c:v>
                </c:pt>
                <c:pt idx="3">
                  <c:v>8</c:v>
                </c:pt>
                <c:pt idx="4">
                  <c:v>7</c:v>
                </c:pt>
              </c:numCache>
            </c:numRef>
          </c:val>
          <c:extLst xmlns:c16r2="http://schemas.microsoft.com/office/drawing/2015/06/chart">
            <c:ext xmlns:c16="http://schemas.microsoft.com/office/drawing/2014/chart" uri="{C3380CC4-5D6E-409C-BE32-E72D297353CC}">
              <c16:uniqueId val="{00000001-5CEF-4A30-B853-BF7233F072B8}"/>
            </c:ext>
          </c:extLst>
        </c:ser>
        <c:dLbls>
          <c:showLegendKey val="0"/>
          <c:showVal val="0"/>
          <c:showCatName val="0"/>
          <c:showSerName val="0"/>
          <c:showPercent val="0"/>
          <c:showBubbleSize val="0"/>
        </c:dLbls>
        <c:gapWidth val="122"/>
        <c:overlap val="-22"/>
        <c:axId val="391158440"/>
        <c:axId val="391161968"/>
      </c:barChart>
      <c:catAx>
        <c:axId val="391158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crossAx val="391161968"/>
        <c:crosses val="autoZero"/>
        <c:auto val="1"/>
        <c:lblAlgn val="ctr"/>
        <c:lblOffset val="100"/>
        <c:noMultiLvlLbl val="0"/>
      </c:catAx>
      <c:valAx>
        <c:axId val="391161968"/>
        <c:scaling>
          <c:orientation val="minMax"/>
          <c:max val="100"/>
        </c:scaling>
        <c:delete val="0"/>
        <c:axPos val="b"/>
        <c:majorGridlines>
          <c:spPr>
            <a:ln w="3175" cap="flat" cmpd="sng" algn="ctr">
              <a:solidFill>
                <a:schemeClr val="accent6">
                  <a:lumMod val="40000"/>
                  <a:lumOff val="60000"/>
                  <a:alpha val="9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391158440"/>
        <c:crosses val="autoZero"/>
        <c:crossBetween val="between"/>
      </c:valAx>
      <c:spPr>
        <a:noFill/>
        <a:ln>
          <a:noFill/>
        </a:ln>
        <a:effectLst/>
      </c:spPr>
    </c:plotArea>
    <c:legend>
      <c:legendPos val="t"/>
      <c:layout>
        <c:manualLayout>
          <c:xMode val="edge"/>
          <c:yMode val="edge"/>
          <c:x val="0.49802180267239321"/>
          <c:y val="3.2085561497326207E-2"/>
          <c:w val="0.43703799809114768"/>
          <c:h val="7.9401659017221779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0926002670719E-2"/>
          <c:y val="0.3382905545897672"/>
          <c:w val="0.93258829488419215"/>
          <c:h val="0.50546835054709072"/>
        </c:manualLayout>
      </c:layout>
      <c:barChart>
        <c:barDir val="col"/>
        <c:grouping val="clustered"/>
        <c:varyColors val="0"/>
        <c:ser>
          <c:idx val="0"/>
          <c:order val="0"/>
          <c:tx>
            <c:strRef>
              <c:f>Sheet1!$B$1</c:f>
              <c:strCache>
                <c:ptCount val="1"/>
                <c:pt idx="0">
                  <c:v>Boys</c:v>
                </c:pt>
              </c:strCache>
            </c:strRef>
          </c:tx>
          <c:spPr>
            <a:solidFill>
              <a:srgbClr val="808FA7"/>
            </a:solidFill>
            <a:ln>
              <a:solidFill>
                <a:srgbClr val="808FA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Lituania</c:v>
                </c:pt>
                <c:pt idx="1">
                  <c:v>Canada</c:v>
                </c:pt>
                <c:pt idx="2">
                  <c:v>Latvia</c:v>
                </c:pt>
                <c:pt idx="3">
                  <c:v>Estonie</c:v>
                </c:pt>
                <c:pt idx="4">
                  <c:v>Poland</c:v>
                </c:pt>
                <c:pt idx="5">
                  <c:v>Austria</c:v>
                </c:pt>
                <c:pt idx="6">
                  <c:v>Greece</c:v>
                </c:pt>
                <c:pt idx="7">
                  <c:v>Malta</c:v>
                </c:pt>
                <c:pt idx="8">
                  <c:v>Sweden</c:v>
                </c:pt>
                <c:pt idx="9">
                  <c:v>Denmark</c:v>
                </c:pt>
                <c:pt idx="10">
                  <c:v>Belgium (French)</c:v>
                </c:pt>
                <c:pt idx="11">
                  <c:v>Norway</c:v>
                </c:pt>
                <c:pt idx="12">
                  <c:v>Ireland</c:v>
                </c:pt>
                <c:pt idx="13">
                  <c:v>Belgium (Flemish)</c:v>
                </c:pt>
                <c:pt idx="14">
                  <c:v>Scotland</c:v>
                </c:pt>
                <c:pt idx="15">
                  <c:v>Kazakstan</c:v>
                </c:pt>
              </c:strCache>
            </c:strRef>
          </c:cat>
          <c:val>
            <c:numRef>
              <c:f>Sheet1!$B$2:$B$17</c:f>
              <c:numCache>
                <c:formatCode>General</c:formatCode>
                <c:ptCount val="16"/>
                <c:pt idx="0">
                  <c:v>35</c:v>
                </c:pt>
                <c:pt idx="1">
                  <c:v>27</c:v>
                </c:pt>
                <c:pt idx="2">
                  <c:v>24</c:v>
                </c:pt>
                <c:pt idx="3">
                  <c:v>23</c:v>
                </c:pt>
                <c:pt idx="4">
                  <c:v>20</c:v>
                </c:pt>
                <c:pt idx="5">
                  <c:v>19</c:v>
                </c:pt>
                <c:pt idx="6">
                  <c:v>15</c:v>
                </c:pt>
                <c:pt idx="7">
                  <c:v>14</c:v>
                </c:pt>
                <c:pt idx="8">
                  <c:v>14</c:v>
                </c:pt>
                <c:pt idx="9">
                  <c:v>13</c:v>
                </c:pt>
                <c:pt idx="10">
                  <c:v>12</c:v>
                </c:pt>
                <c:pt idx="11">
                  <c:v>11</c:v>
                </c:pt>
                <c:pt idx="12">
                  <c:v>10</c:v>
                </c:pt>
                <c:pt idx="13">
                  <c:v>9</c:v>
                </c:pt>
                <c:pt idx="14">
                  <c:v>8</c:v>
                </c:pt>
                <c:pt idx="15">
                  <c:v>7</c:v>
                </c:pt>
              </c:numCache>
            </c:numRef>
          </c:val>
          <c:extLst xmlns:c16r2="http://schemas.microsoft.com/office/drawing/2015/06/chart">
            <c:ext xmlns:c16="http://schemas.microsoft.com/office/drawing/2014/chart" uri="{C3380CC4-5D6E-409C-BE32-E72D297353CC}">
              <c16:uniqueId val="{00000000-29E8-446D-B20D-AA181C5AA8EE}"/>
            </c:ext>
          </c:extLst>
        </c:ser>
        <c:ser>
          <c:idx val="1"/>
          <c:order val="1"/>
          <c:tx>
            <c:strRef>
              <c:f>Sheet1!$C$1</c:f>
              <c:strCache>
                <c:ptCount val="1"/>
                <c:pt idx="0">
                  <c:v>Girls</c:v>
                </c:pt>
              </c:strCache>
            </c:strRef>
          </c:tx>
          <c:spPr>
            <a:solidFill>
              <a:srgbClr val="87BFB6"/>
            </a:solidFill>
            <a:ln>
              <a:solidFill>
                <a:srgbClr val="87BFB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Lituania</c:v>
                </c:pt>
                <c:pt idx="1">
                  <c:v>Canada</c:v>
                </c:pt>
                <c:pt idx="2">
                  <c:v>Latvia</c:v>
                </c:pt>
                <c:pt idx="3">
                  <c:v>Estonie</c:v>
                </c:pt>
                <c:pt idx="4">
                  <c:v>Poland</c:v>
                </c:pt>
                <c:pt idx="5">
                  <c:v>Austria</c:v>
                </c:pt>
                <c:pt idx="6">
                  <c:v>Greece</c:v>
                </c:pt>
                <c:pt idx="7">
                  <c:v>Malta</c:v>
                </c:pt>
                <c:pt idx="8">
                  <c:v>Sweden</c:v>
                </c:pt>
                <c:pt idx="9">
                  <c:v>Denmark</c:v>
                </c:pt>
                <c:pt idx="10">
                  <c:v>Belgium (French)</c:v>
                </c:pt>
                <c:pt idx="11">
                  <c:v>Norway</c:v>
                </c:pt>
                <c:pt idx="12">
                  <c:v>Ireland</c:v>
                </c:pt>
                <c:pt idx="13">
                  <c:v>Belgium (Flemish)</c:v>
                </c:pt>
                <c:pt idx="14">
                  <c:v>Scotland</c:v>
                </c:pt>
                <c:pt idx="15">
                  <c:v>Kazakstan</c:v>
                </c:pt>
              </c:strCache>
            </c:strRef>
          </c:cat>
          <c:val>
            <c:numRef>
              <c:f>Sheet1!$C$2:$C$17</c:f>
              <c:numCache>
                <c:formatCode>General</c:formatCode>
                <c:ptCount val="16"/>
                <c:pt idx="0">
                  <c:v>25</c:v>
                </c:pt>
                <c:pt idx="1">
                  <c:v>23</c:v>
                </c:pt>
                <c:pt idx="2">
                  <c:v>14</c:v>
                </c:pt>
                <c:pt idx="3">
                  <c:v>16</c:v>
                </c:pt>
                <c:pt idx="4">
                  <c:v>18</c:v>
                </c:pt>
                <c:pt idx="5">
                  <c:v>10</c:v>
                </c:pt>
                <c:pt idx="6">
                  <c:v>10</c:v>
                </c:pt>
                <c:pt idx="7">
                  <c:v>9</c:v>
                </c:pt>
                <c:pt idx="8">
                  <c:v>9</c:v>
                </c:pt>
                <c:pt idx="9">
                  <c:v>7</c:v>
                </c:pt>
                <c:pt idx="10">
                  <c:v>9</c:v>
                </c:pt>
                <c:pt idx="11">
                  <c:v>3</c:v>
                </c:pt>
                <c:pt idx="12">
                  <c:v>9</c:v>
                </c:pt>
                <c:pt idx="13">
                  <c:v>6</c:v>
                </c:pt>
                <c:pt idx="14">
                  <c:v>5</c:v>
                </c:pt>
                <c:pt idx="15">
                  <c:v>2</c:v>
                </c:pt>
              </c:numCache>
            </c:numRef>
          </c:val>
          <c:extLst xmlns:c16r2="http://schemas.microsoft.com/office/drawing/2015/06/chart">
            <c:ext xmlns:c16="http://schemas.microsoft.com/office/drawing/2014/chart" uri="{C3380CC4-5D6E-409C-BE32-E72D297353CC}">
              <c16:uniqueId val="{00000001-29E8-446D-B20D-AA181C5AA8EE}"/>
            </c:ext>
          </c:extLst>
        </c:ser>
        <c:dLbls>
          <c:showLegendKey val="0"/>
          <c:showVal val="0"/>
          <c:showCatName val="0"/>
          <c:showSerName val="0"/>
          <c:showPercent val="0"/>
          <c:showBubbleSize val="0"/>
        </c:dLbls>
        <c:gapWidth val="113"/>
        <c:overlap val="-14"/>
        <c:axId val="263079976"/>
        <c:axId val="345697696"/>
      </c:barChart>
      <c:catAx>
        <c:axId val="26307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345697696"/>
        <c:crosses val="autoZero"/>
        <c:auto val="1"/>
        <c:lblAlgn val="ctr"/>
        <c:lblOffset val="100"/>
        <c:noMultiLvlLbl val="0"/>
      </c:catAx>
      <c:valAx>
        <c:axId val="345697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263079976"/>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legendEntry>
      <c:layout>
        <c:manualLayout>
          <c:xMode val="edge"/>
          <c:yMode val="edge"/>
          <c:x val="0.71034845973200733"/>
          <c:y val="0.25874458874458878"/>
          <c:w val="0.19462230050191098"/>
          <c:h val="7.305245935167195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Girls</c:v>
                </c:pt>
              </c:strCache>
            </c:strRef>
          </c:tx>
          <c:spPr>
            <a:solidFill>
              <a:srgbClr val="87BFB6"/>
            </a:solidFill>
            <a:ln>
              <a:solidFill>
                <a:srgbClr val="87BFB6"/>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2014</c:v>
                </c:pt>
                <c:pt idx="2">
                  <c:v>2010</c:v>
                </c:pt>
                <c:pt idx="3">
                  <c:v>2006</c:v>
                </c:pt>
                <c:pt idx="4">
                  <c:v>2002</c:v>
                </c:pt>
              </c:numCache>
            </c:numRef>
          </c:cat>
          <c:val>
            <c:numRef>
              <c:f>Sheet1!$B$2:$B$6</c:f>
              <c:numCache>
                <c:formatCode>General</c:formatCode>
                <c:ptCount val="5"/>
                <c:pt idx="0">
                  <c:v>17</c:v>
                </c:pt>
                <c:pt idx="1">
                  <c:v>21</c:v>
                </c:pt>
                <c:pt idx="2">
                  <c:v>26</c:v>
                </c:pt>
                <c:pt idx="3">
                  <c:v>28</c:v>
                </c:pt>
                <c:pt idx="4">
                  <c:v>31</c:v>
                </c:pt>
              </c:numCache>
            </c:numRef>
          </c:val>
          <c:extLst xmlns:c16r2="http://schemas.microsoft.com/office/drawing/2015/06/chart">
            <c:ext xmlns:c16="http://schemas.microsoft.com/office/drawing/2014/chart" uri="{C3380CC4-5D6E-409C-BE32-E72D297353CC}">
              <c16:uniqueId val="{00000000-6CD5-4A5C-99B4-7CA8AB274009}"/>
            </c:ext>
          </c:extLst>
        </c:ser>
        <c:ser>
          <c:idx val="1"/>
          <c:order val="1"/>
          <c:tx>
            <c:strRef>
              <c:f>Sheet1!$C$1</c:f>
              <c:strCache>
                <c:ptCount val="1"/>
                <c:pt idx="0">
                  <c:v>Boys</c:v>
                </c:pt>
              </c:strCache>
            </c:strRef>
          </c:tx>
          <c:spPr>
            <a:solidFill>
              <a:srgbClr val="808FA7"/>
            </a:solidFill>
            <a:ln>
              <a:solidFill>
                <a:srgbClr val="808FA7"/>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2014</c:v>
                </c:pt>
                <c:pt idx="2">
                  <c:v>2010</c:v>
                </c:pt>
                <c:pt idx="3">
                  <c:v>2006</c:v>
                </c:pt>
                <c:pt idx="4">
                  <c:v>2002</c:v>
                </c:pt>
              </c:numCache>
            </c:numRef>
          </c:cat>
          <c:val>
            <c:numRef>
              <c:f>Sheet1!$C$2:$C$6</c:f>
              <c:numCache>
                <c:formatCode>General</c:formatCode>
                <c:ptCount val="5"/>
                <c:pt idx="0">
                  <c:v>17</c:v>
                </c:pt>
                <c:pt idx="1">
                  <c:v>20</c:v>
                </c:pt>
                <c:pt idx="2">
                  <c:v>28</c:v>
                </c:pt>
                <c:pt idx="3">
                  <c:v>28</c:v>
                </c:pt>
                <c:pt idx="4">
                  <c:v>37</c:v>
                </c:pt>
              </c:numCache>
            </c:numRef>
          </c:val>
          <c:extLst xmlns:c16r2="http://schemas.microsoft.com/office/drawing/2015/06/chart">
            <c:ext xmlns:c16="http://schemas.microsoft.com/office/drawing/2014/chart" uri="{C3380CC4-5D6E-409C-BE32-E72D297353CC}">
              <c16:uniqueId val="{00000001-6CD5-4A5C-99B4-7CA8AB274009}"/>
            </c:ext>
          </c:extLst>
        </c:ser>
        <c:dLbls>
          <c:showLegendKey val="0"/>
          <c:showVal val="0"/>
          <c:showCatName val="0"/>
          <c:showSerName val="0"/>
          <c:showPercent val="0"/>
          <c:showBubbleSize val="0"/>
        </c:dLbls>
        <c:gapWidth val="122"/>
        <c:overlap val="-22"/>
        <c:axId val="388817944"/>
        <c:axId val="388822256"/>
      </c:barChart>
      <c:catAx>
        <c:axId val="388817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crossAx val="388822256"/>
        <c:crosses val="autoZero"/>
        <c:auto val="1"/>
        <c:lblAlgn val="ctr"/>
        <c:lblOffset val="100"/>
        <c:noMultiLvlLbl val="0"/>
      </c:catAx>
      <c:valAx>
        <c:axId val="388822256"/>
        <c:scaling>
          <c:orientation val="minMax"/>
          <c:max val="100"/>
        </c:scaling>
        <c:delete val="0"/>
        <c:axPos val="b"/>
        <c:majorGridlines>
          <c:spPr>
            <a:ln w="3175" cap="flat" cmpd="sng" algn="ctr">
              <a:solidFill>
                <a:schemeClr val="accent6">
                  <a:lumMod val="40000"/>
                  <a:lumOff val="60000"/>
                  <a:alpha val="9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388817944"/>
        <c:crosses val="autoZero"/>
        <c:crossBetween val="between"/>
      </c:valAx>
      <c:spPr>
        <a:noFill/>
        <a:ln>
          <a:noFill/>
        </a:ln>
        <a:effectLst/>
      </c:spPr>
    </c:plotArea>
    <c:legend>
      <c:legendPos val="t"/>
      <c:layout>
        <c:manualLayout>
          <c:xMode val="edge"/>
          <c:yMode val="edge"/>
          <c:x val="0.70635513600572652"/>
          <c:y val="3.2085561497326207E-2"/>
          <c:w val="0.22870466475781437"/>
          <c:h val="6.3358878268558683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54708839361182E-2"/>
          <c:y val="0.24626822688830563"/>
          <c:w val="0.92984574491747851"/>
          <c:h val="0.57962689559638381"/>
        </c:manualLayout>
      </c:layout>
      <c:barChart>
        <c:barDir val="col"/>
        <c:grouping val="clustered"/>
        <c:varyColors val="0"/>
        <c:ser>
          <c:idx val="0"/>
          <c:order val="0"/>
          <c:tx>
            <c:strRef>
              <c:f>Sheet1!$B$1</c:f>
              <c:strCache>
                <c:ptCount val="1"/>
                <c:pt idx="0">
                  <c:v>Boys</c:v>
                </c:pt>
              </c:strCache>
            </c:strRef>
          </c:tx>
          <c:spPr>
            <a:solidFill>
              <a:srgbClr val="808FA7"/>
            </a:solidFill>
            <a:ln>
              <a:solidFill>
                <a:srgbClr val="808FA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Bulgaria</c:v>
                </c:pt>
                <c:pt idx="1">
                  <c:v>Canada</c:v>
                </c:pt>
                <c:pt idx="2">
                  <c:v>Italy</c:v>
                </c:pt>
                <c:pt idx="3">
                  <c:v>Wales</c:v>
                </c:pt>
                <c:pt idx="4">
                  <c:v>England</c:v>
                </c:pt>
                <c:pt idx="5">
                  <c:v>Switzerland</c:v>
                </c:pt>
                <c:pt idx="6">
                  <c:v>Germany</c:v>
                </c:pt>
                <c:pt idx="7">
                  <c:v>Netherlands</c:v>
                </c:pt>
                <c:pt idx="8">
                  <c:v>France</c:v>
                </c:pt>
                <c:pt idx="9">
                  <c:v>Scotland</c:v>
                </c:pt>
                <c:pt idx="10">
                  <c:v>Spain</c:v>
                </c:pt>
                <c:pt idx="11">
                  <c:v>Hungary</c:v>
                </c:pt>
                <c:pt idx="12">
                  <c:v>Ireland</c:v>
                </c:pt>
                <c:pt idx="13">
                  <c:v>Greece</c:v>
                </c:pt>
                <c:pt idx="14">
                  <c:v>Finland</c:v>
                </c:pt>
                <c:pt idx="15">
                  <c:v>Denmark</c:v>
                </c:pt>
                <c:pt idx="16">
                  <c:v>Sweden</c:v>
                </c:pt>
                <c:pt idx="17">
                  <c:v>Ukraine</c:v>
                </c:pt>
                <c:pt idx="18">
                  <c:v>Russian Federation</c:v>
                </c:pt>
              </c:strCache>
            </c:strRef>
          </c:cat>
          <c:val>
            <c:numRef>
              <c:f>Sheet1!$B$2:$B$20</c:f>
              <c:numCache>
                <c:formatCode>0</c:formatCode>
                <c:ptCount val="19"/>
                <c:pt idx="0">
                  <c:v>19.4161</c:v>
                </c:pt>
                <c:pt idx="1">
                  <c:v>13.523199999999999</c:v>
                </c:pt>
                <c:pt idx="2">
                  <c:v>13.2692</c:v>
                </c:pt>
                <c:pt idx="3">
                  <c:v>12.0189</c:v>
                </c:pt>
                <c:pt idx="4">
                  <c:v>12.354799999999999</c:v>
                </c:pt>
                <c:pt idx="5">
                  <c:v>12.610200000000001</c:v>
                </c:pt>
                <c:pt idx="6">
                  <c:v>10.0962</c:v>
                </c:pt>
                <c:pt idx="7">
                  <c:v>10.9893</c:v>
                </c:pt>
                <c:pt idx="8">
                  <c:v>10.066599999999999</c:v>
                </c:pt>
                <c:pt idx="9">
                  <c:v>12.2347</c:v>
                </c:pt>
                <c:pt idx="10">
                  <c:v>9.4395000000000007</c:v>
                </c:pt>
                <c:pt idx="11">
                  <c:v>8.2222000000000008</c:v>
                </c:pt>
                <c:pt idx="12">
                  <c:v>7.4</c:v>
                </c:pt>
                <c:pt idx="13">
                  <c:v>6.7633000000000001</c:v>
                </c:pt>
                <c:pt idx="14">
                  <c:v>7.4534000000000002</c:v>
                </c:pt>
                <c:pt idx="15">
                  <c:v>6.5526999999999997</c:v>
                </c:pt>
                <c:pt idx="16">
                  <c:v>4.6638999999999999</c:v>
                </c:pt>
                <c:pt idx="17">
                  <c:v>3.3323</c:v>
                </c:pt>
                <c:pt idx="18">
                  <c:v>2.9826999999999999</c:v>
                </c:pt>
              </c:numCache>
            </c:numRef>
          </c:val>
          <c:extLst xmlns:c16r2="http://schemas.microsoft.com/office/drawing/2015/06/chart">
            <c:ext xmlns:c16="http://schemas.microsoft.com/office/drawing/2014/chart" uri="{C3380CC4-5D6E-409C-BE32-E72D297353CC}">
              <c16:uniqueId val="{00000000-CE4B-4C20-BD9A-3887A824CD90}"/>
            </c:ext>
          </c:extLst>
        </c:ser>
        <c:ser>
          <c:idx val="1"/>
          <c:order val="1"/>
          <c:tx>
            <c:strRef>
              <c:f>Sheet1!$C$1</c:f>
              <c:strCache>
                <c:ptCount val="1"/>
                <c:pt idx="0">
                  <c:v>Girls</c:v>
                </c:pt>
              </c:strCache>
            </c:strRef>
          </c:tx>
          <c:spPr>
            <a:solidFill>
              <a:srgbClr val="87BF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Bulgaria</c:v>
                </c:pt>
                <c:pt idx="1">
                  <c:v>Canada</c:v>
                </c:pt>
                <c:pt idx="2">
                  <c:v>Italy</c:v>
                </c:pt>
                <c:pt idx="3">
                  <c:v>Wales</c:v>
                </c:pt>
                <c:pt idx="4">
                  <c:v>England</c:v>
                </c:pt>
                <c:pt idx="5">
                  <c:v>Switzerland</c:v>
                </c:pt>
                <c:pt idx="6">
                  <c:v>Germany</c:v>
                </c:pt>
                <c:pt idx="7">
                  <c:v>Netherlands</c:v>
                </c:pt>
                <c:pt idx="8">
                  <c:v>France</c:v>
                </c:pt>
                <c:pt idx="9">
                  <c:v>Scotland</c:v>
                </c:pt>
                <c:pt idx="10">
                  <c:v>Spain</c:v>
                </c:pt>
                <c:pt idx="11">
                  <c:v>Hungary</c:v>
                </c:pt>
                <c:pt idx="12">
                  <c:v>Ireland</c:v>
                </c:pt>
                <c:pt idx="13">
                  <c:v>Greece</c:v>
                </c:pt>
                <c:pt idx="14">
                  <c:v>Finland</c:v>
                </c:pt>
                <c:pt idx="15">
                  <c:v>Denmark</c:v>
                </c:pt>
                <c:pt idx="16">
                  <c:v>Sweden</c:v>
                </c:pt>
                <c:pt idx="17">
                  <c:v>Ukraine</c:v>
                </c:pt>
                <c:pt idx="18">
                  <c:v>Russian Federation</c:v>
                </c:pt>
              </c:strCache>
            </c:strRef>
          </c:cat>
          <c:val>
            <c:numRef>
              <c:f>Sheet1!$C$2:$C$20</c:f>
              <c:numCache>
                <c:formatCode>0</c:formatCode>
                <c:ptCount val="19"/>
                <c:pt idx="0">
                  <c:v>15.745200000000001</c:v>
                </c:pt>
                <c:pt idx="1">
                  <c:v>13.8186</c:v>
                </c:pt>
                <c:pt idx="2">
                  <c:v>11.143700000000001</c:v>
                </c:pt>
                <c:pt idx="3">
                  <c:v>11.020099999999999</c:v>
                </c:pt>
                <c:pt idx="4">
                  <c:v>8.8716000000000008</c:v>
                </c:pt>
                <c:pt idx="5">
                  <c:v>7.9717000000000002</c:v>
                </c:pt>
                <c:pt idx="6">
                  <c:v>8.3635999999999999</c:v>
                </c:pt>
                <c:pt idx="7">
                  <c:v>6.2515000000000001</c:v>
                </c:pt>
                <c:pt idx="8">
                  <c:v>7.1186999999999996</c:v>
                </c:pt>
                <c:pt idx="9">
                  <c:v>4.7801</c:v>
                </c:pt>
                <c:pt idx="10">
                  <c:v>7.4966999999999997</c:v>
                </c:pt>
                <c:pt idx="11">
                  <c:v>5.2012999999999998</c:v>
                </c:pt>
                <c:pt idx="12">
                  <c:v>5.1723999999999997</c:v>
                </c:pt>
                <c:pt idx="13">
                  <c:v>3.5889000000000002</c:v>
                </c:pt>
                <c:pt idx="14">
                  <c:v>1.6063000000000001</c:v>
                </c:pt>
                <c:pt idx="15">
                  <c:v>0.82189999999999996</c:v>
                </c:pt>
                <c:pt idx="16">
                  <c:v>1.8821000000000001</c:v>
                </c:pt>
                <c:pt idx="17">
                  <c:v>1.8244</c:v>
                </c:pt>
                <c:pt idx="18">
                  <c:v>0.97629999999999995</c:v>
                </c:pt>
              </c:numCache>
            </c:numRef>
          </c:val>
          <c:extLst xmlns:c16r2="http://schemas.microsoft.com/office/drawing/2015/06/chart">
            <c:ext xmlns:c16="http://schemas.microsoft.com/office/drawing/2014/chart" uri="{C3380CC4-5D6E-409C-BE32-E72D297353CC}">
              <c16:uniqueId val="{00000001-CE4B-4C20-BD9A-3887A824CD90}"/>
            </c:ext>
          </c:extLst>
        </c:ser>
        <c:dLbls>
          <c:showLegendKey val="0"/>
          <c:showVal val="0"/>
          <c:showCatName val="0"/>
          <c:showSerName val="0"/>
          <c:showPercent val="0"/>
          <c:showBubbleSize val="0"/>
        </c:dLbls>
        <c:gapWidth val="86"/>
        <c:overlap val="-14"/>
        <c:axId val="388823040"/>
        <c:axId val="388823824"/>
      </c:barChart>
      <c:catAx>
        <c:axId val="38882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crossAx val="388823824"/>
        <c:crosses val="autoZero"/>
        <c:auto val="1"/>
        <c:lblAlgn val="ctr"/>
        <c:lblOffset val="100"/>
        <c:noMultiLvlLbl val="0"/>
      </c:catAx>
      <c:valAx>
        <c:axId val="38882382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388823040"/>
        <c:crosses val="autoZero"/>
        <c:crossBetween val="between"/>
        <c:majorUnit val="10"/>
      </c:valAx>
      <c:spPr>
        <a:noFill/>
        <a:ln>
          <a:noFill/>
        </a:ln>
        <a:effectLst/>
      </c:spPr>
    </c:plotArea>
    <c:legend>
      <c:legendPos val="tr"/>
      <c:layout>
        <c:manualLayout>
          <c:xMode val="edge"/>
          <c:yMode val="edge"/>
          <c:x val="0.59931846754449813"/>
          <c:y val="0.2679808533548691"/>
          <c:w val="0.25488078696045346"/>
          <c:h val="9.474044911052785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Girls</c:v>
                </c:pt>
              </c:strCache>
            </c:strRef>
          </c:tx>
          <c:spPr>
            <a:solidFill>
              <a:srgbClr val="87BFB6"/>
            </a:solidFill>
            <a:ln>
              <a:solidFill>
                <a:srgbClr val="87BFB6"/>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10</c:v>
                </c:pt>
                <c:pt idx="1">
                  <c:v>Grade 9</c:v>
                </c:pt>
                <c:pt idx="2">
                  <c:v>Grade 8</c:v>
                </c:pt>
                <c:pt idx="3">
                  <c:v>Grade 7</c:v>
                </c:pt>
                <c:pt idx="4">
                  <c:v>Grade 6</c:v>
                </c:pt>
              </c:strCache>
            </c:strRef>
          </c:cat>
          <c:val>
            <c:numRef>
              <c:f>Sheet1!$B$2:$B$6</c:f>
              <c:numCache>
                <c:formatCode>General</c:formatCode>
                <c:ptCount val="5"/>
                <c:pt idx="0">
                  <c:v>47</c:v>
                </c:pt>
                <c:pt idx="1">
                  <c:v>46</c:v>
                </c:pt>
                <c:pt idx="2">
                  <c:v>39</c:v>
                </c:pt>
                <c:pt idx="3">
                  <c:v>34</c:v>
                </c:pt>
                <c:pt idx="4">
                  <c:v>24</c:v>
                </c:pt>
              </c:numCache>
            </c:numRef>
          </c:val>
          <c:extLst xmlns:c16r2="http://schemas.microsoft.com/office/drawing/2015/06/chart">
            <c:ext xmlns:c16="http://schemas.microsoft.com/office/drawing/2014/chart" uri="{C3380CC4-5D6E-409C-BE32-E72D297353CC}">
              <c16:uniqueId val="{00000000-844E-4CFE-9332-AF6A223927E9}"/>
            </c:ext>
          </c:extLst>
        </c:ser>
        <c:ser>
          <c:idx val="1"/>
          <c:order val="1"/>
          <c:tx>
            <c:strRef>
              <c:f>Sheet1!$C$1</c:f>
              <c:strCache>
                <c:ptCount val="1"/>
                <c:pt idx="0">
                  <c:v>Boys</c:v>
                </c:pt>
              </c:strCache>
            </c:strRef>
          </c:tx>
          <c:spPr>
            <a:solidFill>
              <a:srgbClr val="808FA7"/>
            </a:solidFill>
            <a:ln>
              <a:solidFill>
                <a:srgbClr val="808FA7"/>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Grade 10</c:v>
                </c:pt>
                <c:pt idx="1">
                  <c:v>Grade 9</c:v>
                </c:pt>
                <c:pt idx="2">
                  <c:v>Grade 8</c:v>
                </c:pt>
                <c:pt idx="3">
                  <c:v>Grade 7</c:v>
                </c:pt>
                <c:pt idx="4">
                  <c:v>Grade 6</c:v>
                </c:pt>
              </c:strCache>
            </c:strRef>
          </c:cat>
          <c:val>
            <c:numRef>
              <c:f>Sheet1!$C$2:$C$6</c:f>
              <c:numCache>
                <c:formatCode>General</c:formatCode>
                <c:ptCount val="5"/>
                <c:pt idx="0">
                  <c:v>38</c:v>
                </c:pt>
                <c:pt idx="1">
                  <c:v>35</c:v>
                </c:pt>
                <c:pt idx="2">
                  <c:v>31</c:v>
                </c:pt>
                <c:pt idx="3">
                  <c:v>24</c:v>
                </c:pt>
                <c:pt idx="4">
                  <c:v>20</c:v>
                </c:pt>
              </c:numCache>
            </c:numRef>
          </c:val>
          <c:extLst xmlns:c16r2="http://schemas.microsoft.com/office/drawing/2015/06/chart">
            <c:ext xmlns:c16="http://schemas.microsoft.com/office/drawing/2014/chart" uri="{C3380CC4-5D6E-409C-BE32-E72D297353CC}">
              <c16:uniqueId val="{00000001-844E-4CFE-9332-AF6A223927E9}"/>
            </c:ext>
          </c:extLst>
        </c:ser>
        <c:dLbls>
          <c:showLegendKey val="0"/>
          <c:showVal val="0"/>
          <c:showCatName val="0"/>
          <c:showSerName val="0"/>
          <c:showPercent val="0"/>
          <c:showBubbleSize val="0"/>
        </c:dLbls>
        <c:gapWidth val="122"/>
        <c:overlap val="-22"/>
        <c:axId val="388818728"/>
        <c:axId val="388821472"/>
      </c:barChart>
      <c:catAx>
        <c:axId val="388818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en-US"/>
          </a:p>
        </c:txPr>
        <c:crossAx val="388821472"/>
        <c:crosses val="autoZero"/>
        <c:auto val="1"/>
        <c:lblAlgn val="ctr"/>
        <c:lblOffset val="100"/>
        <c:noMultiLvlLbl val="0"/>
      </c:catAx>
      <c:valAx>
        <c:axId val="388821472"/>
        <c:scaling>
          <c:orientation val="minMax"/>
          <c:max val="100"/>
          <c:min val="0"/>
        </c:scaling>
        <c:delete val="0"/>
        <c:axPos val="b"/>
        <c:majorGridlines>
          <c:spPr>
            <a:ln w="3175" cap="flat" cmpd="sng" algn="ctr">
              <a:solidFill>
                <a:schemeClr val="accent6">
                  <a:lumMod val="40000"/>
                  <a:lumOff val="60000"/>
                  <a:alpha val="9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388818728"/>
        <c:crosses val="autoZero"/>
        <c:crossBetween val="between"/>
        <c:majorUnit val="10"/>
      </c:valAx>
      <c:spPr>
        <a:noFill/>
        <a:ln>
          <a:noFill/>
        </a:ln>
        <a:effectLst/>
      </c:spPr>
    </c:plotArea>
    <c:legend>
      <c:legendPos val="t"/>
      <c:layout>
        <c:manualLayout>
          <c:xMode val="edge"/>
          <c:yMode val="edge"/>
          <c:x val="0.63343845691163603"/>
          <c:y val="3.2085561497326207E-2"/>
          <c:w val="0.30162128171478564"/>
          <c:h val="6.3358878268558683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6-15T21:08:51.286" idx="36">
    <p:pos x="10" y="10"/>
    <p:text>simplify orange text</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751"/>
          </a:xfrm>
          <a:prstGeom prst="rect">
            <a:avLst/>
          </a:prstGeom>
        </p:spPr>
        <p:txBody>
          <a:bodyPr vert="horz" lIns="91440" tIns="45720" rIns="91440" bIns="45720" rtlCol="0"/>
          <a:lstStyle>
            <a:lvl1pPr algn="l">
              <a:defRPr sz="1200">
                <a:latin typeface="Arial" pitchFamily="84" charset="0"/>
                <a:ea typeface="ＭＳ Ｐゴシック" pitchFamily="84" charset="-128"/>
                <a:cs typeface="ＭＳ Ｐゴシック" pitchFamily="84" charset="-128"/>
              </a:defRPr>
            </a:lvl1pPr>
          </a:lstStyle>
          <a:p>
            <a:pPr>
              <a:defRPr/>
            </a:pPr>
            <a:endParaRPr lang="en-CA"/>
          </a:p>
        </p:txBody>
      </p:sp>
      <p:sp>
        <p:nvSpPr>
          <p:cNvPr id="3" name="Date Placeholder 2"/>
          <p:cNvSpPr>
            <a:spLocks noGrp="1"/>
          </p:cNvSpPr>
          <p:nvPr>
            <p:ph type="dt" sz="quarter" idx="1"/>
          </p:nvPr>
        </p:nvSpPr>
        <p:spPr>
          <a:xfrm>
            <a:off x="3850443" y="0"/>
            <a:ext cx="2945659" cy="496751"/>
          </a:xfrm>
          <a:prstGeom prst="rect">
            <a:avLst/>
          </a:prstGeom>
        </p:spPr>
        <p:txBody>
          <a:bodyPr vert="horz" lIns="91440" tIns="45720" rIns="91440" bIns="45720" rtlCol="0"/>
          <a:lstStyle>
            <a:lvl1pPr algn="r">
              <a:defRPr sz="1200">
                <a:latin typeface="Arial" pitchFamily="84" charset="0"/>
                <a:ea typeface="ＭＳ Ｐゴシック" pitchFamily="84" charset="-128"/>
                <a:cs typeface="ＭＳ Ｐゴシック" pitchFamily="84" charset="-128"/>
              </a:defRPr>
            </a:lvl1pPr>
          </a:lstStyle>
          <a:p>
            <a:pPr>
              <a:defRPr/>
            </a:pPr>
            <a:fld id="{3A1DC5CD-4154-468B-8906-A6C720E5FF91}" type="datetimeFigureOut">
              <a:rPr lang="en-CA"/>
              <a:pPr>
                <a:defRPr/>
              </a:pPr>
              <a:t>2021-01-13</a:t>
            </a:fld>
            <a:endParaRPr lang="en-CA"/>
          </a:p>
        </p:txBody>
      </p:sp>
      <p:sp>
        <p:nvSpPr>
          <p:cNvPr id="4" name="Footer Placeholder 3"/>
          <p:cNvSpPr>
            <a:spLocks noGrp="1"/>
          </p:cNvSpPr>
          <p:nvPr>
            <p:ph type="ftr" sz="quarter" idx="2"/>
          </p:nvPr>
        </p:nvSpPr>
        <p:spPr>
          <a:xfrm>
            <a:off x="0" y="9429779"/>
            <a:ext cx="2945659" cy="496751"/>
          </a:xfrm>
          <a:prstGeom prst="rect">
            <a:avLst/>
          </a:prstGeom>
        </p:spPr>
        <p:txBody>
          <a:bodyPr vert="horz" lIns="91440" tIns="45720" rIns="91440" bIns="45720" rtlCol="0" anchor="b"/>
          <a:lstStyle>
            <a:lvl1pPr algn="l">
              <a:defRPr sz="1200">
                <a:latin typeface="Arial" pitchFamily="84" charset="0"/>
                <a:ea typeface="ＭＳ Ｐゴシック" pitchFamily="84" charset="-128"/>
                <a:cs typeface="ＭＳ Ｐゴシック" pitchFamily="84" charset="-128"/>
              </a:defRPr>
            </a:lvl1pPr>
          </a:lstStyle>
          <a:p>
            <a:pPr>
              <a:defRPr/>
            </a:pPr>
            <a:endParaRPr lang="en-CA"/>
          </a:p>
        </p:txBody>
      </p:sp>
      <p:sp>
        <p:nvSpPr>
          <p:cNvPr id="5" name="Slide Number Placeholder 4"/>
          <p:cNvSpPr>
            <a:spLocks noGrp="1"/>
          </p:cNvSpPr>
          <p:nvPr>
            <p:ph type="sldNum" sz="quarter" idx="3"/>
          </p:nvPr>
        </p:nvSpPr>
        <p:spPr>
          <a:xfrm>
            <a:off x="3850443" y="9429779"/>
            <a:ext cx="2945659" cy="496751"/>
          </a:xfrm>
          <a:prstGeom prst="rect">
            <a:avLst/>
          </a:prstGeom>
        </p:spPr>
        <p:txBody>
          <a:bodyPr vert="horz" lIns="91440" tIns="45720" rIns="91440" bIns="45720" rtlCol="0" anchor="b"/>
          <a:lstStyle>
            <a:lvl1pPr algn="r">
              <a:defRPr sz="1200">
                <a:latin typeface="Arial" pitchFamily="84" charset="0"/>
                <a:ea typeface="ＭＳ Ｐゴシック" pitchFamily="84" charset="-128"/>
                <a:cs typeface="ＭＳ Ｐゴシック" pitchFamily="84" charset="-128"/>
              </a:defRPr>
            </a:lvl1pPr>
          </a:lstStyle>
          <a:p>
            <a:pPr>
              <a:defRPr/>
            </a:pPr>
            <a:fld id="{33C7848E-9DFC-468D-99F4-E0BB9543A7C5}" type="slidenum">
              <a:rPr lang="en-CA"/>
              <a:pPr>
                <a:defRPr/>
              </a:pPr>
              <a:t>‹#›</a:t>
            </a:fld>
            <a:endParaRPr lang="en-CA"/>
          </a:p>
        </p:txBody>
      </p:sp>
    </p:spTree>
    <p:extLst>
      <p:ext uri="{BB962C8B-B14F-4D97-AF65-F5344CB8AC3E}">
        <p14:creationId xmlns:p14="http://schemas.microsoft.com/office/powerpoint/2010/main" val="161584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75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75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296BEE3-36CA-4B0F-9E1D-748698777585}" type="datetimeFigureOut">
              <a:rPr lang="en-US"/>
              <a:pPr>
                <a:defRPr/>
              </a:pPr>
              <a:t>1/13/2021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6585"/>
            <a:ext cx="5438140" cy="4467363"/>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9429779"/>
            <a:ext cx="2945659" cy="49675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9779"/>
            <a:ext cx="2945659" cy="49675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76EE336-8718-492E-810E-4A07EC101D8E}" type="slidenum">
              <a:rPr lang="en-US"/>
              <a:pPr>
                <a:defRPr/>
              </a:pPr>
              <a:t>‹#›</a:t>
            </a:fld>
            <a:endParaRPr lang="en-US"/>
          </a:p>
        </p:txBody>
      </p:sp>
    </p:spTree>
    <p:extLst>
      <p:ext uri="{BB962C8B-B14F-4D97-AF65-F5344CB8AC3E}">
        <p14:creationId xmlns:p14="http://schemas.microsoft.com/office/powerpoint/2010/main" val="15067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A36A5D3-1932-4B1C-84BE-1E9580F764FC}" type="slidenum">
              <a:rPr lang="en-US" smtClean="0"/>
              <a:pPr>
                <a:defRPr/>
              </a:pPr>
              <a:t>1</a:t>
            </a:fld>
            <a:endParaRPr lang="en-US"/>
          </a:p>
        </p:txBody>
      </p:sp>
    </p:spTree>
    <p:extLst>
      <p:ext uri="{BB962C8B-B14F-4D97-AF65-F5344CB8AC3E}">
        <p14:creationId xmlns:p14="http://schemas.microsoft.com/office/powerpoint/2010/main" val="147303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en-CA" dirty="0">
              <a:ea typeface="ＭＳ Ｐゴシック"/>
              <a:cs typeface="ＭＳ Ｐゴシック"/>
            </a:endParaRPr>
          </a:p>
        </p:txBody>
      </p:sp>
    </p:spTree>
    <p:extLst>
      <p:ext uri="{BB962C8B-B14F-4D97-AF65-F5344CB8AC3E}">
        <p14:creationId xmlns:p14="http://schemas.microsoft.com/office/powerpoint/2010/main" val="319368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pPr/>
              <a:t>12</a:t>
            </a:fld>
            <a:endParaRPr lang="en-US" dirty="0"/>
          </a:p>
        </p:txBody>
      </p:sp>
    </p:spTree>
    <p:extLst>
      <p:ext uri="{BB962C8B-B14F-4D97-AF65-F5344CB8AC3E}">
        <p14:creationId xmlns:p14="http://schemas.microsoft.com/office/powerpoint/2010/main" val="427879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13</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420440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14</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628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19</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628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20</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628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sz="1200" kern="1200" dirty="0">
                <a:solidFill>
                  <a:schemeClr val="tx1"/>
                </a:solidFill>
                <a:effectLst/>
                <a:latin typeface="+mn-lt"/>
                <a:ea typeface="ＭＳ Ｐゴシック" pitchFamily="84" charset="-128"/>
                <a:cs typeface="ＭＳ Ｐゴシック" pitchFamily="84" charset="-128"/>
              </a:rPr>
              <a:t>Almost universally, participants identified various ways that gender can impact upon well-being, as well as the ways that gendered norms influence and create barriers for them as they grow and develop. There are many examples of this theme that emerged within a number of topics. For example, youth noted that both girls and boys struggle with weight stigma and body image, but there are different gendered ideals in terms of body shapes and sizes. Youth also talked about different social expectations for boys compared to girls in terms of participation in  physical activity and organized sports. With respect to mental and spiritual health, youth told us that the social norm is that it is acceptable to acknowledge your feelings if you’re a girl, but that there is social stigma to acknowledging and expressing your feelings if you’re a boy. </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sz="1200" kern="1200" dirty="0">
                <a:solidFill>
                  <a:schemeClr val="tx1"/>
                </a:solidFill>
                <a:effectLst/>
                <a:latin typeface="+mn-lt"/>
                <a:ea typeface="ＭＳ Ｐゴシック" pitchFamily="84" charset="-128"/>
                <a:cs typeface="ＭＳ Ｐゴシック" pitchFamily="84" charset="-128"/>
              </a:rPr>
              <a:t>This transition represents a second theme that emerged from the youth engagement sessions. While participants understood that becoming more independent is an important part of their development, they viewed the corresponding declines in support as problematic. Many reported feelings of disconnection from others, such as parents, associated with these transitions. Some also suggested that these transitions had notable impacts of their self-confidence and sense of well-being, making transitions to adulthood a second important theme that emerged from the voices of  young people.</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dirty="0"/>
              <a:t>Youth emphasized the existence of both positive and negative aspects of technology in their lives. They told us that technology provided an excellent way of staying connected, and much of this was beneficial. However, youth also talked about how spending too much time online was not a good thing, and the many different physical, mental and other problems that could result. The need for balance in the use of technology and social media was important to them. While the percentage of students smoking cigarettes continues to be very low, the percentages of students vaping are increasing across all grades and genders. Youth had much to say about vaping, whether commenting on its trendiness and social acceptability, their reliance on vaping to cope with stress, how easy it was to access vapes, or the appeal of this vaping, as reinforced by advertising and social media. These represent prime examples of new types of health behaviours to be tracked, monitored and better understood in the future.</a:t>
            </a:r>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F21C09D-A653-4CD6-8E3A-C1D4A64A339A}" type="slidenum">
              <a:rPr lang="en-US" smtClean="0"/>
              <a:pPr>
                <a:defRPr/>
              </a:pPr>
              <a:t>24</a:t>
            </a:fld>
            <a:endParaRPr lang="en-US"/>
          </a:p>
        </p:txBody>
      </p:sp>
    </p:spTree>
    <p:extLst>
      <p:ext uri="{BB962C8B-B14F-4D97-AF65-F5344CB8AC3E}">
        <p14:creationId xmlns:p14="http://schemas.microsoft.com/office/powerpoint/2010/main" val="244072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sz="1200" kern="1200" dirty="0">
                <a:solidFill>
                  <a:schemeClr val="tx1"/>
                </a:solidFill>
                <a:effectLst/>
                <a:latin typeface="+mn-lt"/>
                <a:ea typeface="ＭＳ Ｐゴシック" pitchFamily="84" charset="-128"/>
                <a:cs typeface="ＭＳ Ｐゴシック" pitchFamily="84" charset="-128"/>
              </a:rPr>
              <a:t>Almost universally, participants identified various ways that gender can impact upon well-being, as well as the ways that gendered norms influence and create barriers for them as they grow and develop. There are many examples of this theme that emerged within a number of topics. For example, youth noted that both girls and boys struggle with weight stigma and body image, but there are different gendered ideals in terms of body shapes and sizes. Youth also talked about different social expectations for boys compared to girls in terms of participation in  physical activity and organized sports. With respect to mental and spiritual health, youth told us that the social norm is that it is acceptable to acknowledge your feelings if you’re a girl, but that there is social stigma to acknowledging and expressing your feelings if you’re a boy. </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sz="1200" kern="1200" dirty="0">
                <a:solidFill>
                  <a:schemeClr val="tx1"/>
                </a:solidFill>
                <a:effectLst/>
                <a:latin typeface="+mn-lt"/>
                <a:ea typeface="ＭＳ Ｐゴシック" pitchFamily="84" charset="-128"/>
                <a:cs typeface="ＭＳ Ｐゴシック" pitchFamily="84" charset="-128"/>
              </a:rPr>
              <a:t>This transition represents a second theme that emerged from the youth engagement sessions. While participants understood that becoming more independent is an important part of their development, they viewed the corresponding declines in support as problematic. Many reported feelings of disconnection from others, such as parents, associated with these transitions. Some also suggested that these transitions had notable impacts of their self-confidence and sense of well-being, making transitions to adulthood a second important theme that emerged from the voices of  young people.</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dirty="0"/>
              <a:t>Youth emphasized the existence of both positive and negative aspects of technology in their lives. They told us that technology provided an excellent way of staying connected, and much of this was beneficial. However, youth also talked about how spending too much time online was not a good thing, and the many different physical, mental and other problems that could result. The need for balance in the use of technology and social media was important to them. While the percentage of students smoking cigarettes continues to be very low, the percentages of students vaping are increasing across all grades and genders. Youth had much to say about vaping, whether commenting on its trendiness and social acceptability, their reliance on vaping to cope with stress, how easy it was to access vapes, or the appeal of this vaping, as reinforced by advertising and social media. These represent prime examples of new types of health behaviours to be tracked, monitored and better understood in the future.</a:t>
            </a:r>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F21C09D-A653-4CD6-8E3A-C1D4A64A339A}" type="slidenum">
              <a:rPr lang="en-US" smtClean="0"/>
              <a:pPr>
                <a:defRPr/>
              </a:pPr>
              <a:t>27</a:t>
            </a:fld>
            <a:endParaRPr lang="en-US"/>
          </a:p>
        </p:txBody>
      </p:sp>
    </p:spTree>
    <p:extLst>
      <p:ext uri="{BB962C8B-B14F-4D97-AF65-F5344CB8AC3E}">
        <p14:creationId xmlns:p14="http://schemas.microsoft.com/office/powerpoint/2010/main" val="351741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sz="1200" kern="1200" dirty="0">
                <a:solidFill>
                  <a:schemeClr val="tx1"/>
                </a:solidFill>
                <a:effectLst/>
                <a:latin typeface="+mn-lt"/>
                <a:ea typeface="ＭＳ Ｐゴシック" pitchFamily="84" charset="-128"/>
                <a:cs typeface="ＭＳ Ｐゴシック" pitchFamily="84" charset="-128"/>
              </a:rPr>
              <a:t>Almost universally, participants identified various ways that gender can impact upon well-being, as well as the ways that gendered norms influence and create barriers for them as they grow and develop. There are many examples of this theme that emerged within a number of topics. For example, youth noted that both girls and boys struggle with weight stigma and body image, but there are different gendered ideals in terms of body shapes and sizes. Youth also talked about different social expectations for boys compared to girls in terms of participation in  physical activity and organized sports. With respect to mental and spiritual health, youth told us that the social norm is that it is acceptable to acknowledge your feelings if you’re a girl, but that there is social stigma to acknowledging and expressing your feelings if you’re a boy. </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sz="1200" kern="1200" dirty="0">
                <a:solidFill>
                  <a:schemeClr val="tx1"/>
                </a:solidFill>
                <a:effectLst/>
                <a:latin typeface="+mn-lt"/>
                <a:ea typeface="ＭＳ Ｐゴシック" pitchFamily="84" charset="-128"/>
                <a:cs typeface="ＭＳ Ｐゴシック" pitchFamily="84" charset="-128"/>
              </a:rPr>
              <a:t>This transition represents a second theme that emerged from the youth engagement sessions. While participants understood that becoming more independent is an important part of their development, they viewed the corresponding declines in support as problematic. Many reported feelings of disconnection from others, such as parents, associated with these transitions. Some also suggested that these transitions had notable impacts of their self-confidence and sense of well-being, making transitions to adulthood a second important theme that emerged from the voices of  young people.</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dirty="0"/>
              <a:t>Youth emphasized the existence of both positive and negative aspects of technology in their lives. They told us that technology provided an excellent way of staying connected, and much of this was beneficial. However, youth also talked about how spending too much time online was not a good thing, and the many different physical, mental and other problems that could result. The need for balance in the use of technology and social media was important to them. While the percentage of students smoking cigarettes continues to be very low, the percentages of students vaping are increasing across all grades and genders. Youth had much to say about vaping, whether commenting on its trendiness and social acceptability, their reliance on vaping to cope with stress, how easy it was to access vapes, or the appeal of this vaping, as reinforced by advertising and social media. These represent prime examples of new types of health behaviours to be tracked, monitored and better understood in the future.</a:t>
            </a:r>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F21C09D-A653-4CD6-8E3A-C1D4A64A339A}" type="slidenum">
              <a:rPr lang="en-US" smtClean="0"/>
              <a:pPr>
                <a:defRPr/>
              </a:pPr>
              <a:t>30</a:t>
            </a:fld>
            <a:endParaRPr lang="en-US"/>
          </a:p>
        </p:txBody>
      </p:sp>
    </p:spTree>
    <p:extLst>
      <p:ext uri="{BB962C8B-B14F-4D97-AF65-F5344CB8AC3E}">
        <p14:creationId xmlns:p14="http://schemas.microsoft.com/office/powerpoint/2010/main" val="419633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76EE336-8718-492E-810E-4A07EC101D8E}" type="slidenum">
              <a:rPr lang="en-US" smtClean="0"/>
              <a:pPr>
                <a:defRPr/>
              </a:pPr>
              <a:t>31</a:t>
            </a:fld>
            <a:endParaRPr lang="en-US"/>
          </a:p>
        </p:txBody>
      </p:sp>
    </p:spTree>
    <p:extLst>
      <p:ext uri="{BB962C8B-B14F-4D97-AF65-F5344CB8AC3E}">
        <p14:creationId xmlns:p14="http://schemas.microsoft.com/office/powerpoint/2010/main" val="1966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2</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6283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sz="1200" kern="1200" dirty="0">
                <a:solidFill>
                  <a:schemeClr val="tx1"/>
                </a:solidFill>
                <a:effectLst/>
                <a:latin typeface="+mn-lt"/>
                <a:ea typeface="ＭＳ Ｐゴシック" pitchFamily="84" charset="-128"/>
                <a:cs typeface="ＭＳ Ｐゴシック" pitchFamily="84" charset="-128"/>
              </a:rPr>
              <a:t>Almost universally, participants identified various ways that gender can impact upon well-being, as well as the ways that gendered norms influence and create barriers for them as they grow and develop. There are many examples of this theme that emerged within a number of topics. For example, youth noted that both girls and boys struggle with weight stigma and body image, but there are different gendered ideals in terms of body shapes and sizes. Youth also talked about different social expectations for boys compared to girls in terms of participation in  physical activity and organized sports. With respect to mental and spiritual health, youth told us that the social norm is that it is acceptable to acknowledge your feelings if you’re a girl, but that there is social stigma to acknowledging and expressing your feelings if you’re a boy. </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sz="1200" kern="1200" dirty="0">
                <a:solidFill>
                  <a:schemeClr val="tx1"/>
                </a:solidFill>
                <a:effectLst/>
                <a:latin typeface="+mn-lt"/>
                <a:ea typeface="ＭＳ Ｐゴシック" pitchFamily="84" charset="-128"/>
                <a:cs typeface="ＭＳ Ｐゴシック" pitchFamily="84" charset="-128"/>
              </a:rPr>
              <a:t>This transition represents a second theme that emerged from the youth engagement sessions. While participants understood that becoming more independent is an important part of their development, they viewed the corresponding declines in support as problematic. Many reported feelings of disconnection from others, such as parents, associated with these transitions. Some also suggested that these transitions had notable impacts of their self-confidence and sense of well-being, making transitions to adulthood a second important theme that emerged from the voices of  young people.</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dirty="0"/>
              <a:t>Youth emphasized the existence of both positive and negative aspects of technology in their lives. They told us that technology provided an excellent way of staying connected, and much of this was beneficial. However, youth also talked about how spending too much time online was not a good thing, and the many different physical, mental and other problems that could result. The need for balance in the use of technology and social media was important to them. While the percentage of students smoking cigarettes continues to be very low, the percentages of students vaping are increasing across all grades and genders. Youth had much to say about vaping, whether commenting on its trendiness and social acceptability, their reliance on vaping to cope with stress, how easy it was to access vapes, or the appeal of this vaping, as reinforced by advertising and social media. These represent prime examples of new types of health behaviours to be tracked, monitored and better understood in the future.</a:t>
            </a:r>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F21C09D-A653-4CD6-8E3A-C1D4A64A339A}" type="slidenum">
              <a:rPr lang="en-US" smtClean="0"/>
              <a:pPr>
                <a:defRPr/>
              </a:pPr>
              <a:t>35</a:t>
            </a:fld>
            <a:endParaRPr lang="en-US"/>
          </a:p>
        </p:txBody>
      </p:sp>
    </p:spTree>
    <p:extLst>
      <p:ext uri="{BB962C8B-B14F-4D97-AF65-F5344CB8AC3E}">
        <p14:creationId xmlns:p14="http://schemas.microsoft.com/office/powerpoint/2010/main" val="1109869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sz="1200" kern="1200" dirty="0">
                <a:solidFill>
                  <a:schemeClr val="tx1"/>
                </a:solidFill>
                <a:effectLst/>
                <a:latin typeface="+mn-lt"/>
                <a:ea typeface="ＭＳ Ｐゴシック" pitchFamily="84" charset="-128"/>
                <a:cs typeface="ＭＳ Ｐゴシック" pitchFamily="84" charset="-128"/>
              </a:rPr>
              <a:t>Almost universally, participants identified various ways that gender can impact upon well-being, as well as the ways that gendered norms influence and create barriers for them as they grow and develop. There are many examples of this theme that emerged within a number of topics. For example, youth noted that both girls and boys struggle with weight stigma and body image, but there are different gendered ideals in terms of body shapes and sizes. Youth also talked about different social expectations for boys compared to girls in terms of participation in  physical activity and organized sports. With respect to mental and spiritual health, youth told us that the social norm is that it is acceptable to acknowledge your feelings if you’re a girl, but that there is social stigma to acknowledging and expressing your feelings if you’re a boy. </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sz="1200" kern="1200" dirty="0">
                <a:solidFill>
                  <a:schemeClr val="tx1"/>
                </a:solidFill>
                <a:effectLst/>
                <a:latin typeface="+mn-lt"/>
                <a:ea typeface="ＭＳ Ｐゴシック" pitchFamily="84" charset="-128"/>
                <a:cs typeface="ＭＳ Ｐゴシック" pitchFamily="84" charset="-128"/>
              </a:rPr>
              <a:t>This transition represents a second theme that emerged from the youth engagement sessions. While participants understood that becoming more independent is an important part of their development, they viewed the corresponding declines in support as problematic. Many reported feelings of disconnection from others, such as parents, associated with these transitions. Some also suggested that these transitions had notable impacts of their self-confidence and sense of well-being, making transitions to adulthood a second important theme that emerged from the voices of  young people.</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dirty="0"/>
              <a:t>Youth emphasized the existence of both positive and negative aspects of technology in their lives. They told us that technology provided an excellent way of staying connected, and much of this was beneficial. However, youth also talked about how spending too much time online was not a good thing, and the many different physical, mental and other problems that could result. The need for balance in the use of technology and social media was important to them. While the percentage of students smoking cigarettes continues to be very low, the percentages of students vaping are increasing across all grades and genders. Youth had much to say about vaping, whether commenting on its trendiness and social acceptability, their reliance on vaping to cope with stress, how easy it was to access vapes, or the appeal of this vaping, as reinforced by advertising and social media. These represent prime examples of new types of health behaviours to be tracked, monitored and better understood in the future.</a:t>
            </a:r>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F21C09D-A653-4CD6-8E3A-C1D4A64A339A}" type="slidenum">
              <a:rPr lang="en-US" smtClean="0"/>
              <a:pPr>
                <a:defRPr/>
              </a:pPr>
              <a:t>39</a:t>
            </a:fld>
            <a:endParaRPr lang="en-US"/>
          </a:p>
        </p:txBody>
      </p:sp>
    </p:spTree>
    <p:extLst>
      <p:ext uri="{BB962C8B-B14F-4D97-AF65-F5344CB8AC3E}">
        <p14:creationId xmlns:p14="http://schemas.microsoft.com/office/powerpoint/2010/main" val="734784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sz="1200" kern="1200" dirty="0">
                <a:solidFill>
                  <a:schemeClr val="tx1"/>
                </a:solidFill>
                <a:effectLst/>
                <a:latin typeface="+mn-lt"/>
                <a:ea typeface="ＭＳ Ｐゴシック" pitchFamily="84" charset="-128"/>
                <a:cs typeface="ＭＳ Ｐゴシック" pitchFamily="84" charset="-128"/>
              </a:rPr>
              <a:t>Almost universally, participants identified various ways that gender can impact upon well-being, as well as the ways that gendered norms influence and create barriers for them as they grow and develop. There are many examples of this theme that emerged within a number of topics. For example, youth noted that both girls and boys struggle with weight stigma and body image, but there are different gendered ideals in terms of body shapes and sizes. Youth also talked about different social expectations for boys compared to girls in terms of participation in  physical activity and organized sports. With respect to mental and spiritual health, youth told us that the social norm is that it is acceptable to acknowledge your feelings if you’re a girl, but that there is social stigma to acknowledging and expressing your feelings if you’re a boy. </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sz="1200" kern="1200" dirty="0">
                <a:solidFill>
                  <a:schemeClr val="tx1"/>
                </a:solidFill>
                <a:effectLst/>
                <a:latin typeface="+mn-lt"/>
                <a:ea typeface="ＭＳ Ｐゴシック" pitchFamily="84" charset="-128"/>
                <a:cs typeface="ＭＳ Ｐゴシック" pitchFamily="84" charset="-128"/>
              </a:rPr>
              <a:t>This transition represents a second theme that emerged from the youth engagement sessions. While participants understood that becoming more independent is an important part of their development, they viewed the corresponding declines in support as problematic. Many reported feelings of disconnection from others, such as parents, associated with these transitions. Some also suggested that these transitions had notable impacts of their self-confidence and sense of well-being, making transitions to adulthood a second important theme that emerged from the voices of  young people.</a:t>
            </a:r>
          </a:p>
          <a:p>
            <a:pPr eaLnBrk="1" hangingPunct="1"/>
            <a:endParaRPr lang="en-CA" sz="1200" kern="1200" dirty="0">
              <a:solidFill>
                <a:schemeClr val="tx1"/>
              </a:solidFill>
              <a:effectLst/>
              <a:latin typeface="+mn-lt"/>
              <a:ea typeface="ＭＳ Ｐゴシック" pitchFamily="84" charset="-128"/>
              <a:cs typeface="ＭＳ Ｐゴシック"/>
            </a:endParaRPr>
          </a:p>
          <a:p>
            <a:pPr eaLnBrk="1" hangingPunct="1"/>
            <a:r>
              <a:rPr lang="en-CA" dirty="0"/>
              <a:t>Youth emphasized the existence of both positive and negative aspects of technology in their lives. They told us that technology provided an excellent way of staying connected, and much of this was beneficial. However, youth also talked about how spending too much time online was not a good thing, and the many different physical, mental and other problems that could result. The need for balance in the use of technology and social media was important to them. While the percentage of students smoking cigarettes continues to be very low, the percentages of students vaping are increasing across all grades and genders. Youth had much to say about vaping, whether commenting on its trendiness and social acceptability, their reliance on vaping to cope with stress, how easy it was to access vapes, or the appeal of this vaping, as reinforced by advertising and social media. These represent prime examples of new types of health behaviours to be tracked, monitored and better understood in the future.</a:t>
            </a:r>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F21C09D-A653-4CD6-8E3A-C1D4A64A339A}" type="slidenum">
              <a:rPr lang="en-US" smtClean="0"/>
              <a:pPr>
                <a:defRPr/>
              </a:pPr>
              <a:t>40</a:t>
            </a:fld>
            <a:endParaRPr lang="en-US"/>
          </a:p>
        </p:txBody>
      </p:sp>
    </p:spTree>
    <p:extLst>
      <p:ext uri="{BB962C8B-B14F-4D97-AF65-F5344CB8AC3E}">
        <p14:creationId xmlns:p14="http://schemas.microsoft.com/office/powerpoint/2010/main" val="355677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F21C09D-A653-4CD6-8E3A-C1D4A64A339A}" type="slidenum">
              <a:rPr lang="en-US" smtClean="0"/>
              <a:pPr>
                <a:defRPr/>
              </a:pPr>
              <a:t>41</a:t>
            </a:fld>
            <a:endParaRPr lang="en-US"/>
          </a:p>
        </p:txBody>
      </p:sp>
    </p:spTree>
    <p:extLst>
      <p:ext uri="{BB962C8B-B14F-4D97-AF65-F5344CB8AC3E}">
        <p14:creationId xmlns:p14="http://schemas.microsoft.com/office/powerpoint/2010/main" val="2070045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42</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6283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43</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6283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44</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6283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45</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6283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46</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141508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47</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3841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E810D7-A9DD-490A-B43F-7D3D71F07758}" type="slidenum">
              <a:rPr lang="en-US">
                <a:ea typeface="ＭＳ Ｐゴシック" pitchFamily="84" charset="-128"/>
                <a:cs typeface="ＭＳ Ｐゴシック" pitchFamily="84" charset="-128"/>
              </a:rPr>
              <a:pPr fontAlgn="base">
                <a:spcBef>
                  <a:spcPct val="0"/>
                </a:spcBef>
                <a:spcAft>
                  <a:spcPct val="0"/>
                </a:spcAft>
                <a:defRPr/>
              </a:pPr>
              <a:t>3</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3933379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7A36A5D3-1932-4B1C-84BE-1E9580F764FC}" type="slidenum">
              <a:rPr lang="en-US" smtClean="0"/>
              <a:pPr>
                <a:defRPr/>
              </a:pPr>
              <a:t>48</a:t>
            </a:fld>
            <a:endParaRPr lang="en-US"/>
          </a:p>
        </p:txBody>
      </p:sp>
    </p:spTree>
    <p:extLst>
      <p:ext uri="{BB962C8B-B14F-4D97-AF65-F5344CB8AC3E}">
        <p14:creationId xmlns:p14="http://schemas.microsoft.com/office/powerpoint/2010/main" val="147303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i="1" dirty="0">
              <a:latin typeface="Arial" charset="0"/>
              <a:ea typeface="ＭＳ Ｐゴシック"/>
              <a:cs typeface="ＭＳ Ｐゴシック"/>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BDCFA5-F427-4985-A323-7BB99198B816}" type="slidenum">
              <a:rPr lang="en-US">
                <a:ea typeface="ＭＳ Ｐゴシック" pitchFamily="84" charset="-128"/>
                <a:cs typeface="ＭＳ Ｐゴシック" pitchFamily="84" charset="-128"/>
              </a:rPr>
              <a:pPr fontAlgn="base">
                <a:spcBef>
                  <a:spcPct val="0"/>
                </a:spcBef>
                <a:spcAft>
                  <a:spcPct val="0"/>
                </a:spcAft>
                <a:defRPr/>
              </a:pPr>
              <a:t>4</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8349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i="1" dirty="0">
              <a:latin typeface="Arial" charset="0"/>
              <a:ea typeface="ＭＳ Ｐゴシック"/>
              <a:cs typeface="ＭＳ Ｐゴシック"/>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BDCFA5-F427-4985-A323-7BB99198B816}" type="slidenum">
              <a:rPr lang="en-US">
                <a:ea typeface="ＭＳ Ｐゴシック" pitchFamily="84" charset="-128"/>
                <a:cs typeface="ＭＳ Ｐゴシック" pitchFamily="84" charset="-128"/>
              </a:rPr>
              <a:pPr fontAlgn="base">
                <a:spcBef>
                  <a:spcPct val="0"/>
                </a:spcBef>
                <a:spcAft>
                  <a:spcPct val="0"/>
                </a:spcAft>
                <a:defRPr/>
              </a:pPr>
              <a:t>5</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8349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i="1" dirty="0">
              <a:latin typeface="Arial" charset="0"/>
              <a:ea typeface="ＭＳ Ｐゴシック"/>
              <a:cs typeface="ＭＳ Ｐゴシック"/>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BDCFA5-F427-4985-A323-7BB99198B816}" type="slidenum">
              <a:rPr lang="en-US">
                <a:ea typeface="ＭＳ Ｐゴシック" pitchFamily="84" charset="-128"/>
                <a:cs typeface="ＭＳ Ｐゴシック" pitchFamily="84" charset="-128"/>
              </a:rPr>
              <a:pPr fontAlgn="base">
                <a:spcBef>
                  <a:spcPct val="0"/>
                </a:spcBef>
                <a:spcAft>
                  <a:spcPct val="0"/>
                </a:spcAft>
                <a:defRPr/>
              </a:pPr>
              <a:t>6</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8349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a:ea typeface="ＭＳ Ｐゴシック"/>
              <a:cs typeface="ＭＳ Ｐゴシック"/>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32FFB2-A632-4518-88FF-61A6AC674D95}" type="slidenum">
              <a:rPr lang="en-US">
                <a:ea typeface="ＭＳ Ｐゴシック" pitchFamily="84" charset="-128"/>
                <a:cs typeface="ＭＳ Ｐゴシック" pitchFamily="84" charset="-128"/>
              </a:rPr>
              <a:pPr fontAlgn="base">
                <a:spcBef>
                  <a:spcPct val="0"/>
                </a:spcBef>
                <a:spcAft>
                  <a:spcPct val="0"/>
                </a:spcAft>
                <a:defRPr/>
              </a:pPr>
              <a:t>7</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382287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a:cs typeface="ＭＳ Ｐゴシック"/>
            </a:endParaRP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B4D1E-ED8C-4C42-81E1-FE4FC6F3D102}" type="slidenum">
              <a:rPr lang="en-US">
                <a:ea typeface="ＭＳ Ｐゴシック" pitchFamily="84" charset="-128"/>
                <a:cs typeface="ＭＳ Ｐゴシック" pitchFamily="84" charset="-128"/>
              </a:rPr>
              <a:pPr fontAlgn="base">
                <a:spcBef>
                  <a:spcPct val="0"/>
                </a:spcBef>
                <a:spcAft>
                  <a:spcPct val="0"/>
                </a:spcAft>
                <a:defRPr/>
              </a:pPr>
              <a:t>8</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155334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z="1400" dirty="0">
              <a:ea typeface="ＭＳ Ｐゴシック"/>
              <a:cs typeface="ＭＳ Ｐゴシック"/>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0EA45E-3BA5-4D9A-94A0-C69D90863552}" type="slidenum">
              <a:rPr lang="en-US">
                <a:ea typeface="ＭＳ Ｐゴシック" pitchFamily="84" charset="-128"/>
                <a:cs typeface="ＭＳ Ｐゴシック" pitchFamily="84" charset="-128"/>
              </a:rPr>
              <a:pPr fontAlgn="base">
                <a:spcBef>
                  <a:spcPct val="0"/>
                </a:spcBef>
                <a:spcAft>
                  <a:spcPct val="0"/>
                </a:spcAft>
                <a:defRPr/>
              </a:pPr>
              <a:t>10</a:t>
            </a:fld>
            <a:endParaRPr lang="en-US">
              <a:ea typeface="ＭＳ Ｐゴシック" pitchFamily="84" charset="-128"/>
              <a:cs typeface="ＭＳ Ｐゴシック" pitchFamily="84" charset="-128"/>
            </a:endParaRPr>
          </a:p>
        </p:txBody>
      </p:sp>
    </p:spTree>
    <p:extLst>
      <p:ext uri="{BB962C8B-B14F-4D97-AF65-F5344CB8AC3E}">
        <p14:creationId xmlns:p14="http://schemas.microsoft.com/office/powerpoint/2010/main" val="350502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07CCEFAC-6D2F-4BF8-835C-8A157F8A9D7A}" type="datetimeFigureOut">
              <a:rPr lang="en-CA"/>
              <a:pPr>
                <a:defRPr/>
              </a:pPr>
              <a:t>2021-01-13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C5086B9-9B1B-405A-9C66-1115732ACC9B}"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A5283878-ACC0-4939-97D7-3C8F434BC60A}" type="datetimeFigureOut">
              <a:rPr lang="en-CA"/>
              <a:pPr>
                <a:defRPr/>
              </a:pPr>
              <a:t>2021-01-13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FC25291-E9F8-470C-819B-F44FA5E41BAF}"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0C4F390-6013-43AA-9214-208E21436A26}" type="datetimeFigureOut">
              <a:rPr lang="en-CA"/>
              <a:pPr>
                <a:defRPr/>
              </a:pPr>
              <a:t>2021-01-13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62CFC4A-C8A4-45B5-B106-7409930F614B}"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1301263"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263615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1"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132814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313765"/>
            <a:ext cx="7920182" cy="1026459"/>
          </a:xfrm>
          <a:prstGeom prst="rect">
            <a:avLst/>
          </a:prstGeom>
        </p:spPr>
        <p:txBody>
          <a:bodyPr lIns="0" tIns="0" rIns="0" bIns="0"/>
          <a:lstStyle>
            <a:lvl1pPr>
              <a:defRPr sz="2471" b="1" i="0">
                <a:solidFill>
                  <a:srgbClr val="6A8BA7"/>
                </a:solidFill>
                <a:latin typeface="Helvetica"/>
                <a:cs typeface="Helvetica"/>
              </a:defRPr>
            </a:lvl1pPr>
          </a:lstStyle>
          <a:p>
            <a:endParaRPr/>
          </a:p>
        </p:txBody>
      </p:sp>
      <p:sp>
        <p:nvSpPr>
          <p:cNvPr id="3" name="Holder 3"/>
          <p:cNvSpPr>
            <a:spLocks noGrp="1"/>
          </p:cNvSpPr>
          <p:nvPr>
            <p:ph sz="half" idx="2"/>
          </p:nvPr>
        </p:nvSpPr>
        <p:spPr>
          <a:xfrm>
            <a:off x="457200" y="1577340"/>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7" name="Holder 7"/>
          <p:cNvSpPr>
            <a:spLocks noGrp="1"/>
          </p:cNvSpPr>
          <p:nvPr>
            <p:ph type="sldNum" sz="quarter" idx="7"/>
          </p:nvPr>
        </p:nvSpPr>
        <p:spPr>
          <a:xfrm>
            <a:off x="4448463" y="6420305"/>
            <a:ext cx="254000" cy="189379"/>
          </a:xfrm>
          <a:prstGeom prst="rect">
            <a:avLst/>
          </a:prstGeom>
        </p:spPr>
        <p:txBody>
          <a:bodyPr lIns="0" tIns="0" rIns="0" bIns="0"/>
          <a:lstStyle>
            <a:lvl1pPr>
              <a:defRPr sz="1059" b="0" i="0">
                <a:solidFill>
                  <a:srgbClr val="96A8D3"/>
                </a:solidFill>
                <a:latin typeface="Helvetica-Condensed"/>
                <a:cs typeface="Helvetica-Condensed"/>
              </a:defRPr>
            </a:lvl1pPr>
          </a:lstStyle>
          <a:p>
            <a:pPr marL="22413">
              <a:spcBef>
                <a:spcPts val="75"/>
              </a:spcBef>
            </a:pPr>
            <a:fld id="{81D60167-4931-47E6-BA6A-407CBD079E47}" type="slidenum">
              <a:rPr lang="en-CA" smtClean="0"/>
              <a:pPr marL="22413">
                <a:spcBef>
                  <a:spcPts val="75"/>
                </a:spcBef>
              </a:pPr>
              <a:t>‹#›</a:t>
            </a:fld>
            <a:endParaRPr lang="en-CA" dirty="0"/>
          </a:p>
        </p:txBody>
      </p:sp>
    </p:spTree>
    <p:extLst>
      <p:ext uri="{BB962C8B-B14F-4D97-AF65-F5344CB8AC3E}">
        <p14:creationId xmlns:p14="http://schemas.microsoft.com/office/powerpoint/2010/main" val="114685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9809FD7D-07A2-438C-96E2-AAE9086851A7}" type="datetimeFigureOut">
              <a:rPr lang="en-CA"/>
              <a:pPr>
                <a:defRPr/>
              </a:pPr>
              <a:t>2021-01-13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15E62E4-405E-46D3-A30E-75E3A1921969}"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66C9FAB-2647-438E-B688-9A92B7F4CEA3}" type="datetimeFigureOut">
              <a:rPr lang="en-CA"/>
              <a:pPr>
                <a:defRPr/>
              </a:pPr>
              <a:t>2021-01-13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A55DAEE-157E-4B11-9C43-702B68857E6C}"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42499AC6-2F8D-48C8-B827-0C7DA76BA3F2}" type="datetimeFigureOut">
              <a:rPr lang="en-CA"/>
              <a:pPr>
                <a:defRPr/>
              </a:pPr>
              <a:t>2021-01-13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4446D04-B5C2-417F-81DE-E98814F5E699}"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928E777C-95E4-4733-8B5E-7EF7DDD4ECE4}" type="datetimeFigureOut">
              <a:rPr lang="en-CA"/>
              <a:pPr>
                <a:defRPr/>
              </a:pPr>
              <a:t>2021-01-13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E88A2680-BB0E-47F8-B7EF-ECFB28B2EA97}"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60489F47-59FD-4F38-813C-B82DF171931C}" type="datetimeFigureOut">
              <a:rPr lang="en-CA"/>
              <a:pPr>
                <a:defRPr/>
              </a:pPr>
              <a:t>2021-01-13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F880D47-98FD-4388-A7FB-972438AE5A26}"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B98B93-7141-449B-A119-A4863DCF5DE4}" type="datetimeFigureOut">
              <a:rPr lang="en-CA"/>
              <a:pPr>
                <a:defRPr/>
              </a:pPr>
              <a:t>2021-01-13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406B6B3-7F7F-4FCB-80A8-6B57D8436C8A}"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349B4E-55A2-4613-BABF-68AF540A7C73}" type="datetimeFigureOut">
              <a:rPr lang="en-CA"/>
              <a:pPr>
                <a:defRPr/>
              </a:pPr>
              <a:t>2021-01-13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205AA7E-7E16-44A2-8B6C-4E1168415A1D}"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5AD3-49C4-4829-B61E-4B200E37BB9E}" type="datetimeFigureOut">
              <a:rPr lang="en-CA"/>
              <a:pPr>
                <a:defRPr/>
              </a:pPr>
              <a:t>2021-01-13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D57E3C1-4134-47B9-8D22-5991A04E1AA1}"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82705AA6-B9AA-41C6-AEA4-074BF14B6723}" type="datetimeFigureOut">
              <a:rPr lang="en-CA"/>
              <a:pPr>
                <a:defRPr/>
              </a:pPr>
              <a:t>2021-01-13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ADD5A62-7623-48A1-8D1D-51015E863E65}"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ca/en/public-health/services/publications/science-research-data/youth-findings-health-behaviour-school-aged-children-study.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ChangeArrowheads="1"/>
          </p:cNvSpPr>
          <p:nvPr/>
        </p:nvSpPr>
        <p:spPr bwMode="auto">
          <a:xfrm>
            <a:off x="0" y="-25400"/>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15370" name="Rectangle 3"/>
          <p:cNvSpPr>
            <a:spLocks noChangeArrowheads="1"/>
          </p:cNvSpPr>
          <p:nvPr/>
        </p:nvSpPr>
        <p:spPr bwMode="auto">
          <a:xfrm>
            <a:off x="446088" y="0"/>
            <a:ext cx="8302625" cy="1295400"/>
          </a:xfrm>
          <a:prstGeom prst="rect">
            <a:avLst/>
          </a:prstGeom>
          <a:noFill/>
          <a:ln w="9525">
            <a:noFill/>
            <a:miter lim="800000"/>
            <a:headEnd/>
            <a:tailEnd/>
          </a:ln>
        </p:spPr>
        <p:txBody>
          <a:bodyPr lIns="0" tIns="0" rIns="0" bIns="0" anchor="ctr"/>
          <a:lstStyle/>
          <a:p>
            <a:pPr algn="ctr" eaLnBrk="0" hangingPunct="0"/>
            <a:r>
              <a:rPr lang="en-US" sz="3200" b="1" dirty="0">
                <a:solidFill>
                  <a:schemeClr val="bg1"/>
                </a:solidFill>
                <a:latin typeface="Trebuchet MS" pitchFamily="34" charset="0"/>
              </a:rPr>
              <a:t>The Canadian HBSC:</a:t>
            </a:r>
          </a:p>
          <a:p>
            <a:pPr algn="ctr" eaLnBrk="0" hangingPunct="0"/>
            <a:r>
              <a:rPr lang="en-US" sz="3200" b="1" dirty="0">
                <a:solidFill>
                  <a:schemeClr val="bg1"/>
                </a:solidFill>
                <a:latin typeface="Trebuchet MS" pitchFamily="34" charset="0"/>
              </a:rPr>
              <a:t>Progress Report to the JCSH</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190" y="4581127"/>
            <a:ext cx="2580810" cy="22787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 Box 3"/>
          <p:cNvSpPr txBox="1">
            <a:spLocks noChangeArrowheads="1"/>
          </p:cNvSpPr>
          <p:nvPr/>
        </p:nvSpPr>
        <p:spPr bwMode="auto">
          <a:xfrm>
            <a:off x="458157" y="1916832"/>
            <a:ext cx="7920880" cy="4301177"/>
          </a:xfrm>
          <a:prstGeom prst="rect">
            <a:avLst/>
          </a:prstGeom>
          <a:noFill/>
          <a:ln w="9525">
            <a:noFill/>
            <a:miter lim="800000"/>
            <a:headEnd/>
            <a:tailEnd/>
          </a:ln>
        </p:spPr>
        <p:txBody>
          <a:bodyPr wrap="square">
            <a:spAutoFit/>
          </a:bodyPr>
          <a:lstStyle/>
          <a:p>
            <a:pPr>
              <a:spcBef>
                <a:spcPts val="0"/>
              </a:spcBef>
              <a:spcAft>
                <a:spcPts val="300"/>
              </a:spcAft>
              <a:tabLst>
                <a:tab pos="0" algn="l"/>
              </a:tabLst>
            </a:pPr>
            <a:r>
              <a:rPr lang="en-US" sz="3200" dirty="0">
                <a:latin typeface="+mj-lt"/>
              </a:rPr>
              <a:t>Wendy Craig</a:t>
            </a:r>
          </a:p>
          <a:p>
            <a:pPr>
              <a:spcBef>
                <a:spcPts val="0"/>
              </a:spcBef>
              <a:spcAft>
                <a:spcPts val="300"/>
              </a:spcAft>
              <a:tabLst>
                <a:tab pos="0" algn="l"/>
              </a:tabLst>
            </a:pPr>
            <a:r>
              <a:rPr lang="en-US" sz="3200" dirty="0">
                <a:latin typeface="+mj-lt"/>
              </a:rPr>
              <a:t>Psychology, Queen’s University</a:t>
            </a:r>
          </a:p>
          <a:p>
            <a:pPr>
              <a:spcBef>
                <a:spcPts val="0"/>
              </a:spcBef>
              <a:spcAft>
                <a:spcPts val="300"/>
              </a:spcAft>
              <a:tabLst>
                <a:tab pos="0" algn="l"/>
              </a:tabLst>
            </a:pPr>
            <a:endParaRPr lang="en-US" sz="3200" dirty="0">
              <a:latin typeface="+mj-lt"/>
            </a:endParaRPr>
          </a:p>
          <a:p>
            <a:pPr>
              <a:spcBef>
                <a:spcPts val="0"/>
              </a:spcBef>
              <a:spcAft>
                <a:spcPts val="300"/>
              </a:spcAft>
              <a:tabLst>
                <a:tab pos="0" algn="l"/>
              </a:tabLst>
            </a:pPr>
            <a:r>
              <a:rPr lang="en-US" sz="3200" dirty="0">
                <a:latin typeface="+mj-lt"/>
              </a:rPr>
              <a:t>William Pickett</a:t>
            </a:r>
          </a:p>
          <a:p>
            <a:pPr>
              <a:spcBef>
                <a:spcPts val="0"/>
              </a:spcBef>
              <a:spcAft>
                <a:spcPts val="300"/>
              </a:spcAft>
              <a:tabLst>
                <a:tab pos="0" algn="l"/>
              </a:tabLst>
            </a:pPr>
            <a:r>
              <a:rPr lang="en-US" sz="3200" dirty="0">
                <a:latin typeface="+mj-lt"/>
              </a:rPr>
              <a:t>Public Health Sciences, Queen’s University</a:t>
            </a:r>
          </a:p>
          <a:p>
            <a:pPr>
              <a:spcBef>
                <a:spcPts val="0"/>
              </a:spcBef>
              <a:spcAft>
                <a:spcPts val="300"/>
              </a:spcAft>
              <a:tabLst>
                <a:tab pos="0" algn="l"/>
              </a:tabLst>
            </a:pPr>
            <a:r>
              <a:rPr lang="en-US" sz="3200" dirty="0">
                <a:latin typeface="+mj-lt"/>
              </a:rPr>
              <a:t>Health Sciences, Brock University</a:t>
            </a:r>
          </a:p>
          <a:p>
            <a:pPr>
              <a:spcBef>
                <a:spcPts val="0"/>
              </a:spcBef>
              <a:spcAft>
                <a:spcPts val="300"/>
              </a:spcAft>
              <a:tabLst>
                <a:tab pos="0" algn="l"/>
              </a:tabLst>
            </a:pPr>
            <a:endParaRPr lang="en-US" sz="3200" dirty="0">
              <a:latin typeface="+mn-lt"/>
            </a:endParaRPr>
          </a:p>
          <a:p>
            <a:pPr>
              <a:spcBef>
                <a:spcPts val="0"/>
              </a:spcBef>
              <a:spcAft>
                <a:spcPts val="300"/>
              </a:spcAft>
              <a:tabLst>
                <a:tab pos="0" algn="l"/>
              </a:tabLst>
            </a:pPr>
            <a:endParaRPr lang="en-US" sz="32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19458" name="Rectangle 3"/>
          <p:cNvSpPr>
            <a:spLocks noChangeArrowheads="1"/>
          </p:cNvSpPr>
          <p:nvPr/>
        </p:nvSpPr>
        <p:spPr bwMode="auto">
          <a:xfrm>
            <a:off x="733635" y="325391"/>
            <a:ext cx="7676731" cy="584947"/>
          </a:xfrm>
          <a:prstGeom prst="rect">
            <a:avLst/>
          </a:prstGeom>
          <a:solidFill>
            <a:srgbClr val="00B0F0"/>
          </a:solidFill>
          <a:ln w="9525">
            <a:noFill/>
            <a:miter lim="800000"/>
            <a:headEnd/>
            <a:tailEnd/>
          </a:ln>
        </p:spPr>
        <p:txBody>
          <a:bodyPr lIns="0" tIns="0" rIns="0" bIns="0" anchor="ctr"/>
          <a:lstStyle/>
          <a:p>
            <a:pPr algn="ctr" eaLnBrk="0" hangingPunct="0"/>
            <a:r>
              <a:rPr lang="en-US" sz="3177" b="1" dirty="0">
                <a:solidFill>
                  <a:schemeClr val="bg1"/>
                </a:solidFill>
              </a:rPr>
              <a:t>Canadian HBSC Team</a:t>
            </a:r>
            <a:br>
              <a:rPr lang="en-US" sz="3177" b="1" dirty="0">
                <a:solidFill>
                  <a:schemeClr val="bg1"/>
                </a:solidFill>
              </a:rPr>
            </a:br>
            <a:r>
              <a:rPr lang="en-US" sz="3177" b="1" dirty="0">
                <a:solidFill>
                  <a:schemeClr val="bg1"/>
                </a:solidFill>
              </a:rPr>
              <a:t>Public Health Agency of Canada</a:t>
            </a:r>
          </a:p>
        </p:txBody>
      </p:sp>
      <p:sp>
        <p:nvSpPr>
          <p:cNvPr id="19459" name="Rectangle 3"/>
          <p:cNvSpPr txBox="1">
            <a:spLocks noChangeArrowheads="1"/>
          </p:cNvSpPr>
          <p:nvPr/>
        </p:nvSpPr>
        <p:spPr bwMode="auto">
          <a:xfrm>
            <a:off x="937233" y="2090589"/>
            <a:ext cx="7479086" cy="3826117"/>
          </a:xfrm>
          <a:prstGeom prst="rect">
            <a:avLst/>
          </a:prstGeom>
          <a:noFill/>
          <a:ln w="9525">
            <a:noFill/>
            <a:miter lim="800000"/>
            <a:headEnd/>
            <a:tailEnd/>
          </a:ln>
        </p:spPr>
        <p:txBody>
          <a:bodyPr/>
          <a:lstStyle/>
          <a:p>
            <a:pPr marL="332832">
              <a:lnSpc>
                <a:spcPct val="90000"/>
              </a:lnSpc>
              <a:spcBef>
                <a:spcPct val="20000"/>
              </a:spcBef>
            </a:pPr>
            <a:r>
              <a:rPr lang="en-US" sz="3177" b="1" dirty="0"/>
              <a:t>Youth Policy and Partnerships Unit</a:t>
            </a:r>
          </a:p>
          <a:p>
            <a:pPr marL="332832">
              <a:lnSpc>
                <a:spcPct val="90000"/>
              </a:lnSpc>
              <a:spcBef>
                <a:spcPct val="20000"/>
              </a:spcBef>
            </a:pPr>
            <a:r>
              <a:rPr lang="en-US" sz="3177" b="1" dirty="0"/>
              <a:t>Division of Children &amp; Youth</a:t>
            </a:r>
          </a:p>
          <a:p>
            <a:pPr marL="332832" indent="-332832">
              <a:spcBef>
                <a:spcPct val="20000"/>
              </a:spcBef>
            </a:pPr>
            <a:r>
              <a:rPr lang="en-US" sz="3177" b="1" dirty="0"/>
              <a:t>	</a:t>
            </a:r>
          </a:p>
          <a:p>
            <a:pPr marL="332832" indent="-332832">
              <a:spcBef>
                <a:spcPct val="20000"/>
              </a:spcBef>
            </a:pPr>
            <a:r>
              <a:rPr lang="en-US" sz="3177" b="1" dirty="0"/>
              <a:t>	</a:t>
            </a:r>
            <a:r>
              <a:rPr lang="en-US" sz="3177" dirty="0"/>
              <a:t>Adrian Puga</a:t>
            </a:r>
          </a:p>
          <a:p>
            <a:pPr marL="332832" indent="-332832">
              <a:lnSpc>
                <a:spcPct val="90000"/>
              </a:lnSpc>
              <a:spcBef>
                <a:spcPct val="20000"/>
              </a:spcBef>
            </a:pPr>
            <a:r>
              <a:rPr lang="en-US" sz="3177" dirty="0"/>
              <a:t>	</a:t>
            </a:r>
          </a:p>
          <a:p>
            <a:pPr marL="332832" indent="-332832">
              <a:spcBef>
                <a:spcPct val="20000"/>
              </a:spcBef>
            </a:pPr>
            <a:r>
              <a:rPr lang="en-US" sz="3177" dirty="0"/>
              <a:t>	Dr. Suzy Wong</a:t>
            </a:r>
          </a:p>
          <a:p>
            <a:pPr marL="332832" indent="-332832">
              <a:lnSpc>
                <a:spcPct val="90000"/>
              </a:lnSpc>
              <a:spcBef>
                <a:spcPct val="20000"/>
              </a:spcBef>
            </a:pPr>
            <a:r>
              <a:rPr lang="en-US" sz="1941" b="1" dirty="0"/>
              <a:t>	</a:t>
            </a:r>
            <a:endParaRPr lang="en-US" sz="1941" dirty="0"/>
          </a:p>
          <a:p>
            <a:pPr marL="332832" indent="-332832">
              <a:spcBef>
                <a:spcPct val="20000"/>
              </a:spcBef>
            </a:pPr>
            <a:endParaRPr lang="en-US" sz="1941" b="1" dirty="0"/>
          </a:p>
        </p:txBody>
      </p:sp>
    </p:spTree>
    <p:extLst>
      <p:ext uri="{BB962C8B-B14F-4D97-AF65-F5344CB8AC3E}">
        <p14:creationId xmlns:p14="http://schemas.microsoft.com/office/powerpoint/2010/main" val="3187145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134471" y="0"/>
            <a:ext cx="8875059" cy="1235730"/>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21506" name="Rectangle 3"/>
          <p:cNvSpPr>
            <a:spLocks noChangeArrowheads="1"/>
          </p:cNvSpPr>
          <p:nvPr/>
        </p:nvSpPr>
        <p:spPr bwMode="auto">
          <a:xfrm>
            <a:off x="393979" y="203979"/>
            <a:ext cx="7747437" cy="1001426"/>
          </a:xfrm>
          <a:prstGeom prst="rect">
            <a:avLst/>
          </a:prstGeom>
          <a:solidFill>
            <a:srgbClr val="00B0F0"/>
          </a:solidFill>
          <a:ln w="9525">
            <a:noFill/>
            <a:miter lim="800000"/>
            <a:headEnd/>
            <a:tailEnd/>
          </a:ln>
        </p:spPr>
        <p:txBody>
          <a:bodyPr lIns="0" tIns="0" rIns="0" bIns="0" anchor="ctr"/>
          <a:lstStyle/>
          <a:p>
            <a:pPr eaLnBrk="0" hangingPunct="0"/>
            <a:r>
              <a:rPr lang="en-US" sz="3177" b="1" dirty="0">
                <a:solidFill>
                  <a:schemeClr val="bg1"/>
                </a:solidFill>
              </a:rPr>
              <a:t>			Key Partnerships</a:t>
            </a:r>
          </a:p>
        </p:txBody>
      </p:sp>
      <p:pic>
        <p:nvPicPr>
          <p:cNvPr id="6" name="Picture 2"/>
          <p:cNvPicPr>
            <a:picLocks noChangeAspect="1" noChangeArrowheads="1"/>
          </p:cNvPicPr>
          <p:nvPr/>
        </p:nvPicPr>
        <p:blipFill>
          <a:blip r:embed="rId3" cstate="print"/>
          <a:srcRect/>
          <a:stretch>
            <a:fillRect/>
          </a:stretch>
        </p:blipFill>
        <p:spPr bwMode="auto">
          <a:xfrm>
            <a:off x="403412" y="2286000"/>
            <a:ext cx="7990155" cy="1065768"/>
          </a:xfrm>
          <a:prstGeom prst="rect">
            <a:avLst/>
          </a:prstGeom>
          <a:noFill/>
          <a:ln w="9525">
            <a:noFill/>
            <a:miter lim="800000"/>
            <a:headEnd/>
            <a:tailEnd/>
          </a:ln>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549" y="4149342"/>
            <a:ext cx="3265863" cy="174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5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03002984"/>
              </p:ext>
            </p:extLst>
          </p:nvPr>
        </p:nvGraphicFramePr>
        <p:xfrm>
          <a:off x="251520" y="548685"/>
          <a:ext cx="8669997" cy="5603288"/>
        </p:xfrm>
        <a:graphic>
          <a:graphicData uri="http://schemas.openxmlformats.org/drawingml/2006/table">
            <a:tbl>
              <a:tblPr firstRow="1" firstCol="1" bandRow="1">
                <a:tableStyleId>{5C22544A-7EE6-4342-B048-85BDC9FD1C3A}</a:tableStyleId>
              </a:tblPr>
              <a:tblGrid>
                <a:gridCol w="3319371">
                  <a:extLst>
                    <a:ext uri="{9D8B030D-6E8A-4147-A177-3AD203B41FA5}">
                      <a16:colId xmlns:a16="http://schemas.microsoft.com/office/drawing/2014/main" xmlns="" val="745013577"/>
                    </a:ext>
                  </a:extLst>
                </a:gridCol>
                <a:gridCol w="825113">
                  <a:extLst>
                    <a:ext uri="{9D8B030D-6E8A-4147-A177-3AD203B41FA5}">
                      <a16:colId xmlns:a16="http://schemas.microsoft.com/office/drawing/2014/main" xmlns="" val="3791071180"/>
                    </a:ext>
                  </a:extLst>
                </a:gridCol>
                <a:gridCol w="1850199">
                  <a:extLst>
                    <a:ext uri="{9D8B030D-6E8A-4147-A177-3AD203B41FA5}">
                      <a16:colId xmlns:a16="http://schemas.microsoft.com/office/drawing/2014/main" xmlns="" val="887633726"/>
                    </a:ext>
                  </a:extLst>
                </a:gridCol>
                <a:gridCol w="826916">
                  <a:extLst>
                    <a:ext uri="{9D8B030D-6E8A-4147-A177-3AD203B41FA5}">
                      <a16:colId xmlns:a16="http://schemas.microsoft.com/office/drawing/2014/main" xmlns="" val="4222863426"/>
                    </a:ext>
                  </a:extLst>
                </a:gridCol>
                <a:gridCol w="1848398">
                  <a:extLst>
                    <a:ext uri="{9D8B030D-6E8A-4147-A177-3AD203B41FA5}">
                      <a16:colId xmlns:a16="http://schemas.microsoft.com/office/drawing/2014/main" xmlns="" val="2519935224"/>
                    </a:ext>
                  </a:extLst>
                </a:gridCol>
              </a:tblGrid>
              <a:tr h="334739">
                <a:tc>
                  <a:txBody>
                    <a:bodyPr/>
                    <a:lstStyle/>
                    <a:p>
                      <a:pPr>
                        <a:lnSpc>
                          <a:spcPct val="107000"/>
                        </a:lnSpc>
                        <a:spcBef>
                          <a:spcPts val="200"/>
                        </a:spcBef>
                        <a:spcAft>
                          <a:spcPts val="200"/>
                        </a:spcAft>
                      </a:pPr>
                      <a:r>
                        <a:rPr lang="en-CA" sz="2000" dirty="0">
                          <a:effectLst/>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gridSpan="2">
                  <a:txBody>
                    <a:bodyPr/>
                    <a:lstStyle/>
                    <a:p>
                      <a:pPr>
                        <a:lnSpc>
                          <a:spcPct val="107000"/>
                        </a:lnSpc>
                        <a:spcBef>
                          <a:spcPts val="200"/>
                        </a:spcBef>
                        <a:spcAft>
                          <a:spcPts val="200"/>
                        </a:spcAft>
                      </a:pPr>
                      <a:r>
                        <a:rPr lang="en-CA" sz="2000" dirty="0">
                          <a:effectLst/>
                        </a:rPr>
                        <a:t>      Schools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hMerge="1">
                  <a:txBody>
                    <a:bodyPr/>
                    <a:lstStyle/>
                    <a:p>
                      <a:endParaRPr lang="en-CA"/>
                    </a:p>
                  </a:txBody>
                  <a:tcPr/>
                </a:tc>
                <a:tc gridSpan="2">
                  <a:txBody>
                    <a:bodyPr/>
                    <a:lstStyle/>
                    <a:p>
                      <a:pPr>
                        <a:lnSpc>
                          <a:spcPct val="107000"/>
                        </a:lnSpc>
                        <a:spcBef>
                          <a:spcPts val="200"/>
                        </a:spcBef>
                        <a:spcAft>
                          <a:spcPts val="200"/>
                        </a:spcAft>
                      </a:pPr>
                      <a:r>
                        <a:rPr lang="en-CA" sz="2000" dirty="0">
                          <a:effectLst/>
                        </a:rPr>
                        <a:t>      Students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hMerge="1">
                  <a:txBody>
                    <a:bodyPr/>
                    <a:lstStyle/>
                    <a:p>
                      <a:endParaRPr lang="en-CA"/>
                    </a:p>
                  </a:txBody>
                  <a:tcPr/>
                </a:tc>
                <a:extLst>
                  <a:ext uri="{0D108BD9-81ED-4DB2-BD59-A6C34878D82A}">
                    <a16:rowId xmlns:a16="http://schemas.microsoft.com/office/drawing/2014/main" xmlns="" val="2820641385"/>
                  </a:ext>
                </a:extLst>
              </a:tr>
              <a:tr h="405273">
                <a:tc>
                  <a:txBody>
                    <a:bodyPr/>
                    <a:lstStyle/>
                    <a:p>
                      <a:pPr>
                        <a:lnSpc>
                          <a:spcPct val="107000"/>
                        </a:lnSpc>
                        <a:spcBef>
                          <a:spcPts val="200"/>
                        </a:spcBef>
                        <a:spcAft>
                          <a:spcPts val="200"/>
                        </a:spcAft>
                      </a:pPr>
                      <a:r>
                        <a:rPr lang="en-CA" sz="1800" dirty="0">
                          <a:effectLst/>
                        </a:rPr>
                        <a:t>British Columbia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20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(7.0%)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1,740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(8.1%)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3706973085"/>
                  </a:ext>
                </a:extLst>
              </a:tr>
              <a:tr h="405273">
                <a:tc>
                  <a:txBody>
                    <a:bodyPr/>
                    <a:lstStyle/>
                    <a:p>
                      <a:pPr>
                        <a:lnSpc>
                          <a:spcPct val="107000"/>
                        </a:lnSpc>
                        <a:spcBef>
                          <a:spcPts val="200"/>
                        </a:spcBef>
                        <a:spcAft>
                          <a:spcPts val="200"/>
                        </a:spcAft>
                      </a:pPr>
                      <a:r>
                        <a:rPr lang="en-CA" sz="1800" dirty="0">
                          <a:effectLst/>
                        </a:rPr>
                        <a:t>Alberta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29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(10.1%)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2,261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(10.5%)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2586665050"/>
                  </a:ext>
                </a:extLst>
              </a:tr>
              <a:tr h="405273">
                <a:tc>
                  <a:txBody>
                    <a:bodyPr/>
                    <a:lstStyle/>
                    <a:p>
                      <a:pPr>
                        <a:lnSpc>
                          <a:spcPct val="107000"/>
                        </a:lnSpc>
                        <a:spcBef>
                          <a:spcPts val="200"/>
                        </a:spcBef>
                        <a:spcAft>
                          <a:spcPts val="200"/>
                        </a:spcAft>
                      </a:pPr>
                      <a:r>
                        <a:rPr lang="en-CA" sz="1800" dirty="0">
                          <a:effectLst/>
                        </a:rPr>
                        <a:t>Saskatchewan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(2.8%)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373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3795421531"/>
                  </a:ext>
                </a:extLst>
              </a:tr>
              <a:tr h="405273">
                <a:tc>
                  <a:txBody>
                    <a:bodyPr/>
                    <a:lstStyle/>
                    <a:p>
                      <a:pPr>
                        <a:lnSpc>
                          <a:spcPct val="107000"/>
                        </a:lnSpc>
                        <a:spcBef>
                          <a:spcPts val="200"/>
                        </a:spcBef>
                        <a:spcAft>
                          <a:spcPts val="200"/>
                        </a:spcAft>
                      </a:pPr>
                      <a:r>
                        <a:rPr lang="en-CA" sz="1800" dirty="0">
                          <a:effectLst/>
                        </a:rPr>
                        <a:t>Manitoba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27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(9.4%)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2,569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(11.9%)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2173573031"/>
                  </a:ext>
                </a:extLst>
              </a:tr>
              <a:tr h="405273">
                <a:tc>
                  <a:txBody>
                    <a:bodyPr/>
                    <a:lstStyle/>
                    <a:p>
                      <a:pPr>
                        <a:lnSpc>
                          <a:spcPct val="107000"/>
                        </a:lnSpc>
                        <a:spcBef>
                          <a:spcPts val="200"/>
                        </a:spcBef>
                        <a:spcAft>
                          <a:spcPts val="200"/>
                        </a:spcAft>
                      </a:pPr>
                      <a:r>
                        <a:rPr lang="en-CA" sz="1800" dirty="0">
                          <a:effectLst/>
                        </a:rPr>
                        <a:t>Ontario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54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(18.8%)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2,757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(12.8%)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854696031"/>
                  </a:ext>
                </a:extLst>
              </a:tr>
              <a:tr h="405273">
                <a:tc>
                  <a:txBody>
                    <a:bodyPr/>
                    <a:lstStyle/>
                    <a:p>
                      <a:pPr>
                        <a:lnSpc>
                          <a:spcPct val="107000"/>
                        </a:lnSpc>
                        <a:spcBef>
                          <a:spcPts val="200"/>
                        </a:spcBef>
                        <a:spcAft>
                          <a:spcPts val="200"/>
                        </a:spcAft>
                      </a:pPr>
                      <a:r>
                        <a:rPr lang="en-CA" sz="1800" dirty="0">
                          <a:effectLst/>
                        </a:rPr>
                        <a:t>Quebec</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25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(8.7%)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1,832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(8.5%)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256150336"/>
                  </a:ext>
                </a:extLst>
              </a:tr>
              <a:tr h="405273">
                <a:tc>
                  <a:txBody>
                    <a:bodyPr/>
                    <a:lstStyle/>
                    <a:p>
                      <a:pPr>
                        <a:lnSpc>
                          <a:spcPct val="107000"/>
                        </a:lnSpc>
                        <a:spcBef>
                          <a:spcPts val="200"/>
                        </a:spcBef>
                        <a:spcAft>
                          <a:spcPts val="200"/>
                        </a:spcAft>
                      </a:pPr>
                      <a:r>
                        <a:rPr lang="en-CA" sz="1800" dirty="0">
                          <a:effectLst/>
                        </a:rPr>
                        <a:t>Newfoundland and Labrador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20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(7.0%)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1,416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(6.6%)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1884640455"/>
                  </a:ext>
                </a:extLst>
              </a:tr>
              <a:tr h="405273">
                <a:tc>
                  <a:txBody>
                    <a:bodyPr/>
                    <a:lstStyle/>
                    <a:p>
                      <a:pPr>
                        <a:lnSpc>
                          <a:spcPct val="107000"/>
                        </a:lnSpc>
                        <a:spcBef>
                          <a:spcPts val="200"/>
                        </a:spcBef>
                        <a:spcAft>
                          <a:spcPts val="200"/>
                        </a:spcAft>
                      </a:pPr>
                      <a:r>
                        <a:rPr lang="en-CA" sz="1800" dirty="0">
                          <a:effectLst/>
                        </a:rPr>
                        <a:t>Nova Scotia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21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(7.3%)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2,438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(11.3%)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2728415359"/>
                  </a:ext>
                </a:extLst>
              </a:tr>
              <a:tr h="405273">
                <a:tc>
                  <a:txBody>
                    <a:bodyPr/>
                    <a:lstStyle/>
                    <a:p>
                      <a:pPr>
                        <a:lnSpc>
                          <a:spcPct val="107000"/>
                        </a:lnSpc>
                        <a:spcBef>
                          <a:spcPts val="200"/>
                        </a:spcBef>
                        <a:spcAft>
                          <a:spcPts val="200"/>
                        </a:spcAft>
                      </a:pPr>
                      <a:r>
                        <a:rPr lang="en-CA" sz="1800" dirty="0">
                          <a:effectLst/>
                        </a:rPr>
                        <a:t>Prince Edward Island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14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(4.9%)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2,410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(11.2%)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2659992089"/>
                  </a:ext>
                </a:extLst>
              </a:tr>
              <a:tr h="405273">
                <a:tc>
                  <a:txBody>
                    <a:bodyPr/>
                    <a:lstStyle/>
                    <a:p>
                      <a:pPr>
                        <a:lnSpc>
                          <a:spcPct val="107000"/>
                        </a:lnSpc>
                        <a:spcBef>
                          <a:spcPts val="200"/>
                        </a:spcBef>
                        <a:spcAft>
                          <a:spcPts val="200"/>
                        </a:spcAft>
                      </a:pPr>
                      <a:r>
                        <a:rPr lang="en-CA" sz="1800" dirty="0">
                          <a:effectLst/>
                        </a:rPr>
                        <a:t>New Brunswick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584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(2.7%)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1993096349"/>
                  </a:ext>
                </a:extLst>
              </a:tr>
              <a:tr h="405273">
                <a:tc>
                  <a:txBody>
                    <a:bodyPr/>
                    <a:lstStyle/>
                    <a:p>
                      <a:pPr>
                        <a:lnSpc>
                          <a:spcPct val="107000"/>
                        </a:lnSpc>
                        <a:spcBef>
                          <a:spcPts val="200"/>
                        </a:spcBef>
                        <a:spcAft>
                          <a:spcPts val="200"/>
                        </a:spcAft>
                      </a:pPr>
                      <a:r>
                        <a:rPr lang="en-CA" sz="1800" dirty="0">
                          <a:effectLst/>
                        </a:rPr>
                        <a:t>Northwest Territories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34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(11.8%)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1,724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(8.0%)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2561959150"/>
                  </a:ext>
                </a:extLst>
              </a:tr>
              <a:tr h="405273">
                <a:tc>
                  <a:txBody>
                    <a:bodyPr/>
                    <a:lstStyle/>
                    <a:p>
                      <a:pPr>
                        <a:lnSpc>
                          <a:spcPct val="107000"/>
                        </a:lnSpc>
                        <a:spcBef>
                          <a:spcPts val="200"/>
                        </a:spcBef>
                        <a:spcAft>
                          <a:spcPts val="200"/>
                        </a:spcAft>
                      </a:pPr>
                      <a:r>
                        <a:rPr lang="en-CA" sz="1800" dirty="0">
                          <a:effectLst/>
                        </a:rPr>
                        <a:t>Yukon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Aft>
                          <a:spcPts val="0"/>
                        </a:spcAft>
                      </a:pPr>
                      <a:r>
                        <a:rPr lang="en-CA" sz="1800" dirty="0">
                          <a:effectLst/>
                        </a:rPr>
                        <a:t>28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tc>
                <a:tc>
                  <a:txBody>
                    <a:bodyPr/>
                    <a:lstStyle/>
                    <a:p>
                      <a:pPr>
                        <a:lnSpc>
                          <a:spcPct val="107000"/>
                        </a:lnSpc>
                        <a:spcBef>
                          <a:spcPts val="200"/>
                        </a:spcBef>
                        <a:spcAft>
                          <a:spcPts val="200"/>
                        </a:spcAft>
                      </a:pPr>
                      <a:r>
                        <a:rPr lang="en-CA" sz="1800" dirty="0">
                          <a:effectLst/>
                        </a:rPr>
                        <a:t>(9.8%)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1,437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(6.7%)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2282025118"/>
                  </a:ext>
                </a:extLst>
              </a:tr>
              <a:tr h="405273">
                <a:tc>
                  <a:txBody>
                    <a:bodyPr/>
                    <a:lstStyle/>
                    <a:p>
                      <a:pPr>
                        <a:lnSpc>
                          <a:spcPct val="107000"/>
                        </a:lnSpc>
                        <a:spcBef>
                          <a:spcPts val="200"/>
                        </a:spcBef>
                        <a:spcAft>
                          <a:spcPts val="200"/>
                        </a:spcAft>
                      </a:pPr>
                      <a:r>
                        <a:rPr lang="en-CA" sz="1800" dirty="0">
                          <a:effectLst/>
                        </a:rPr>
                        <a:t>TOTAL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287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21,541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nSpc>
                          <a:spcPct val="107000"/>
                        </a:lnSpc>
                        <a:spcBef>
                          <a:spcPts val="200"/>
                        </a:spcBef>
                        <a:spcAft>
                          <a:spcPts val="200"/>
                        </a:spcAft>
                      </a:pPr>
                      <a:r>
                        <a:rPr lang="en-CA" sz="1800" dirty="0">
                          <a:effectLst/>
                        </a:rPr>
                        <a:t>(100%)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extLst>
                  <a:ext uri="{0D108BD9-81ED-4DB2-BD59-A6C34878D82A}">
                    <a16:rowId xmlns:a16="http://schemas.microsoft.com/office/drawing/2014/main" xmlns="" val="318217930"/>
                  </a:ext>
                </a:extLst>
              </a:tr>
            </a:tbl>
          </a:graphicData>
        </a:graphic>
      </p:graphicFrame>
      <p:sp>
        <p:nvSpPr>
          <p:cNvPr id="4" name="Rectangle 1"/>
          <p:cNvSpPr>
            <a:spLocks noChangeArrowheads="1"/>
          </p:cNvSpPr>
          <p:nvPr/>
        </p:nvSpPr>
        <p:spPr bwMode="auto">
          <a:xfrm>
            <a:off x="359227" y="1265455"/>
            <a:ext cx="16048911" cy="9935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dirty="0"/>
          </a:p>
        </p:txBody>
      </p:sp>
    </p:spTree>
    <p:extLst>
      <p:ext uri="{BB962C8B-B14F-4D97-AF65-F5344CB8AC3E}">
        <p14:creationId xmlns:p14="http://schemas.microsoft.com/office/powerpoint/2010/main" val="3876469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What we will cover</a:t>
            </a:r>
          </a:p>
        </p:txBody>
      </p:sp>
      <p:sp>
        <p:nvSpPr>
          <p:cNvPr id="33795" name="Text Box 3"/>
          <p:cNvSpPr txBox="1">
            <a:spLocks noChangeArrowheads="1"/>
          </p:cNvSpPr>
          <p:nvPr/>
        </p:nvSpPr>
        <p:spPr bwMode="auto">
          <a:xfrm>
            <a:off x="899592" y="1484784"/>
            <a:ext cx="7920880" cy="5016758"/>
          </a:xfrm>
          <a:prstGeom prst="rect">
            <a:avLst/>
          </a:prstGeom>
          <a:noFill/>
          <a:ln w="9525">
            <a:noFill/>
            <a:miter lim="800000"/>
            <a:headEnd/>
            <a:tailEnd/>
          </a:ln>
        </p:spPr>
        <p:txBody>
          <a:bodyPr wrap="square">
            <a:spAutoFit/>
          </a:bodyPr>
          <a:lstStyle/>
          <a:p>
            <a:pPr marL="457200" indent="-457200">
              <a:lnSpc>
                <a:spcPct val="200000"/>
              </a:lnSpc>
              <a:spcBef>
                <a:spcPts val="0"/>
              </a:spcBef>
              <a:buFont typeface="+mj-lt"/>
              <a:buAutoNum type="arabicPeriod"/>
              <a:tabLst>
                <a:tab pos="0" algn="l"/>
              </a:tabLst>
            </a:pPr>
            <a:r>
              <a:rPr lang="en-US" sz="3200" dirty="0">
                <a:latin typeface="+mn-lt"/>
              </a:rPr>
              <a:t>Background HBSC</a:t>
            </a:r>
          </a:p>
          <a:p>
            <a:pPr marL="457200" indent="-457200">
              <a:lnSpc>
                <a:spcPct val="200000"/>
              </a:lnSpc>
              <a:spcBef>
                <a:spcPts val="0"/>
              </a:spcBef>
              <a:buFont typeface="+mj-lt"/>
              <a:buAutoNum type="arabicPeriod"/>
              <a:tabLst>
                <a:tab pos="0" algn="l"/>
              </a:tabLst>
            </a:pPr>
            <a:r>
              <a:rPr lang="en-US" sz="3200" dirty="0">
                <a:latin typeface="+mn-lt"/>
              </a:rPr>
              <a:t>Progress</a:t>
            </a:r>
          </a:p>
          <a:p>
            <a:pPr marL="457200" indent="-457200">
              <a:lnSpc>
                <a:spcPct val="200000"/>
              </a:lnSpc>
              <a:spcBef>
                <a:spcPts val="0"/>
              </a:spcBef>
              <a:buFont typeface="+mj-lt"/>
              <a:buAutoNum type="arabicPeriod"/>
              <a:tabLst>
                <a:tab pos="0" algn="l"/>
              </a:tabLst>
            </a:pPr>
            <a:r>
              <a:rPr lang="en-CA" sz="3200" dirty="0">
                <a:latin typeface="+mn-lt"/>
              </a:rPr>
              <a:t>Moving forward and the next cycle</a:t>
            </a:r>
            <a:endParaRPr lang="en-CA" sz="3200" b="1" i="1" dirty="0">
              <a:latin typeface="+mn-lt"/>
            </a:endParaRPr>
          </a:p>
          <a:p>
            <a:pPr marL="457200" indent="-457200">
              <a:lnSpc>
                <a:spcPct val="200000"/>
              </a:lnSpc>
              <a:spcBef>
                <a:spcPts val="0"/>
              </a:spcBef>
              <a:buFont typeface="+mj-lt"/>
              <a:buAutoNum type="arabicPeriod"/>
              <a:tabLst>
                <a:tab pos="0" algn="l"/>
              </a:tabLst>
            </a:pPr>
            <a:r>
              <a:rPr lang="en-US" sz="3200" dirty="0">
                <a:latin typeface="+mn-lt"/>
              </a:rPr>
              <a:t>Thank you and enhancing our partnership</a:t>
            </a:r>
            <a:endParaRPr lang="en-CA" sz="3200" b="1" dirty="0">
              <a:latin typeface="+mn-lt"/>
            </a:endParaRPr>
          </a:p>
          <a:p>
            <a:pPr marL="457200" indent="-457200">
              <a:lnSpc>
                <a:spcPct val="200000"/>
              </a:lnSpc>
              <a:spcBef>
                <a:spcPts val="0"/>
              </a:spcBef>
              <a:buFont typeface="+mj-lt"/>
              <a:buAutoNum type="arabicPeriod"/>
              <a:tabLst>
                <a:tab pos="0" algn="l"/>
              </a:tabLst>
            </a:pPr>
            <a:endParaRPr lang="en-US" sz="3200" dirty="0">
              <a:latin typeface="+mn-lt"/>
            </a:endParaRPr>
          </a:p>
        </p:txBody>
      </p:sp>
      <p:sp>
        <p:nvSpPr>
          <p:cNvPr id="5" name="Rectangle 4">
            <a:extLst>
              <a:ext uri="{FF2B5EF4-FFF2-40B4-BE49-F238E27FC236}">
                <a16:creationId xmlns:a16="http://schemas.microsoft.com/office/drawing/2014/main" xmlns="" id="{56C18DB9-B04D-604C-8549-81F625426845}"/>
              </a:ext>
            </a:extLst>
          </p:cNvPr>
          <p:cNvSpPr/>
          <p:nvPr/>
        </p:nvSpPr>
        <p:spPr>
          <a:xfrm>
            <a:off x="703437" y="2636912"/>
            <a:ext cx="7992888" cy="9361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357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International (Spring 2020)</a:t>
            </a:r>
          </a:p>
        </p:txBody>
      </p:sp>
      <p:sp>
        <p:nvSpPr>
          <p:cNvPr id="33795" name="Text Box 3"/>
          <p:cNvSpPr txBox="1">
            <a:spLocks noChangeArrowheads="1"/>
          </p:cNvSpPr>
          <p:nvPr/>
        </p:nvSpPr>
        <p:spPr bwMode="auto">
          <a:xfrm>
            <a:off x="899592" y="1700808"/>
            <a:ext cx="7920880" cy="5371279"/>
          </a:xfrm>
          <a:prstGeom prst="rect">
            <a:avLst/>
          </a:prstGeom>
          <a:noFill/>
          <a:ln w="9525">
            <a:noFill/>
            <a:miter lim="800000"/>
            <a:headEnd/>
            <a:tailEnd/>
          </a:ln>
        </p:spPr>
        <p:txBody>
          <a:bodyPr wrap="square">
            <a:spAutoFit/>
          </a:bodyPr>
          <a:lstStyle/>
          <a:p>
            <a:pPr marL="457200" indent="-457200">
              <a:lnSpc>
                <a:spcPct val="200000"/>
              </a:lnSpc>
              <a:spcBef>
                <a:spcPts val="0"/>
              </a:spcBef>
              <a:buFont typeface="+mj-lt"/>
              <a:buAutoNum type="arabicPeriod"/>
              <a:tabLst>
                <a:tab pos="0" algn="l"/>
              </a:tabLst>
            </a:pPr>
            <a:r>
              <a:rPr lang="en-US" sz="3200" dirty="0">
                <a:latin typeface="+mn-lt"/>
              </a:rPr>
              <a:t>Online technical report; WHO:</a:t>
            </a:r>
          </a:p>
          <a:p>
            <a:pPr marL="914400" lvl="1" indent="-457200">
              <a:lnSpc>
                <a:spcPct val="150000"/>
              </a:lnSpc>
              <a:spcBef>
                <a:spcPts val="0"/>
              </a:spcBef>
              <a:buFont typeface="Arial" panose="020B0604020202020204" pitchFamily="34" charset="0"/>
              <a:buChar char="•"/>
              <a:tabLst>
                <a:tab pos="0" algn="l"/>
              </a:tabLst>
            </a:pPr>
            <a:r>
              <a:rPr lang="en-US" sz="3200" dirty="0">
                <a:latin typeface="+mn-lt"/>
              </a:rPr>
              <a:t>Highlights</a:t>
            </a:r>
          </a:p>
          <a:p>
            <a:pPr marL="914400" lvl="1" indent="-457200">
              <a:lnSpc>
                <a:spcPct val="150000"/>
              </a:lnSpc>
              <a:spcBef>
                <a:spcPts val="0"/>
              </a:spcBef>
              <a:buFont typeface="Arial" panose="020B0604020202020204" pitchFamily="34" charset="0"/>
              <a:buChar char="•"/>
              <a:tabLst>
                <a:tab pos="0" algn="l"/>
              </a:tabLst>
            </a:pPr>
            <a:r>
              <a:rPr lang="en-US" sz="3200" dirty="0">
                <a:latin typeface="+mn-lt"/>
              </a:rPr>
              <a:t>Key Data </a:t>
            </a:r>
          </a:p>
          <a:p>
            <a:pPr marL="457200" indent="-457200">
              <a:lnSpc>
                <a:spcPct val="200000"/>
              </a:lnSpc>
              <a:spcBef>
                <a:spcPts val="0"/>
              </a:spcBef>
              <a:buFont typeface="+mj-lt"/>
              <a:buAutoNum type="arabicPeriod"/>
              <a:tabLst>
                <a:tab pos="0" algn="l"/>
              </a:tabLst>
            </a:pPr>
            <a:r>
              <a:rPr lang="en-US" sz="3200" dirty="0">
                <a:latin typeface="+mn-lt"/>
              </a:rPr>
              <a:t>Theme issue of </a:t>
            </a:r>
            <a:r>
              <a:rPr lang="en-US" sz="3200" i="1" dirty="0">
                <a:latin typeface="+mn-lt"/>
              </a:rPr>
              <a:t>J Adolescent Health</a:t>
            </a:r>
          </a:p>
          <a:p>
            <a:pPr marL="914400" lvl="1" indent="-457200">
              <a:lnSpc>
                <a:spcPct val="200000"/>
              </a:lnSpc>
              <a:spcBef>
                <a:spcPts val="0"/>
              </a:spcBef>
              <a:buFont typeface="Arial" panose="020B0604020202020204" pitchFamily="34" charset="0"/>
              <a:buChar char="•"/>
              <a:tabLst>
                <a:tab pos="0" algn="l"/>
              </a:tabLst>
            </a:pPr>
            <a:r>
              <a:rPr lang="en-US" sz="3200" dirty="0">
                <a:latin typeface="+mn-lt"/>
              </a:rPr>
              <a:t>10 major articles, 4 co-led by Canadians</a:t>
            </a:r>
          </a:p>
          <a:p>
            <a:pPr marL="457200" indent="-457200">
              <a:lnSpc>
                <a:spcPct val="200000"/>
              </a:lnSpc>
              <a:spcBef>
                <a:spcPts val="0"/>
              </a:spcBef>
              <a:buFont typeface="+mj-lt"/>
              <a:buAutoNum type="arabicPeriod"/>
              <a:tabLst>
                <a:tab pos="0" algn="l"/>
              </a:tabLst>
            </a:pPr>
            <a:endParaRPr lang="en-US" sz="3200" dirty="0">
              <a:latin typeface="+mn-lt"/>
            </a:endParaRPr>
          </a:p>
        </p:txBody>
      </p:sp>
    </p:spTree>
    <p:extLst>
      <p:ext uri="{BB962C8B-B14F-4D97-AF65-F5344CB8AC3E}">
        <p14:creationId xmlns:p14="http://schemas.microsoft.com/office/powerpoint/2010/main" val="92797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Description automatically generated">
            <a:extLst>
              <a:ext uri="{FF2B5EF4-FFF2-40B4-BE49-F238E27FC236}">
                <a16:creationId xmlns:a16="http://schemas.microsoft.com/office/drawing/2014/main" xmlns="" id="{8A9528CA-8991-A049-B4D7-F1458BC4E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06" y="1124744"/>
            <a:ext cx="3638388" cy="4968552"/>
          </a:xfrm>
          <a:prstGeom prst="rect">
            <a:avLst/>
          </a:prstGeom>
        </p:spPr>
      </p:pic>
    </p:spTree>
    <p:extLst>
      <p:ext uri="{BB962C8B-B14F-4D97-AF65-F5344CB8AC3E}">
        <p14:creationId xmlns:p14="http://schemas.microsoft.com/office/powerpoint/2010/main" val="1842087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34326B8-2565-924A-B234-135F7C75FC15}"/>
              </a:ext>
            </a:extLst>
          </p:cNvPr>
          <p:cNvPicPr>
            <a:picLocks noChangeAspect="1"/>
          </p:cNvPicPr>
          <p:nvPr/>
        </p:nvPicPr>
        <p:blipFill>
          <a:blip r:embed="rId2"/>
          <a:stretch>
            <a:fillRect/>
          </a:stretch>
        </p:blipFill>
        <p:spPr>
          <a:xfrm>
            <a:off x="2483768" y="216440"/>
            <a:ext cx="3816424" cy="6425119"/>
          </a:xfrm>
          <a:prstGeom prst="rect">
            <a:avLst/>
          </a:prstGeom>
        </p:spPr>
      </p:pic>
    </p:spTree>
    <p:extLst>
      <p:ext uri="{BB962C8B-B14F-4D97-AF65-F5344CB8AC3E}">
        <p14:creationId xmlns:p14="http://schemas.microsoft.com/office/powerpoint/2010/main" val="194734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EBF8C72-F57A-1743-B54F-1300C12FA19E}"/>
              </a:ext>
            </a:extLst>
          </p:cNvPr>
          <p:cNvPicPr>
            <a:picLocks noChangeAspect="1"/>
          </p:cNvPicPr>
          <p:nvPr/>
        </p:nvPicPr>
        <p:blipFill>
          <a:blip r:embed="rId2"/>
          <a:stretch>
            <a:fillRect/>
          </a:stretch>
        </p:blipFill>
        <p:spPr>
          <a:xfrm>
            <a:off x="1043608" y="31339"/>
            <a:ext cx="7056784" cy="10160291"/>
          </a:xfrm>
          <a:prstGeom prst="rect">
            <a:avLst/>
          </a:prstGeom>
        </p:spPr>
      </p:pic>
    </p:spTree>
    <p:extLst>
      <p:ext uri="{BB962C8B-B14F-4D97-AF65-F5344CB8AC3E}">
        <p14:creationId xmlns:p14="http://schemas.microsoft.com/office/powerpoint/2010/main" val="1752902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2C0DDD3-6B49-2C45-83B3-62292B4E02B6}"/>
              </a:ext>
            </a:extLst>
          </p:cNvPr>
          <p:cNvPicPr>
            <a:picLocks noChangeAspect="1"/>
          </p:cNvPicPr>
          <p:nvPr/>
        </p:nvPicPr>
        <p:blipFill>
          <a:blip r:embed="rId2"/>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xmlns="" id="{A92C7E1C-6C05-CB4A-BE13-7D66C6EE6A20}"/>
              </a:ext>
            </a:extLst>
          </p:cNvPr>
          <p:cNvPicPr>
            <a:picLocks noChangeAspect="1"/>
          </p:cNvPicPr>
          <p:nvPr/>
        </p:nvPicPr>
        <p:blipFill>
          <a:blip r:embed="rId3"/>
          <a:stretch>
            <a:fillRect/>
          </a:stretch>
        </p:blipFill>
        <p:spPr>
          <a:xfrm>
            <a:off x="398494" y="1916832"/>
            <a:ext cx="8347011" cy="3438128"/>
          </a:xfrm>
          <a:prstGeom prst="rect">
            <a:avLst/>
          </a:prstGeom>
        </p:spPr>
      </p:pic>
    </p:spTree>
    <p:extLst>
      <p:ext uri="{BB962C8B-B14F-4D97-AF65-F5344CB8AC3E}">
        <p14:creationId xmlns:p14="http://schemas.microsoft.com/office/powerpoint/2010/main" val="3507313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J Adolescent Health Supplement</a:t>
            </a:r>
          </a:p>
        </p:txBody>
      </p:sp>
      <p:sp>
        <p:nvSpPr>
          <p:cNvPr id="33795" name="Text Box 3"/>
          <p:cNvSpPr txBox="1">
            <a:spLocks noChangeArrowheads="1"/>
          </p:cNvSpPr>
          <p:nvPr/>
        </p:nvSpPr>
        <p:spPr bwMode="auto">
          <a:xfrm>
            <a:off x="899592" y="1700808"/>
            <a:ext cx="7920880" cy="5427126"/>
          </a:xfrm>
          <a:prstGeom prst="rect">
            <a:avLst/>
          </a:prstGeom>
          <a:noFill/>
          <a:ln w="9525">
            <a:noFill/>
            <a:miter lim="800000"/>
            <a:headEnd/>
            <a:tailEnd/>
          </a:ln>
        </p:spPr>
        <p:txBody>
          <a:bodyPr wrap="square">
            <a:spAutoFit/>
          </a:bodyPr>
          <a:lstStyle/>
          <a:p>
            <a:pPr marL="457200" indent="-457200">
              <a:spcBef>
                <a:spcPts val="0"/>
              </a:spcBef>
              <a:buFont typeface="+mj-lt"/>
              <a:buAutoNum type="arabicPeriod"/>
              <a:tabLst>
                <a:tab pos="0" algn="l"/>
              </a:tabLst>
            </a:pPr>
            <a:r>
              <a:rPr lang="en-US" sz="3200" dirty="0">
                <a:latin typeface="+mn-lt"/>
              </a:rPr>
              <a:t>Craig and Pickett:  </a:t>
            </a:r>
          </a:p>
          <a:p>
            <a:pPr marL="914400" lvl="1" indent="-457200">
              <a:spcBef>
                <a:spcPts val="0"/>
              </a:spcBef>
              <a:buFont typeface="Arial"/>
              <a:buChar char="•"/>
              <a:tabLst>
                <a:tab pos="0" algn="l"/>
              </a:tabLst>
            </a:pPr>
            <a:r>
              <a:rPr lang="en-US" sz="3200" i="1" dirty="0">
                <a:latin typeface="+mn-lt"/>
              </a:rPr>
              <a:t>Social media and cyber-bullying</a:t>
            </a:r>
          </a:p>
          <a:p>
            <a:pPr marL="514350" indent="-514350">
              <a:spcBef>
                <a:spcPts val="0"/>
              </a:spcBef>
              <a:buFont typeface="+mj-lt"/>
              <a:buAutoNum type="arabicPeriod"/>
              <a:tabLst>
                <a:tab pos="0" algn="l"/>
              </a:tabLst>
            </a:pPr>
            <a:r>
              <a:rPr lang="en-US" sz="3200" dirty="0" err="1">
                <a:latin typeface="+mn-lt"/>
              </a:rPr>
              <a:t>Gariepy</a:t>
            </a:r>
            <a:r>
              <a:rPr lang="en-US" sz="3200" dirty="0">
                <a:latin typeface="+mn-lt"/>
              </a:rPr>
              <a:t>:</a:t>
            </a:r>
          </a:p>
          <a:p>
            <a:pPr marL="971550" lvl="1" indent="-514350">
              <a:spcBef>
                <a:spcPts val="0"/>
              </a:spcBef>
              <a:buFont typeface="Arial"/>
              <a:buChar char="•"/>
              <a:tabLst>
                <a:tab pos="0" algn="l"/>
              </a:tabLst>
            </a:pPr>
            <a:r>
              <a:rPr lang="en-US" sz="3200" i="1" dirty="0">
                <a:latin typeface="+mn-lt"/>
              </a:rPr>
              <a:t>Sleep patterns in school children</a:t>
            </a:r>
          </a:p>
          <a:p>
            <a:pPr marL="514350" indent="-514350">
              <a:spcBef>
                <a:spcPts val="0"/>
              </a:spcBef>
              <a:buFont typeface="+mj-lt"/>
              <a:buAutoNum type="arabicPeriod"/>
              <a:tabLst>
                <a:tab pos="0" algn="l"/>
              </a:tabLst>
            </a:pPr>
            <a:r>
              <a:rPr lang="en-US" sz="3200" dirty="0">
                <a:latin typeface="+mn-lt"/>
              </a:rPr>
              <a:t>Walsh, Craig and Pickett:</a:t>
            </a:r>
          </a:p>
          <a:p>
            <a:pPr marL="971550" lvl="1" indent="-514350">
              <a:spcBef>
                <a:spcPts val="0"/>
              </a:spcBef>
              <a:buFont typeface="Arial"/>
              <a:buChar char="•"/>
              <a:tabLst>
                <a:tab pos="0" algn="l"/>
              </a:tabLst>
            </a:pPr>
            <a:r>
              <a:rPr lang="en-US" sz="3200" i="1" dirty="0">
                <a:latin typeface="+mn-lt"/>
              </a:rPr>
              <a:t>Contemporary profiles of risk-taking</a:t>
            </a:r>
          </a:p>
          <a:p>
            <a:pPr marL="514350" indent="-514350">
              <a:spcBef>
                <a:spcPts val="0"/>
              </a:spcBef>
              <a:buFont typeface="+mj-lt"/>
              <a:buAutoNum type="arabicPeriod"/>
              <a:tabLst>
                <a:tab pos="0" algn="l"/>
              </a:tabLst>
            </a:pPr>
            <a:r>
              <a:rPr lang="en-US" sz="3200" dirty="0">
                <a:latin typeface="+mn-lt"/>
              </a:rPr>
              <a:t>Kelly, … Pickett:</a:t>
            </a:r>
          </a:p>
          <a:p>
            <a:pPr marL="971550" lvl="1" indent="-514350">
              <a:spcBef>
                <a:spcPts val="0"/>
              </a:spcBef>
              <a:buFont typeface="Arial"/>
              <a:buChar char="•"/>
              <a:tabLst>
                <a:tab pos="0" algn="l"/>
              </a:tabLst>
            </a:pPr>
            <a:r>
              <a:rPr lang="en-US" sz="3200" i="1" dirty="0">
                <a:latin typeface="+mn-lt"/>
              </a:rPr>
              <a:t>Youth engagement in HBSC</a:t>
            </a:r>
          </a:p>
          <a:p>
            <a:pPr marL="971550" lvl="1" indent="-514350">
              <a:spcBef>
                <a:spcPts val="0"/>
              </a:spcBef>
              <a:buFont typeface="Arial"/>
              <a:buChar char="•"/>
              <a:tabLst>
                <a:tab pos="0" algn="l"/>
              </a:tabLst>
            </a:pPr>
            <a:endParaRPr lang="en-CA" sz="3200" dirty="0">
              <a:latin typeface="+mn-lt"/>
            </a:endParaRPr>
          </a:p>
          <a:p>
            <a:pPr marL="457200" indent="-457200">
              <a:lnSpc>
                <a:spcPct val="200000"/>
              </a:lnSpc>
              <a:spcBef>
                <a:spcPts val="0"/>
              </a:spcBef>
              <a:buFont typeface="+mj-lt"/>
              <a:buAutoNum type="arabicPeriod"/>
              <a:tabLst>
                <a:tab pos="0" algn="l"/>
              </a:tabLst>
            </a:pPr>
            <a:endParaRPr lang="en-US" sz="3200" dirty="0">
              <a:latin typeface="+mn-lt"/>
            </a:endParaRPr>
          </a:p>
        </p:txBody>
      </p:sp>
    </p:spTree>
    <p:extLst>
      <p:ext uri="{BB962C8B-B14F-4D97-AF65-F5344CB8AC3E}">
        <p14:creationId xmlns:p14="http://schemas.microsoft.com/office/powerpoint/2010/main" val="246894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What we will cover</a:t>
            </a:r>
          </a:p>
        </p:txBody>
      </p:sp>
      <p:sp>
        <p:nvSpPr>
          <p:cNvPr id="33795" name="Text Box 3"/>
          <p:cNvSpPr txBox="1">
            <a:spLocks noChangeArrowheads="1"/>
          </p:cNvSpPr>
          <p:nvPr/>
        </p:nvSpPr>
        <p:spPr bwMode="auto">
          <a:xfrm>
            <a:off x="899592" y="1484784"/>
            <a:ext cx="7920880" cy="5016758"/>
          </a:xfrm>
          <a:prstGeom prst="rect">
            <a:avLst/>
          </a:prstGeom>
          <a:noFill/>
          <a:ln w="9525">
            <a:noFill/>
            <a:miter lim="800000"/>
            <a:headEnd/>
            <a:tailEnd/>
          </a:ln>
        </p:spPr>
        <p:txBody>
          <a:bodyPr wrap="square">
            <a:spAutoFit/>
          </a:bodyPr>
          <a:lstStyle/>
          <a:p>
            <a:pPr marL="457200" indent="-457200">
              <a:lnSpc>
                <a:spcPct val="200000"/>
              </a:lnSpc>
              <a:spcBef>
                <a:spcPts val="0"/>
              </a:spcBef>
              <a:buFont typeface="+mj-lt"/>
              <a:buAutoNum type="arabicPeriod"/>
              <a:tabLst>
                <a:tab pos="0" algn="l"/>
              </a:tabLst>
            </a:pPr>
            <a:r>
              <a:rPr lang="en-US" sz="3200" dirty="0">
                <a:latin typeface="+mn-lt"/>
              </a:rPr>
              <a:t>Background HBSC</a:t>
            </a:r>
          </a:p>
          <a:p>
            <a:pPr marL="457200" indent="-457200">
              <a:lnSpc>
                <a:spcPct val="200000"/>
              </a:lnSpc>
              <a:spcBef>
                <a:spcPts val="0"/>
              </a:spcBef>
              <a:buFont typeface="+mj-lt"/>
              <a:buAutoNum type="arabicPeriod"/>
              <a:tabLst>
                <a:tab pos="0" algn="l"/>
              </a:tabLst>
            </a:pPr>
            <a:r>
              <a:rPr lang="en-US" sz="3200" dirty="0">
                <a:latin typeface="+mn-lt"/>
              </a:rPr>
              <a:t>Progress</a:t>
            </a:r>
          </a:p>
          <a:p>
            <a:pPr marL="457200" indent="-457200">
              <a:lnSpc>
                <a:spcPct val="200000"/>
              </a:lnSpc>
              <a:spcBef>
                <a:spcPts val="0"/>
              </a:spcBef>
              <a:buFont typeface="+mj-lt"/>
              <a:buAutoNum type="arabicPeriod"/>
              <a:tabLst>
                <a:tab pos="0" algn="l"/>
              </a:tabLst>
            </a:pPr>
            <a:r>
              <a:rPr lang="en-CA" sz="3200" dirty="0">
                <a:latin typeface="+mn-lt"/>
              </a:rPr>
              <a:t>Moving forward and the next cycle</a:t>
            </a:r>
            <a:endParaRPr lang="en-CA" sz="3200" b="1" i="1" dirty="0">
              <a:latin typeface="+mn-lt"/>
            </a:endParaRPr>
          </a:p>
          <a:p>
            <a:pPr marL="457200" indent="-457200">
              <a:lnSpc>
                <a:spcPct val="200000"/>
              </a:lnSpc>
              <a:spcBef>
                <a:spcPts val="0"/>
              </a:spcBef>
              <a:buFont typeface="+mj-lt"/>
              <a:buAutoNum type="arabicPeriod"/>
              <a:tabLst>
                <a:tab pos="0" algn="l"/>
              </a:tabLst>
            </a:pPr>
            <a:r>
              <a:rPr lang="en-US" sz="3200" dirty="0">
                <a:latin typeface="+mn-lt"/>
              </a:rPr>
              <a:t>Thank you and enhancing our partnership</a:t>
            </a:r>
            <a:endParaRPr lang="en-CA" sz="3200" b="1" dirty="0">
              <a:latin typeface="+mn-lt"/>
            </a:endParaRPr>
          </a:p>
          <a:p>
            <a:pPr marL="457200" indent="-457200">
              <a:lnSpc>
                <a:spcPct val="200000"/>
              </a:lnSpc>
              <a:spcBef>
                <a:spcPts val="0"/>
              </a:spcBef>
              <a:buFont typeface="+mj-lt"/>
              <a:buAutoNum type="arabicPeriod"/>
              <a:tabLst>
                <a:tab pos="0" algn="l"/>
              </a:tabLst>
            </a:pPr>
            <a:endParaRPr lang="en-US" sz="3200" dirty="0">
              <a:latin typeface="+mn-lt"/>
            </a:endParaRPr>
          </a:p>
        </p:txBody>
      </p:sp>
    </p:spTree>
    <p:extLst>
      <p:ext uri="{BB962C8B-B14F-4D97-AF65-F5344CB8AC3E}">
        <p14:creationId xmlns:p14="http://schemas.microsoft.com/office/powerpoint/2010/main" val="2233231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National</a:t>
            </a:r>
          </a:p>
        </p:txBody>
      </p:sp>
      <p:sp>
        <p:nvSpPr>
          <p:cNvPr id="33795" name="Text Box 3"/>
          <p:cNvSpPr txBox="1">
            <a:spLocks noChangeArrowheads="1"/>
          </p:cNvSpPr>
          <p:nvPr/>
        </p:nvSpPr>
        <p:spPr bwMode="auto">
          <a:xfrm>
            <a:off x="584572" y="1484784"/>
            <a:ext cx="7920880" cy="4524315"/>
          </a:xfrm>
          <a:prstGeom prst="rect">
            <a:avLst/>
          </a:prstGeom>
          <a:noFill/>
          <a:ln w="9525">
            <a:noFill/>
            <a:miter lim="800000"/>
            <a:headEnd/>
            <a:tailEnd/>
          </a:ln>
        </p:spPr>
        <p:txBody>
          <a:bodyPr wrap="square">
            <a:spAutoFit/>
          </a:bodyPr>
          <a:lstStyle/>
          <a:p>
            <a:pPr marL="457200" indent="-457200">
              <a:lnSpc>
                <a:spcPct val="200000"/>
              </a:lnSpc>
              <a:spcBef>
                <a:spcPts val="0"/>
              </a:spcBef>
              <a:buFont typeface="+mj-lt"/>
              <a:buAutoNum type="arabicPeriod"/>
              <a:tabLst>
                <a:tab pos="0" algn="l"/>
              </a:tabLst>
            </a:pPr>
            <a:r>
              <a:rPr lang="en-US" sz="3200" dirty="0">
                <a:latin typeface="+mn-lt"/>
              </a:rPr>
              <a:t>Online technical report </a:t>
            </a:r>
          </a:p>
          <a:p>
            <a:pPr marL="457200" indent="-457200">
              <a:lnSpc>
                <a:spcPct val="200000"/>
              </a:lnSpc>
              <a:spcBef>
                <a:spcPts val="0"/>
              </a:spcBef>
              <a:buFont typeface="+mj-lt"/>
              <a:buAutoNum type="arabicPeriod"/>
              <a:tabLst>
                <a:tab pos="0" algn="l"/>
              </a:tabLst>
            </a:pPr>
            <a:r>
              <a:rPr lang="en-US" sz="3200" dirty="0">
                <a:latin typeface="+mn-lt"/>
              </a:rPr>
              <a:t>Summary report </a:t>
            </a:r>
          </a:p>
          <a:p>
            <a:pPr lvl="1">
              <a:lnSpc>
                <a:spcPct val="200000"/>
              </a:lnSpc>
              <a:spcBef>
                <a:spcPts val="0"/>
              </a:spcBef>
              <a:tabLst>
                <a:tab pos="0" algn="l"/>
              </a:tabLst>
            </a:pPr>
            <a:r>
              <a:rPr lang="en-US" sz="1600" dirty="0">
                <a:latin typeface="+mn-lt"/>
                <a:hlinkClick r:id="rId3"/>
              </a:rPr>
              <a:t>https://www.canada.ca/en/public-health/services/publications/science-research-data/youth-findings-health-behaviour-school-aged-children-study.html</a:t>
            </a:r>
            <a:endParaRPr lang="en-US" sz="1600" dirty="0">
              <a:latin typeface="+mn-lt"/>
            </a:endParaRPr>
          </a:p>
          <a:p>
            <a:pPr lvl="1">
              <a:lnSpc>
                <a:spcPct val="200000"/>
              </a:lnSpc>
              <a:spcBef>
                <a:spcPts val="0"/>
              </a:spcBef>
              <a:tabLst>
                <a:tab pos="0" algn="l"/>
              </a:tabLst>
            </a:pPr>
            <a:endParaRPr lang="en-US" sz="1600" dirty="0">
              <a:latin typeface="+mn-lt"/>
            </a:endParaRPr>
          </a:p>
          <a:p>
            <a:pPr marL="457200" indent="-457200">
              <a:spcBef>
                <a:spcPts val="0"/>
              </a:spcBef>
              <a:buFont typeface="+mj-lt"/>
              <a:buAutoNum type="arabicPeriod"/>
              <a:tabLst>
                <a:tab pos="0" algn="l"/>
              </a:tabLst>
            </a:pPr>
            <a:r>
              <a:rPr lang="en-US" sz="3200" dirty="0">
                <a:latin typeface="+mn-lt"/>
              </a:rPr>
              <a:t>Five Mini-reports on key topics and associated presentations and infographics</a:t>
            </a:r>
          </a:p>
        </p:txBody>
      </p:sp>
    </p:spTree>
    <p:extLst>
      <p:ext uri="{BB962C8B-B14F-4D97-AF65-F5344CB8AC3E}">
        <p14:creationId xmlns:p14="http://schemas.microsoft.com/office/powerpoint/2010/main" val="3059322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AB369C-DC24-B647-828C-AF3332EFA20A}"/>
              </a:ext>
            </a:extLst>
          </p:cNvPr>
          <p:cNvPicPr>
            <a:picLocks noChangeAspect="1"/>
          </p:cNvPicPr>
          <p:nvPr/>
        </p:nvPicPr>
        <p:blipFill>
          <a:blip r:embed="rId2"/>
          <a:stretch>
            <a:fillRect/>
          </a:stretch>
        </p:blipFill>
        <p:spPr>
          <a:xfrm>
            <a:off x="791580" y="566370"/>
            <a:ext cx="7560840" cy="5725260"/>
          </a:xfrm>
          <a:prstGeom prst="rect">
            <a:avLst/>
          </a:prstGeom>
        </p:spPr>
      </p:pic>
    </p:spTree>
    <p:extLst>
      <p:ext uri="{BB962C8B-B14F-4D97-AF65-F5344CB8AC3E}">
        <p14:creationId xmlns:p14="http://schemas.microsoft.com/office/powerpoint/2010/main" val="3023579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xmlns="" id="{46461452-83A8-4E02-8F7E-30C6704A45F2}"/>
              </a:ext>
            </a:extLst>
          </p:cNvPr>
          <p:cNvGraphicFramePr>
            <a:graphicFrameLocks noGrp="1"/>
          </p:cNvGraphicFramePr>
          <p:nvPr>
            <p:extLst>
              <p:ext uri="{D42A27DB-BD31-4B8C-83A1-F6EECF244321}">
                <p14:modId xmlns:p14="http://schemas.microsoft.com/office/powerpoint/2010/main" val="2255427558"/>
              </p:ext>
            </p:extLst>
          </p:nvPr>
        </p:nvGraphicFramePr>
        <p:xfrm>
          <a:off x="457199" y="1396999"/>
          <a:ext cx="8218448" cy="4680417"/>
        </p:xfrm>
        <a:graphic>
          <a:graphicData uri="http://schemas.openxmlformats.org/drawingml/2006/table">
            <a:tbl>
              <a:tblPr firstRow="1" bandRow="1">
                <a:tableStyleId>{5C22544A-7EE6-4342-B048-85BDC9FD1C3A}</a:tableStyleId>
              </a:tblPr>
              <a:tblGrid>
                <a:gridCol w="3356518">
                  <a:extLst>
                    <a:ext uri="{9D8B030D-6E8A-4147-A177-3AD203B41FA5}">
                      <a16:colId xmlns:a16="http://schemas.microsoft.com/office/drawing/2014/main" xmlns="" val="1508535659"/>
                    </a:ext>
                  </a:extLst>
                </a:gridCol>
                <a:gridCol w="752706">
                  <a:extLst>
                    <a:ext uri="{9D8B030D-6E8A-4147-A177-3AD203B41FA5}">
                      <a16:colId xmlns:a16="http://schemas.microsoft.com/office/drawing/2014/main" xmlns="" val="2119245937"/>
                    </a:ext>
                  </a:extLst>
                </a:gridCol>
                <a:gridCol w="3362094">
                  <a:extLst>
                    <a:ext uri="{9D8B030D-6E8A-4147-A177-3AD203B41FA5}">
                      <a16:colId xmlns:a16="http://schemas.microsoft.com/office/drawing/2014/main" xmlns="" val="2185529877"/>
                    </a:ext>
                  </a:extLst>
                </a:gridCol>
                <a:gridCol w="747130">
                  <a:extLst>
                    <a:ext uri="{9D8B030D-6E8A-4147-A177-3AD203B41FA5}">
                      <a16:colId xmlns:a16="http://schemas.microsoft.com/office/drawing/2014/main" xmlns="" val="4194498210"/>
                    </a:ext>
                  </a:extLst>
                </a:gridCol>
              </a:tblGrid>
              <a:tr h="481226">
                <a:tc>
                  <a:txBody>
                    <a:bodyPr/>
                    <a:lstStyle/>
                    <a:p>
                      <a:endParaRPr lang="en-CA" dirty="0"/>
                    </a:p>
                  </a:txBody>
                  <a:tcPr/>
                </a:tc>
                <a:tc>
                  <a:txBody>
                    <a:bodyPr/>
                    <a:lstStyle/>
                    <a:p>
                      <a:pPr algn="ctr"/>
                      <a:r>
                        <a:rPr lang="en-CA" dirty="0"/>
                        <a:t>Page</a:t>
                      </a:r>
                    </a:p>
                  </a:txBody>
                  <a:tcPr/>
                </a:tc>
                <a:tc>
                  <a:txBody>
                    <a:bodyPr/>
                    <a:lstStyle/>
                    <a:p>
                      <a:endParaRPr lang="en-CA"/>
                    </a:p>
                  </a:txBody>
                  <a:tcPr/>
                </a:tc>
                <a:tc>
                  <a:txBody>
                    <a:bodyPr/>
                    <a:lstStyle/>
                    <a:p>
                      <a:pPr algn="ctr"/>
                      <a:r>
                        <a:rPr lang="en-CA" dirty="0"/>
                        <a:t>Page</a:t>
                      </a:r>
                    </a:p>
                  </a:txBody>
                  <a:tcPr/>
                </a:tc>
                <a:extLst>
                  <a:ext uri="{0D108BD9-81ED-4DB2-BD59-A6C34878D82A}">
                    <a16:rowId xmlns:a16="http://schemas.microsoft.com/office/drawing/2014/main" xmlns="" val="295871126"/>
                  </a:ext>
                </a:extLst>
              </a:tr>
              <a:tr h="481226">
                <a:tc>
                  <a:txBody>
                    <a:bodyPr/>
                    <a:lstStyle/>
                    <a:p>
                      <a:r>
                        <a:rPr lang="en-CA" dirty="0"/>
                        <a:t>Introduction</a:t>
                      </a:r>
                    </a:p>
                  </a:txBody>
                  <a:tcPr/>
                </a:tc>
                <a:tc>
                  <a:txBody>
                    <a:bodyPr/>
                    <a:lstStyle/>
                    <a:p>
                      <a:pPr algn="ctr"/>
                      <a:r>
                        <a:rPr lang="en-CA" dirty="0"/>
                        <a:t>3</a:t>
                      </a:r>
                    </a:p>
                  </a:txBody>
                  <a:tcPr/>
                </a:tc>
                <a:tc>
                  <a:txBody>
                    <a:bodyPr/>
                    <a:lstStyle/>
                    <a:p>
                      <a:r>
                        <a:rPr lang="en-CA" dirty="0"/>
                        <a:t>Injury and Concussions</a:t>
                      </a:r>
                    </a:p>
                  </a:txBody>
                  <a:tcPr/>
                </a:tc>
                <a:tc>
                  <a:txBody>
                    <a:bodyPr/>
                    <a:lstStyle/>
                    <a:p>
                      <a:pPr algn="ctr"/>
                      <a:r>
                        <a:rPr lang="en-CA" dirty="0"/>
                        <a:t>73</a:t>
                      </a:r>
                    </a:p>
                  </a:txBody>
                  <a:tcPr/>
                </a:tc>
                <a:extLst>
                  <a:ext uri="{0D108BD9-81ED-4DB2-BD59-A6C34878D82A}">
                    <a16:rowId xmlns:a16="http://schemas.microsoft.com/office/drawing/2014/main" xmlns="" val="3071050912"/>
                  </a:ext>
                </a:extLst>
              </a:tr>
              <a:tr h="481226">
                <a:tc>
                  <a:txBody>
                    <a:bodyPr/>
                    <a:lstStyle/>
                    <a:p>
                      <a:r>
                        <a:rPr lang="en-CA" dirty="0"/>
                        <a:t>Home and Family</a:t>
                      </a:r>
                    </a:p>
                  </a:txBody>
                  <a:tcPr/>
                </a:tc>
                <a:tc>
                  <a:txBody>
                    <a:bodyPr/>
                    <a:lstStyle/>
                    <a:p>
                      <a:pPr algn="ctr"/>
                      <a:r>
                        <a:rPr lang="en-CA" dirty="0"/>
                        <a:t>13</a:t>
                      </a:r>
                    </a:p>
                  </a:txBody>
                  <a:tcPr/>
                </a:tc>
                <a:tc>
                  <a:txBody>
                    <a:bodyPr/>
                    <a:lstStyle/>
                    <a:p>
                      <a:r>
                        <a:rPr lang="en-CA" dirty="0"/>
                        <a:t>Mental Health</a:t>
                      </a:r>
                    </a:p>
                  </a:txBody>
                  <a:tcPr/>
                </a:tc>
                <a:tc>
                  <a:txBody>
                    <a:bodyPr/>
                    <a:lstStyle/>
                    <a:p>
                      <a:pPr algn="ctr"/>
                      <a:r>
                        <a:rPr lang="en-CA" dirty="0"/>
                        <a:t>81</a:t>
                      </a:r>
                    </a:p>
                  </a:txBody>
                  <a:tcPr/>
                </a:tc>
                <a:extLst>
                  <a:ext uri="{0D108BD9-81ED-4DB2-BD59-A6C34878D82A}">
                    <a16:rowId xmlns:a16="http://schemas.microsoft.com/office/drawing/2014/main" xmlns="" val="2580823438"/>
                  </a:ext>
                </a:extLst>
              </a:tr>
              <a:tr h="481226">
                <a:tc>
                  <a:txBody>
                    <a:bodyPr/>
                    <a:lstStyle/>
                    <a:p>
                      <a:r>
                        <a:rPr lang="en-CA" dirty="0"/>
                        <a:t>Friends</a:t>
                      </a:r>
                    </a:p>
                  </a:txBody>
                  <a:tcPr/>
                </a:tc>
                <a:tc>
                  <a:txBody>
                    <a:bodyPr/>
                    <a:lstStyle/>
                    <a:p>
                      <a:pPr algn="ctr"/>
                      <a:r>
                        <a:rPr lang="en-CA" dirty="0"/>
                        <a:t>23</a:t>
                      </a:r>
                    </a:p>
                  </a:txBody>
                  <a:tcPr/>
                </a:tc>
                <a:tc>
                  <a:txBody>
                    <a:bodyPr/>
                    <a:lstStyle/>
                    <a:p>
                      <a:r>
                        <a:rPr lang="en-CA" dirty="0"/>
                        <a:t>Spiritual Health</a:t>
                      </a:r>
                    </a:p>
                  </a:txBody>
                  <a:tcPr/>
                </a:tc>
                <a:tc>
                  <a:txBody>
                    <a:bodyPr/>
                    <a:lstStyle/>
                    <a:p>
                      <a:pPr algn="ctr"/>
                      <a:r>
                        <a:rPr lang="en-CA" dirty="0"/>
                        <a:t>91</a:t>
                      </a:r>
                    </a:p>
                  </a:txBody>
                  <a:tcPr/>
                </a:tc>
                <a:extLst>
                  <a:ext uri="{0D108BD9-81ED-4DB2-BD59-A6C34878D82A}">
                    <a16:rowId xmlns:a16="http://schemas.microsoft.com/office/drawing/2014/main" xmlns="" val="2385588095"/>
                  </a:ext>
                </a:extLst>
              </a:tr>
              <a:tr h="481226">
                <a:tc>
                  <a:txBody>
                    <a:bodyPr/>
                    <a:lstStyle/>
                    <a:p>
                      <a:r>
                        <a:rPr lang="en-CA" dirty="0"/>
                        <a:t>School</a:t>
                      </a:r>
                    </a:p>
                  </a:txBody>
                  <a:tcPr/>
                </a:tc>
                <a:tc>
                  <a:txBody>
                    <a:bodyPr/>
                    <a:lstStyle/>
                    <a:p>
                      <a:pPr algn="ctr"/>
                      <a:r>
                        <a:rPr lang="en-CA" dirty="0"/>
                        <a:t>31</a:t>
                      </a:r>
                    </a:p>
                  </a:txBody>
                  <a:tcPr/>
                </a:tc>
                <a:tc>
                  <a:txBody>
                    <a:bodyPr/>
                    <a:lstStyle/>
                    <a:p>
                      <a:r>
                        <a:rPr lang="en-CA" dirty="0"/>
                        <a:t>Substance Use</a:t>
                      </a:r>
                    </a:p>
                  </a:txBody>
                  <a:tcPr/>
                </a:tc>
                <a:tc>
                  <a:txBody>
                    <a:bodyPr/>
                    <a:lstStyle/>
                    <a:p>
                      <a:pPr algn="ctr"/>
                      <a:r>
                        <a:rPr lang="en-CA" dirty="0"/>
                        <a:t>99</a:t>
                      </a:r>
                    </a:p>
                  </a:txBody>
                  <a:tcPr/>
                </a:tc>
                <a:extLst>
                  <a:ext uri="{0D108BD9-81ED-4DB2-BD59-A6C34878D82A}">
                    <a16:rowId xmlns:a16="http://schemas.microsoft.com/office/drawing/2014/main" xmlns="" val="2277786694"/>
                  </a:ext>
                </a:extLst>
              </a:tr>
              <a:tr h="481226">
                <a:tc>
                  <a:txBody>
                    <a:bodyPr/>
                    <a:lstStyle/>
                    <a:p>
                      <a:r>
                        <a:rPr lang="en-CA" dirty="0"/>
                        <a:t>Community</a:t>
                      </a:r>
                    </a:p>
                  </a:txBody>
                  <a:tcPr/>
                </a:tc>
                <a:tc>
                  <a:txBody>
                    <a:bodyPr/>
                    <a:lstStyle/>
                    <a:p>
                      <a:pPr algn="ctr"/>
                      <a:r>
                        <a:rPr lang="en-CA" dirty="0"/>
                        <a:t>39</a:t>
                      </a:r>
                    </a:p>
                  </a:txBody>
                  <a:tcPr/>
                </a:tc>
                <a:tc>
                  <a:txBody>
                    <a:bodyPr/>
                    <a:lstStyle/>
                    <a:p>
                      <a:r>
                        <a:rPr lang="en-CA" dirty="0"/>
                        <a:t>Sexual Health</a:t>
                      </a:r>
                    </a:p>
                  </a:txBody>
                  <a:tcPr/>
                </a:tc>
                <a:tc>
                  <a:txBody>
                    <a:bodyPr/>
                    <a:lstStyle/>
                    <a:p>
                      <a:pPr algn="ctr"/>
                      <a:r>
                        <a:rPr lang="en-CA" dirty="0"/>
                        <a:t>109</a:t>
                      </a:r>
                    </a:p>
                  </a:txBody>
                  <a:tcPr/>
                </a:tc>
                <a:extLst>
                  <a:ext uri="{0D108BD9-81ED-4DB2-BD59-A6C34878D82A}">
                    <a16:rowId xmlns:a16="http://schemas.microsoft.com/office/drawing/2014/main" xmlns="" val="1941112581"/>
                  </a:ext>
                </a:extLst>
              </a:tr>
              <a:tr h="830609">
                <a:tc>
                  <a:txBody>
                    <a:bodyPr/>
                    <a:lstStyle/>
                    <a:p>
                      <a:r>
                        <a:rPr lang="en-CA" dirty="0"/>
                        <a:t>Physical Activity, Screen Time, and Sleep</a:t>
                      </a:r>
                    </a:p>
                  </a:txBody>
                  <a:tcPr/>
                </a:tc>
                <a:tc>
                  <a:txBody>
                    <a:bodyPr/>
                    <a:lstStyle/>
                    <a:p>
                      <a:pPr algn="ctr"/>
                      <a:r>
                        <a:rPr lang="en-CA" dirty="0"/>
                        <a:t>46</a:t>
                      </a:r>
                    </a:p>
                  </a:txBody>
                  <a:tcPr/>
                </a:tc>
                <a:tc>
                  <a:txBody>
                    <a:bodyPr/>
                    <a:lstStyle/>
                    <a:p>
                      <a:r>
                        <a:rPr lang="en-CA" dirty="0"/>
                        <a:t>Bullying and Teen Dating Violence</a:t>
                      </a:r>
                    </a:p>
                  </a:txBody>
                  <a:tcPr/>
                </a:tc>
                <a:tc>
                  <a:txBody>
                    <a:bodyPr/>
                    <a:lstStyle/>
                    <a:p>
                      <a:pPr algn="ctr"/>
                      <a:r>
                        <a:rPr lang="en-CA" dirty="0"/>
                        <a:t>116</a:t>
                      </a:r>
                    </a:p>
                  </a:txBody>
                  <a:tcPr/>
                </a:tc>
                <a:extLst>
                  <a:ext uri="{0D108BD9-81ED-4DB2-BD59-A6C34878D82A}">
                    <a16:rowId xmlns:a16="http://schemas.microsoft.com/office/drawing/2014/main" xmlns="" val="212552931"/>
                  </a:ext>
                </a:extLst>
              </a:tr>
              <a:tr h="481226">
                <a:tc>
                  <a:txBody>
                    <a:bodyPr/>
                    <a:lstStyle/>
                    <a:p>
                      <a:r>
                        <a:rPr lang="en-CA" dirty="0"/>
                        <a:t>Healthy Eating</a:t>
                      </a:r>
                    </a:p>
                  </a:txBody>
                  <a:tcPr/>
                </a:tc>
                <a:tc>
                  <a:txBody>
                    <a:bodyPr/>
                    <a:lstStyle/>
                    <a:p>
                      <a:pPr algn="ctr"/>
                      <a:r>
                        <a:rPr lang="en-CA" dirty="0"/>
                        <a:t>55</a:t>
                      </a:r>
                    </a:p>
                  </a:txBody>
                  <a:tcPr/>
                </a:tc>
                <a:tc>
                  <a:txBody>
                    <a:bodyPr/>
                    <a:lstStyle/>
                    <a:p>
                      <a:r>
                        <a:rPr lang="en-CA" dirty="0"/>
                        <a:t>Social Media</a:t>
                      </a:r>
                    </a:p>
                  </a:txBody>
                  <a:tcPr/>
                </a:tc>
                <a:tc>
                  <a:txBody>
                    <a:bodyPr/>
                    <a:lstStyle/>
                    <a:p>
                      <a:pPr algn="ctr"/>
                      <a:r>
                        <a:rPr lang="en-CA" dirty="0"/>
                        <a:t>127</a:t>
                      </a:r>
                    </a:p>
                  </a:txBody>
                  <a:tcPr/>
                </a:tc>
                <a:extLst>
                  <a:ext uri="{0D108BD9-81ED-4DB2-BD59-A6C34878D82A}">
                    <a16:rowId xmlns:a16="http://schemas.microsoft.com/office/drawing/2014/main" xmlns="" val="1760859200"/>
                  </a:ext>
                </a:extLst>
              </a:tr>
              <a:tr h="481226">
                <a:tc>
                  <a:txBody>
                    <a:bodyPr/>
                    <a:lstStyle/>
                    <a:p>
                      <a:r>
                        <a:rPr lang="en-CA" dirty="0"/>
                        <a:t>Healthy Weights</a:t>
                      </a:r>
                    </a:p>
                  </a:txBody>
                  <a:tcPr/>
                </a:tc>
                <a:tc>
                  <a:txBody>
                    <a:bodyPr/>
                    <a:lstStyle/>
                    <a:p>
                      <a:pPr algn="ctr"/>
                      <a:r>
                        <a:rPr lang="en-CA" dirty="0"/>
                        <a:t>63</a:t>
                      </a:r>
                    </a:p>
                  </a:txBody>
                  <a:tcPr/>
                </a:tc>
                <a:tc>
                  <a:txBody>
                    <a:bodyPr/>
                    <a:lstStyle/>
                    <a:p>
                      <a:r>
                        <a:rPr lang="en-CA" dirty="0"/>
                        <a:t>Key Findings</a:t>
                      </a:r>
                    </a:p>
                  </a:txBody>
                  <a:tcPr/>
                </a:tc>
                <a:tc>
                  <a:txBody>
                    <a:bodyPr/>
                    <a:lstStyle/>
                    <a:p>
                      <a:pPr algn="ctr"/>
                      <a:r>
                        <a:rPr lang="en-CA" dirty="0"/>
                        <a:t>136</a:t>
                      </a:r>
                    </a:p>
                  </a:txBody>
                  <a:tcPr/>
                </a:tc>
                <a:extLst>
                  <a:ext uri="{0D108BD9-81ED-4DB2-BD59-A6C34878D82A}">
                    <a16:rowId xmlns:a16="http://schemas.microsoft.com/office/drawing/2014/main" xmlns="" val="510271483"/>
                  </a:ext>
                </a:extLst>
              </a:tr>
            </a:tbl>
          </a:graphicData>
        </a:graphic>
      </p:graphicFrame>
      <p:sp>
        <p:nvSpPr>
          <p:cNvPr id="2" name="Title 1"/>
          <p:cNvSpPr>
            <a:spLocks noGrp="1"/>
          </p:cNvSpPr>
          <p:nvPr>
            <p:ph type="title"/>
          </p:nvPr>
        </p:nvSpPr>
        <p:spPr/>
        <p:txBody>
          <a:bodyPr/>
          <a:lstStyle/>
          <a:p>
            <a:r>
              <a:rPr lang="en-US" sz="3600" dirty="0"/>
              <a:t>Summary Report TOC</a:t>
            </a:r>
          </a:p>
        </p:txBody>
      </p:sp>
    </p:spTree>
    <p:extLst>
      <p:ext uri="{BB962C8B-B14F-4D97-AF65-F5344CB8AC3E}">
        <p14:creationId xmlns:p14="http://schemas.microsoft.com/office/powerpoint/2010/main" val="423320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009A260D-A3AB-4B12-AF00-0FB7232C0B4D}"/>
              </a:ext>
            </a:extLst>
          </p:cNvPr>
          <p:cNvSpPr>
            <a:spLocks noChangeArrowheads="1"/>
          </p:cNvSpPr>
          <p:nvPr/>
        </p:nvSpPr>
        <p:spPr bwMode="auto">
          <a:xfrm>
            <a:off x="134471" y="268942"/>
            <a:ext cx="8875059" cy="1235729"/>
          </a:xfrm>
          <a:prstGeom prst="rect">
            <a:avLst/>
          </a:prstGeom>
          <a:solidFill>
            <a:schemeClr val="bg1"/>
          </a:solidFill>
          <a:ln w="9525">
            <a:noFill/>
            <a:miter lim="800000"/>
            <a:headEnd/>
            <a:tailEnd/>
          </a:ln>
        </p:spPr>
        <p:txBody>
          <a:bodyPr wrap="none" anchor="ctr"/>
          <a:lstStyle/>
          <a:p>
            <a:pPr algn="ctr"/>
            <a:r>
              <a:rPr lang="en-CA" sz="3883" b="1" dirty="0">
                <a:solidFill>
                  <a:srgbClr val="87BFB6"/>
                </a:solidFill>
                <a:cs typeface="Helvetica" panose="020B0604020202020204" pitchFamily="34" charset="0"/>
              </a:rPr>
              <a:t>4 Key Themes</a:t>
            </a:r>
          </a:p>
        </p:txBody>
      </p:sp>
      <p:sp>
        <p:nvSpPr>
          <p:cNvPr id="4" name="object 3">
            <a:extLst>
              <a:ext uri="{FF2B5EF4-FFF2-40B4-BE49-F238E27FC236}">
                <a16:creationId xmlns:a16="http://schemas.microsoft.com/office/drawing/2014/main" xmlns="" id="{759C3357-640E-B94C-910B-DAA6CB038AF2}"/>
              </a:ext>
            </a:extLst>
          </p:cNvPr>
          <p:cNvSpPr/>
          <p:nvPr/>
        </p:nvSpPr>
        <p:spPr>
          <a:xfrm>
            <a:off x="1955203" y="2554942"/>
            <a:ext cx="5233595" cy="31465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38631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34471" y="-6408"/>
            <a:ext cx="8875059" cy="1283878"/>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17410" name="Rectangle 3"/>
          <p:cNvSpPr>
            <a:spLocks noChangeArrowheads="1"/>
          </p:cNvSpPr>
          <p:nvPr/>
        </p:nvSpPr>
        <p:spPr bwMode="auto">
          <a:xfrm>
            <a:off x="567196" y="201706"/>
            <a:ext cx="8058431" cy="1075765"/>
          </a:xfrm>
          <a:prstGeom prst="rect">
            <a:avLst/>
          </a:prstGeom>
          <a:solidFill>
            <a:srgbClr val="00B0F0"/>
          </a:solidFill>
          <a:ln w="9525">
            <a:noFill/>
            <a:miter lim="800000"/>
            <a:headEnd/>
            <a:tailEnd/>
          </a:ln>
        </p:spPr>
        <p:txBody>
          <a:bodyPr lIns="0" tIns="0" rIns="0" bIns="0" anchor="ctr"/>
          <a:lstStyle/>
          <a:p>
            <a:pPr algn="ctr"/>
            <a:r>
              <a:rPr lang="en-CA" sz="3177" b="1" dirty="0">
                <a:solidFill>
                  <a:schemeClr val="bg1">
                    <a:lumMod val="95000"/>
                  </a:schemeClr>
                </a:solidFill>
              </a:rPr>
              <a:t> 1.   </a:t>
            </a:r>
            <a:r>
              <a:rPr lang="en-CA" sz="3177" b="1" dirty="0">
                <a:solidFill>
                  <a:schemeClr val="bg1"/>
                </a:solidFill>
              </a:rPr>
              <a:t>Mental health of girls</a:t>
            </a:r>
            <a:endParaRPr lang="en-US" sz="2330" b="1" dirty="0">
              <a:solidFill>
                <a:srgbClr val="87BFB6"/>
              </a:solidFill>
            </a:endParaRPr>
          </a:p>
        </p:txBody>
      </p:sp>
      <p:sp>
        <p:nvSpPr>
          <p:cNvPr id="17411" name="Rectangle 5"/>
          <p:cNvSpPr txBox="1">
            <a:spLocks noChangeArrowheads="1"/>
          </p:cNvSpPr>
          <p:nvPr/>
        </p:nvSpPr>
        <p:spPr bwMode="auto">
          <a:xfrm>
            <a:off x="403412" y="2229692"/>
            <a:ext cx="3630706" cy="4674311"/>
          </a:xfrm>
          <a:prstGeom prst="rect">
            <a:avLst/>
          </a:prstGeom>
          <a:noFill/>
          <a:ln w="9525">
            <a:noFill/>
            <a:miter lim="800000"/>
            <a:headEnd/>
            <a:tailEnd/>
          </a:ln>
        </p:spPr>
        <p:txBody>
          <a:bodyPr/>
          <a:lstStyle/>
          <a:p>
            <a:pPr marL="332832" indent="-332832">
              <a:lnSpc>
                <a:spcPct val="90000"/>
              </a:lnSpc>
              <a:spcBef>
                <a:spcPct val="20000"/>
              </a:spcBef>
              <a:spcAft>
                <a:spcPts val="1165"/>
              </a:spcAft>
            </a:pPr>
            <a:endParaRPr lang="en-CA" sz="1747" dirty="0"/>
          </a:p>
          <a:p>
            <a:pPr marL="332832"/>
            <a:r>
              <a:rPr lang="en-CA" sz="2824" dirty="0"/>
              <a:t>The mental health and relationships of grade 9-10 girls are of paramount concern</a:t>
            </a:r>
            <a:endParaRPr lang="en-CA" sz="2118" dirty="0"/>
          </a:p>
          <a:p>
            <a:pPr marL="332832"/>
            <a:endParaRPr lang="en-CA" sz="2118" dirty="0"/>
          </a:p>
          <a:p>
            <a:pPr marL="332832" indent="-332832">
              <a:lnSpc>
                <a:spcPct val="90000"/>
              </a:lnSpc>
              <a:spcBef>
                <a:spcPct val="20000"/>
              </a:spcBef>
              <a:spcAft>
                <a:spcPts val="1165"/>
              </a:spcAft>
            </a:pPr>
            <a:endParaRPr lang="en-CA" sz="1747" dirty="0"/>
          </a:p>
          <a:p>
            <a:pPr marL="332832" indent="-332832">
              <a:lnSpc>
                <a:spcPct val="90000"/>
              </a:lnSpc>
              <a:spcBef>
                <a:spcPct val="20000"/>
              </a:spcBef>
              <a:spcAft>
                <a:spcPts val="1165"/>
              </a:spcAft>
            </a:pPr>
            <a:endParaRPr lang="en-US" sz="1747" dirty="0"/>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p:txBody>
      </p:sp>
      <p:pic>
        <p:nvPicPr>
          <p:cNvPr id="6" name="Picture 5" descr="A person sitting at a park  Description automatically generated">
            <a:extLst>
              <a:ext uri="{FF2B5EF4-FFF2-40B4-BE49-F238E27FC236}">
                <a16:creationId xmlns:a16="http://schemas.microsoft.com/office/drawing/2014/main" xmlns="" id="{95B61C6E-FA56-C442-9142-5439462C9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7229" y="2487706"/>
            <a:ext cx="3933091" cy="2621161"/>
          </a:xfrm>
          <a:prstGeom prst="rect">
            <a:avLst/>
          </a:prstGeom>
        </p:spPr>
      </p:pic>
    </p:spTree>
    <p:extLst>
      <p:ext uri="{BB962C8B-B14F-4D97-AF65-F5344CB8AC3E}">
        <p14:creationId xmlns:p14="http://schemas.microsoft.com/office/powerpoint/2010/main" val="3731936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C19ABE48-15A0-4F9C-B3C3-3B6DDB6C6276}"/>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algn="ctr"/>
            <a:r>
              <a:rPr lang="en-CA" sz="2800" b="1" dirty="0">
                <a:solidFill>
                  <a:schemeClr val="bg1"/>
                </a:solidFill>
                <a:latin typeface="Helvetica" panose="020B0604020202020204" pitchFamily="34" charset="0"/>
                <a:cs typeface="Helvetica" panose="020B0604020202020204" pitchFamily="34" charset="0"/>
              </a:rPr>
              <a:t> Feelings of h</a:t>
            </a:r>
            <a:r>
              <a:rPr lang="en-CA" sz="2800" b="1" dirty="0">
                <a:solidFill>
                  <a:schemeClr val="bg1"/>
                </a:solidFill>
                <a:cs typeface="Helvetica" panose="020B0604020202020204" pitchFamily="34" charset="0"/>
              </a:rPr>
              <a:t>opelessness increase with grade,</a:t>
            </a:r>
          </a:p>
          <a:p>
            <a:pPr algn="ctr"/>
            <a:r>
              <a:rPr lang="en-CA" sz="2800" b="1" dirty="0">
                <a:solidFill>
                  <a:schemeClr val="bg1"/>
                </a:solidFill>
                <a:cs typeface="Helvetica" panose="020B0604020202020204" pitchFamily="34" charset="0"/>
              </a:rPr>
              <a:t>especially in girls</a:t>
            </a:r>
          </a:p>
        </p:txBody>
      </p:sp>
      <p:graphicFrame>
        <p:nvGraphicFramePr>
          <p:cNvPr id="7" name="Chart 6">
            <a:extLst>
              <a:ext uri="{FF2B5EF4-FFF2-40B4-BE49-F238E27FC236}">
                <a16:creationId xmlns:a16="http://schemas.microsoft.com/office/drawing/2014/main" xmlns="" id="{FFBF1307-7EC7-4021-94A5-8707FDFA47D9}"/>
              </a:ext>
            </a:extLst>
          </p:cNvPr>
          <p:cNvGraphicFramePr/>
          <p:nvPr>
            <p:extLst/>
          </p:nvPr>
        </p:nvGraphicFramePr>
        <p:xfrm>
          <a:off x="1613647" y="2017059"/>
          <a:ext cx="5916706"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1683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21236697-FF93-4123-8772-EA8A6C216687}"/>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algn="ctr"/>
            <a:r>
              <a:rPr lang="en-CA" sz="2800" b="1" dirty="0">
                <a:solidFill>
                  <a:schemeClr val="bg1"/>
                </a:solidFill>
                <a:cs typeface="Helvetica" panose="020B0604020202020204" pitchFamily="34" charset="0"/>
              </a:rPr>
              <a:t>Loneliness increases with grade, especially in girls</a:t>
            </a:r>
          </a:p>
        </p:txBody>
      </p:sp>
      <p:graphicFrame>
        <p:nvGraphicFramePr>
          <p:cNvPr id="7" name="Chart 6">
            <a:extLst>
              <a:ext uri="{FF2B5EF4-FFF2-40B4-BE49-F238E27FC236}">
                <a16:creationId xmlns:a16="http://schemas.microsoft.com/office/drawing/2014/main" xmlns="" id="{4D5BFD58-7DC3-42AF-A73C-096331C79840}"/>
              </a:ext>
            </a:extLst>
          </p:cNvPr>
          <p:cNvGraphicFramePr/>
          <p:nvPr>
            <p:extLst/>
          </p:nvPr>
        </p:nvGraphicFramePr>
        <p:xfrm>
          <a:off x="1613647" y="2330824"/>
          <a:ext cx="5916706"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2843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34471" y="-6408"/>
            <a:ext cx="8875059" cy="1283878"/>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17410" name="Rectangle 3"/>
          <p:cNvSpPr>
            <a:spLocks noChangeArrowheads="1"/>
          </p:cNvSpPr>
          <p:nvPr/>
        </p:nvSpPr>
        <p:spPr bwMode="auto">
          <a:xfrm>
            <a:off x="567196" y="201706"/>
            <a:ext cx="8058431" cy="1075765"/>
          </a:xfrm>
          <a:prstGeom prst="rect">
            <a:avLst/>
          </a:prstGeom>
          <a:solidFill>
            <a:srgbClr val="00B0F0"/>
          </a:solidFill>
          <a:ln w="9525">
            <a:noFill/>
            <a:miter lim="800000"/>
            <a:headEnd/>
            <a:tailEnd/>
          </a:ln>
        </p:spPr>
        <p:txBody>
          <a:bodyPr lIns="0" tIns="0" rIns="0" bIns="0" anchor="ctr"/>
          <a:lstStyle/>
          <a:p>
            <a:pPr algn="ctr"/>
            <a:r>
              <a:rPr lang="en-CA" sz="3177" b="1" dirty="0">
                <a:solidFill>
                  <a:schemeClr val="bg1">
                    <a:lumMod val="95000"/>
                  </a:schemeClr>
                </a:solidFill>
              </a:rPr>
              <a:t> 2.   </a:t>
            </a:r>
            <a:r>
              <a:rPr lang="en-CA" sz="3177" b="1" dirty="0">
                <a:solidFill>
                  <a:schemeClr val="bg1"/>
                </a:solidFill>
              </a:rPr>
              <a:t>Positive family relationships</a:t>
            </a:r>
            <a:endParaRPr lang="en-US" sz="2330" b="1" dirty="0">
              <a:solidFill>
                <a:srgbClr val="87BFB6"/>
              </a:solidFill>
            </a:endParaRPr>
          </a:p>
        </p:txBody>
      </p:sp>
      <p:sp>
        <p:nvSpPr>
          <p:cNvPr id="17411" name="Rectangle 5"/>
          <p:cNvSpPr txBox="1">
            <a:spLocks noChangeArrowheads="1"/>
          </p:cNvSpPr>
          <p:nvPr/>
        </p:nvSpPr>
        <p:spPr bwMode="auto">
          <a:xfrm>
            <a:off x="4994921" y="2169535"/>
            <a:ext cx="3630706" cy="4674311"/>
          </a:xfrm>
          <a:prstGeom prst="rect">
            <a:avLst/>
          </a:prstGeom>
          <a:noFill/>
          <a:ln w="9525">
            <a:noFill/>
            <a:miter lim="800000"/>
            <a:headEnd/>
            <a:tailEnd/>
          </a:ln>
        </p:spPr>
        <p:txBody>
          <a:bodyPr/>
          <a:lstStyle/>
          <a:p>
            <a:pPr marL="332832" indent="-332832">
              <a:lnSpc>
                <a:spcPct val="90000"/>
              </a:lnSpc>
              <a:spcBef>
                <a:spcPct val="20000"/>
              </a:spcBef>
              <a:spcAft>
                <a:spcPts val="1165"/>
              </a:spcAft>
            </a:pPr>
            <a:endParaRPr lang="en-CA" sz="1747" dirty="0"/>
          </a:p>
          <a:p>
            <a:pPr marL="332832"/>
            <a:r>
              <a:rPr lang="en-CA" sz="2824" dirty="0"/>
              <a:t>The majority of students report happy home lives and positive relationships with their parents</a:t>
            </a:r>
            <a:r>
              <a:rPr lang="en-CA" dirty="0"/>
              <a:t>.</a:t>
            </a:r>
            <a:endParaRPr lang="en-CA" sz="2118" dirty="0"/>
          </a:p>
          <a:p>
            <a:pPr marL="332832" indent="-332832">
              <a:lnSpc>
                <a:spcPct val="90000"/>
              </a:lnSpc>
              <a:spcBef>
                <a:spcPct val="20000"/>
              </a:spcBef>
              <a:spcAft>
                <a:spcPts val="1165"/>
              </a:spcAft>
            </a:pPr>
            <a:endParaRPr lang="en-CA" sz="1747" dirty="0"/>
          </a:p>
          <a:p>
            <a:pPr marL="332832" indent="-332832">
              <a:lnSpc>
                <a:spcPct val="90000"/>
              </a:lnSpc>
              <a:spcBef>
                <a:spcPct val="20000"/>
              </a:spcBef>
              <a:spcAft>
                <a:spcPts val="1165"/>
              </a:spcAft>
            </a:pPr>
            <a:endParaRPr lang="en-US" sz="1747" dirty="0"/>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p:txBody>
      </p:sp>
      <p:pic>
        <p:nvPicPr>
          <p:cNvPr id="7" name="Picture 6" descr="A picture containing grass, outdoor, person, game  Description automatically generated">
            <a:extLst>
              <a:ext uri="{FF2B5EF4-FFF2-40B4-BE49-F238E27FC236}">
                <a16:creationId xmlns:a16="http://schemas.microsoft.com/office/drawing/2014/main" xmlns="" id="{398533A7-A9C9-C844-8729-ECB786599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50" y="2420471"/>
            <a:ext cx="3859361" cy="2573690"/>
          </a:xfrm>
          <a:prstGeom prst="rect">
            <a:avLst/>
          </a:prstGeom>
        </p:spPr>
      </p:pic>
    </p:spTree>
    <p:extLst>
      <p:ext uri="{BB962C8B-B14F-4D97-AF65-F5344CB8AC3E}">
        <p14:creationId xmlns:p14="http://schemas.microsoft.com/office/powerpoint/2010/main" val="1542146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415D79AB-C278-4E0A-BA27-9CC951E19204}"/>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algn="ctr"/>
            <a:r>
              <a:rPr lang="en-CA" sz="3177" b="1" dirty="0">
                <a:solidFill>
                  <a:schemeClr val="bg1"/>
                </a:solidFill>
                <a:cs typeface="Helvetica" panose="020B0604020202020204" pitchFamily="34" charset="0"/>
              </a:rPr>
              <a:t>Most young Canadians report having </a:t>
            </a:r>
          </a:p>
          <a:p>
            <a:pPr algn="ctr"/>
            <a:r>
              <a:rPr lang="en-CA" sz="3177" b="1" dirty="0">
                <a:solidFill>
                  <a:schemeClr val="bg1"/>
                </a:solidFill>
                <a:cs typeface="Helvetica" panose="020B0604020202020204" pitchFamily="34" charset="0"/>
              </a:rPr>
              <a:t>a happy home life</a:t>
            </a:r>
          </a:p>
        </p:txBody>
      </p:sp>
      <p:graphicFrame>
        <p:nvGraphicFramePr>
          <p:cNvPr id="5" name="Chart 4">
            <a:extLst>
              <a:ext uri="{FF2B5EF4-FFF2-40B4-BE49-F238E27FC236}">
                <a16:creationId xmlns:a16="http://schemas.microsoft.com/office/drawing/2014/main" xmlns="" id="{9507A385-E29F-4C9F-8D4C-79873AA92345}"/>
              </a:ext>
            </a:extLst>
          </p:cNvPr>
          <p:cNvGraphicFramePr/>
          <p:nvPr/>
        </p:nvGraphicFramePr>
        <p:xfrm>
          <a:off x="1613647" y="1680882"/>
          <a:ext cx="5916706"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661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76385D6-7C46-4E69-BE60-6915ACD65047}"/>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algn="ctr"/>
            <a:r>
              <a:rPr lang="en-CA" sz="3177" b="1" dirty="0">
                <a:solidFill>
                  <a:schemeClr val="bg1"/>
                </a:solidFill>
                <a:cs typeface="Helvetica" panose="020B0604020202020204" pitchFamily="34" charset="0"/>
              </a:rPr>
              <a:t>Feel understood by their parents: girls</a:t>
            </a:r>
          </a:p>
        </p:txBody>
      </p:sp>
      <p:graphicFrame>
        <p:nvGraphicFramePr>
          <p:cNvPr id="5" name="Chart 4">
            <a:extLst>
              <a:ext uri="{FF2B5EF4-FFF2-40B4-BE49-F238E27FC236}">
                <a16:creationId xmlns:a16="http://schemas.microsoft.com/office/drawing/2014/main" xmlns="" id="{3052BD15-FD34-410A-B766-E772D775FD2B}"/>
              </a:ext>
            </a:extLst>
          </p:cNvPr>
          <p:cNvGraphicFramePr/>
          <p:nvPr>
            <p:extLst/>
          </p:nvPr>
        </p:nvGraphicFramePr>
        <p:xfrm>
          <a:off x="1613647" y="2375647"/>
          <a:ext cx="5916706" cy="3944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372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What we will cover</a:t>
            </a:r>
          </a:p>
        </p:txBody>
      </p:sp>
      <p:sp>
        <p:nvSpPr>
          <p:cNvPr id="33795" name="Text Box 3"/>
          <p:cNvSpPr txBox="1">
            <a:spLocks noChangeArrowheads="1"/>
          </p:cNvSpPr>
          <p:nvPr/>
        </p:nvSpPr>
        <p:spPr bwMode="auto">
          <a:xfrm>
            <a:off x="899592" y="1484784"/>
            <a:ext cx="7920880" cy="5016758"/>
          </a:xfrm>
          <a:prstGeom prst="rect">
            <a:avLst/>
          </a:prstGeom>
          <a:noFill/>
          <a:ln w="9525">
            <a:noFill/>
            <a:miter lim="800000"/>
            <a:headEnd/>
            <a:tailEnd/>
          </a:ln>
        </p:spPr>
        <p:txBody>
          <a:bodyPr wrap="square">
            <a:spAutoFit/>
          </a:bodyPr>
          <a:lstStyle/>
          <a:p>
            <a:pPr marL="457200" indent="-457200">
              <a:lnSpc>
                <a:spcPct val="200000"/>
              </a:lnSpc>
              <a:spcBef>
                <a:spcPts val="0"/>
              </a:spcBef>
              <a:buFont typeface="+mj-lt"/>
              <a:buAutoNum type="arabicPeriod"/>
              <a:tabLst>
                <a:tab pos="0" algn="l"/>
              </a:tabLst>
            </a:pPr>
            <a:r>
              <a:rPr lang="en-US" sz="3200" dirty="0">
                <a:latin typeface="+mn-lt"/>
              </a:rPr>
              <a:t>Background HBSC</a:t>
            </a:r>
          </a:p>
          <a:p>
            <a:pPr marL="457200" indent="-457200">
              <a:lnSpc>
                <a:spcPct val="200000"/>
              </a:lnSpc>
              <a:spcBef>
                <a:spcPts val="0"/>
              </a:spcBef>
              <a:buFont typeface="+mj-lt"/>
              <a:buAutoNum type="arabicPeriod"/>
              <a:tabLst>
                <a:tab pos="0" algn="l"/>
              </a:tabLst>
            </a:pPr>
            <a:r>
              <a:rPr lang="en-US" sz="3200" dirty="0">
                <a:latin typeface="+mn-lt"/>
              </a:rPr>
              <a:t>Progress</a:t>
            </a:r>
          </a:p>
          <a:p>
            <a:pPr marL="457200" indent="-457200">
              <a:lnSpc>
                <a:spcPct val="200000"/>
              </a:lnSpc>
              <a:spcBef>
                <a:spcPts val="0"/>
              </a:spcBef>
              <a:buFont typeface="+mj-lt"/>
              <a:buAutoNum type="arabicPeriod"/>
              <a:tabLst>
                <a:tab pos="0" algn="l"/>
              </a:tabLst>
            </a:pPr>
            <a:r>
              <a:rPr lang="en-CA" sz="3200" dirty="0">
                <a:latin typeface="+mn-lt"/>
              </a:rPr>
              <a:t>Moving forward and the next cycle</a:t>
            </a:r>
            <a:endParaRPr lang="en-CA" sz="3200" b="1" i="1" dirty="0">
              <a:latin typeface="+mn-lt"/>
            </a:endParaRPr>
          </a:p>
          <a:p>
            <a:pPr marL="457200" indent="-457200">
              <a:lnSpc>
                <a:spcPct val="200000"/>
              </a:lnSpc>
              <a:spcBef>
                <a:spcPts val="0"/>
              </a:spcBef>
              <a:buFont typeface="+mj-lt"/>
              <a:buAutoNum type="arabicPeriod"/>
              <a:tabLst>
                <a:tab pos="0" algn="l"/>
              </a:tabLst>
            </a:pPr>
            <a:r>
              <a:rPr lang="en-US" sz="3200" dirty="0">
                <a:latin typeface="+mn-lt"/>
              </a:rPr>
              <a:t>Thank you and enhancing our partnership</a:t>
            </a:r>
            <a:endParaRPr lang="en-CA" sz="3200" b="1" dirty="0">
              <a:latin typeface="+mn-lt"/>
            </a:endParaRPr>
          </a:p>
          <a:p>
            <a:pPr marL="457200" indent="-457200">
              <a:lnSpc>
                <a:spcPct val="200000"/>
              </a:lnSpc>
              <a:spcBef>
                <a:spcPts val="0"/>
              </a:spcBef>
              <a:buFont typeface="+mj-lt"/>
              <a:buAutoNum type="arabicPeriod"/>
              <a:tabLst>
                <a:tab pos="0" algn="l"/>
              </a:tabLst>
            </a:pPr>
            <a:endParaRPr lang="en-US" sz="3200" dirty="0">
              <a:latin typeface="+mn-lt"/>
            </a:endParaRPr>
          </a:p>
        </p:txBody>
      </p:sp>
      <p:sp>
        <p:nvSpPr>
          <p:cNvPr id="5" name="Rectangle 4">
            <a:extLst>
              <a:ext uri="{FF2B5EF4-FFF2-40B4-BE49-F238E27FC236}">
                <a16:creationId xmlns:a16="http://schemas.microsoft.com/office/drawing/2014/main" xmlns="" id="{56C18DB9-B04D-604C-8549-81F625426845}"/>
              </a:ext>
            </a:extLst>
          </p:cNvPr>
          <p:cNvSpPr/>
          <p:nvPr/>
        </p:nvSpPr>
        <p:spPr>
          <a:xfrm>
            <a:off x="702321" y="1700808"/>
            <a:ext cx="7992888" cy="9361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548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34471" y="-6408"/>
            <a:ext cx="8875059" cy="1283878"/>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17410" name="Rectangle 3"/>
          <p:cNvSpPr>
            <a:spLocks noChangeArrowheads="1"/>
          </p:cNvSpPr>
          <p:nvPr/>
        </p:nvSpPr>
        <p:spPr bwMode="auto">
          <a:xfrm>
            <a:off x="567196" y="201706"/>
            <a:ext cx="8058431" cy="1075765"/>
          </a:xfrm>
          <a:prstGeom prst="rect">
            <a:avLst/>
          </a:prstGeom>
          <a:solidFill>
            <a:srgbClr val="00B0F0"/>
          </a:solidFill>
          <a:ln w="9525">
            <a:noFill/>
            <a:miter lim="800000"/>
            <a:headEnd/>
            <a:tailEnd/>
          </a:ln>
        </p:spPr>
        <p:txBody>
          <a:bodyPr lIns="0" tIns="0" rIns="0" bIns="0" anchor="ctr"/>
          <a:lstStyle/>
          <a:p>
            <a:pPr algn="ctr"/>
            <a:r>
              <a:rPr lang="en-CA" sz="3177" b="1" dirty="0">
                <a:solidFill>
                  <a:schemeClr val="bg1">
                    <a:lumMod val="95000"/>
                  </a:schemeClr>
                </a:solidFill>
              </a:rPr>
              <a:t> 3.   Changes in </a:t>
            </a:r>
            <a:r>
              <a:rPr lang="en-CA" sz="3177" b="1" dirty="0">
                <a:solidFill>
                  <a:schemeClr val="bg1"/>
                </a:solidFill>
              </a:rPr>
              <a:t>risk-taking behaviours</a:t>
            </a:r>
            <a:endParaRPr lang="en-US" sz="2330" b="1" dirty="0">
              <a:solidFill>
                <a:srgbClr val="87BFB6"/>
              </a:solidFill>
            </a:endParaRPr>
          </a:p>
        </p:txBody>
      </p:sp>
      <p:sp>
        <p:nvSpPr>
          <p:cNvPr id="17411" name="Rectangle 5"/>
          <p:cNvSpPr txBox="1">
            <a:spLocks noChangeArrowheads="1"/>
          </p:cNvSpPr>
          <p:nvPr/>
        </p:nvSpPr>
        <p:spPr bwMode="auto">
          <a:xfrm>
            <a:off x="567196" y="2823883"/>
            <a:ext cx="3630706" cy="4674311"/>
          </a:xfrm>
          <a:prstGeom prst="rect">
            <a:avLst/>
          </a:prstGeom>
          <a:noFill/>
          <a:ln w="9525">
            <a:noFill/>
            <a:miter lim="800000"/>
            <a:headEnd/>
            <a:tailEnd/>
          </a:ln>
        </p:spPr>
        <p:txBody>
          <a:bodyPr/>
          <a:lstStyle/>
          <a:p>
            <a:pPr marL="332832" indent="-332832">
              <a:lnSpc>
                <a:spcPct val="90000"/>
              </a:lnSpc>
              <a:spcBef>
                <a:spcPct val="20000"/>
              </a:spcBef>
              <a:spcAft>
                <a:spcPts val="1165"/>
              </a:spcAft>
            </a:pPr>
            <a:endParaRPr lang="en-CA" sz="1747" dirty="0"/>
          </a:p>
          <a:p>
            <a:pPr marL="332832"/>
            <a:r>
              <a:rPr lang="en-CA" sz="2824" dirty="0"/>
              <a:t>Profiles of risk-taking behaviours are changing</a:t>
            </a:r>
            <a:endParaRPr lang="en-CA" sz="2118" dirty="0"/>
          </a:p>
          <a:p>
            <a:pPr marL="332832"/>
            <a:endParaRPr lang="en-CA" sz="2118" dirty="0"/>
          </a:p>
          <a:p>
            <a:pPr marL="332832" indent="-332832">
              <a:lnSpc>
                <a:spcPct val="90000"/>
              </a:lnSpc>
              <a:spcBef>
                <a:spcPct val="20000"/>
              </a:spcBef>
              <a:spcAft>
                <a:spcPts val="1165"/>
              </a:spcAft>
            </a:pPr>
            <a:endParaRPr lang="en-CA" sz="1747" dirty="0"/>
          </a:p>
          <a:p>
            <a:pPr marL="332832" indent="-332832">
              <a:lnSpc>
                <a:spcPct val="90000"/>
              </a:lnSpc>
              <a:spcBef>
                <a:spcPct val="20000"/>
              </a:spcBef>
              <a:spcAft>
                <a:spcPts val="1165"/>
              </a:spcAft>
            </a:pPr>
            <a:endParaRPr lang="en-US" sz="1747" dirty="0"/>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p:txBody>
      </p:sp>
      <p:pic>
        <p:nvPicPr>
          <p:cNvPr id="8" name="Picture 7" descr="A picture containing grass, person, outdoor, sitting  Description automatically generated">
            <a:extLst>
              <a:ext uri="{FF2B5EF4-FFF2-40B4-BE49-F238E27FC236}">
                <a16:creationId xmlns:a16="http://schemas.microsoft.com/office/drawing/2014/main" xmlns="" id="{65E40FE7-FBAC-2244-8F55-9569768F0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028" y="2816806"/>
            <a:ext cx="3367514" cy="2244343"/>
          </a:xfrm>
          <a:prstGeom prst="rect">
            <a:avLst/>
          </a:prstGeom>
        </p:spPr>
      </p:pic>
    </p:spTree>
    <p:extLst>
      <p:ext uri="{BB962C8B-B14F-4D97-AF65-F5344CB8AC3E}">
        <p14:creationId xmlns:p14="http://schemas.microsoft.com/office/powerpoint/2010/main" val="1337527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06942590-90D4-4F49-A852-7D904A23CD76}"/>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algn="ctr"/>
            <a:r>
              <a:rPr lang="en-CA" sz="3177" b="1" dirty="0">
                <a:solidFill>
                  <a:schemeClr val="bg1"/>
                </a:solidFill>
                <a:latin typeface="Helvetica" panose="020B0604020202020204" pitchFamily="34" charset="0"/>
                <a:cs typeface="Helvetica" panose="020B0604020202020204" pitchFamily="34" charset="0"/>
              </a:rPr>
              <a:t> </a:t>
            </a:r>
            <a:r>
              <a:rPr lang="en-CA" sz="3177" b="1" dirty="0">
                <a:solidFill>
                  <a:schemeClr val="bg1"/>
                </a:solidFill>
                <a:cs typeface="Helvetica" panose="020B0604020202020204" pitchFamily="34" charset="0"/>
              </a:rPr>
              <a:t>1 in 4 grade 10 students report</a:t>
            </a:r>
          </a:p>
          <a:p>
            <a:pPr algn="ctr"/>
            <a:r>
              <a:rPr lang="en-CA" sz="3177" b="1" dirty="0">
                <a:solidFill>
                  <a:schemeClr val="bg1"/>
                </a:solidFill>
                <a:cs typeface="Helvetica" panose="020B0604020202020204" pitchFamily="34" charset="0"/>
              </a:rPr>
              <a:t> e-cigarette use - last 30 days</a:t>
            </a:r>
          </a:p>
        </p:txBody>
      </p:sp>
      <p:graphicFrame>
        <p:nvGraphicFramePr>
          <p:cNvPr id="7" name="Chart 6">
            <a:extLst>
              <a:ext uri="{FF2B5EF4-FFF2-40B4-BE49-F238E27FC236}">
                <a16:creationId xmlns:a16="http://schemas.microsoft.com/office/drawing/2014/main" xmlns="" id="{9077F8BE-F84B-477F-B7BB-BAA4D9CDB23F}"/>
              </a:ext>
            </a:extLst>
          </p:cNvPr>
          <p:cNvGraphicFramePr/>
          <p:nvPr>
            <p:extLst/>
          </p:nvPr>
        </p:nvGraphicFramePr>
        <p:xfrm>
          <a:off x="1613647" y="2286000"/>
          <a:ext cx="5916706"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593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07A3E2E-EC4F-450C-9973-CB8620A096D5}"/>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algn="ctr"/>
            <a:r>
              <a:rPr lang="en-CA" sz="3177" b="1" dirty="0">
                <a:solidFill>
                  <a:schemeClr val="bg1"/>
                </a:solidFill>
              </a:rPr>
              <a:t>International comparisons:</a:t>
            </a:r>
          </a:p>
          <a:p>
            <a:pPr algn="ctr"/>
            <a:r>
              <a:rPr lang="en-CA" sz="3177" b="1" dirty="0">
                <a:solidFill>
                  <a:schemeClr val="bg1"/>
                </a:solidFill>
                <a:cs typeface="Helvetica" panose="020B0604020202020204" pitchFamily="34" charset="0"/>
              </a:rPr>
              <a:t>15-year old e-cigarette use, last 30 days </a:t>
            </a:r>
          </a:p>
        </p:txBody>
      </p:sp>
      <p:graphicFrame>
        <p:nvGraphicFramePr>
          <p:cNvPr id="5" name="Chart 4">
            <a:extLst>
              <a:ext uri="{FF2B5EF4-FFF2-40B4-BE49-F238E27FC236}">
                <a16:creationId xmlns:a16="http://schemas.microsoft.com/office/drawing/2014/main" xmlns="" id="{BFADF33A-3F95-4F5F-B1B3-993C30AA3DC8}"/>
              </a:ext>
            </a:extLst>
          </p:cNvPr>
          <p:cNvGraphicFramePr>
            <a:graphicFrameLocks/>
          </p:cNvGraphicFramePr>
          <p:nvPr>
            <p:extLst/>
          </p:nvPr>
        </p:nvGraphicFramePr>
        <p:xfrm>
          <a:off x="739588" y="1235729"/>
          <a:ext cx="7664824" cy="544605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Free Canada Flag Images: AI, EPS, GIF, JPG, PDF, PNG, and SVG">
            <a:extLst>
              <a:ext uri="{FF2B5EF4-FFF2-40B4-BE49-F238E27FC236}">
                <a16:creationId xmlns:a16="http://schemas.microsoft.com/office/drawing/2014/main" xmlns="" id="{B8D2C8B4-A06A-4043-9A2E-0A08DF932E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412" y="3694645"/>
            <a:ext cx="568175" cy="28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31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B5289598-8C1B-4CDF-958F-E6E8F47A713A}"/>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r>
              <a:rPr lang="en-CA" sz="3177" b="1" dirty="0">
                <a:solidFill>
                  <a:schemeClr val="bg1"/>
                </a:solidFill>
                <a:cs typeface="Helvetica" panose="020B0604020202020204" pitchFamily="34" charset="0"/>
              </a:rPr>
              <a:t>	Cannabis use in the last year is declining </a:t>
            </a:r>
          </a:p>
          <a:p>
            <a:r>
              <a:rPr lang="en-CA" sz="3177" b="1" dirty="0">
                <a:solidFill>
                  <a:schemeClr val="bg1"/>
                </a:solidFill>
                <a:cs typeface="Helvetica" panose="020B0604020202020204" pitchFamily="34" charset="0"/>
              </a:rPr>
              <a:t>	among grade 9 and 10 students</a:t>
            </a:r>
          </a:p>
        </p:txBody>
      </p:sp>
      <p:graphicFrame>
        <p:nvGraphicFramePr>
          <p:cNvPr id="8" name="Chart 7">
            <a:extLst>
              <a:ext uri="{FF2B5EF4-FFF2-40B4-BE49-F238E27FC236}">
                <a16:creationId xmlns:a16="http://schemas.microsoft.com/office/drawing/2014/main" xmlns="" id="{550E7B63-E5BF-4E21-9404-72A186852B00}"/>
              </a:ext>
            </a:extLst>
          </p:cNvPr>
          <p:cNvGraphicFramePr/>
          <p:nvPr>
            <p:extLst/>
          </p:nvPr>
        </p:nvGraphicFramePr>
        <p:xfrm>
          <a:off x="1613647" y="2286000"/>
          <a:ext cx="5916706"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9546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A869A3B8-EC89-41D2-B83E-02BBE6D0713A}"/>
              </a:ext>
            </a:extLst>
          </p:cNvPr>
          <p:cNvGraphicFramePr/>
          <p:nvPr>
            <p:extLst/>
          </p:nvPr>
        </p:nvGraphicFramePr>
        <p:xfrm>
          <a:off x="571500" y="1344706"/>
          <a:ext cx="8001000" cy="524435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xmlns="" id="{3532DDF0-EEE0-4B17-828A-781EB83FD641}"/>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algn="ctr"/>
            <a:r>
              <a:rPr lang="en-CA" sz="3177" b="1" dirty="0">
                <a:solidFill>
                  <a:schemeClr val="bg1"/>
                </a:solidFill>
                <a:latin typeface="+mj-lt"/>
                <a:cs typeface="Helvetica" panose="020B0604020202020204" pitchFamily="34" charset="0"/>
              </a:rPr>
              <a:t>International Comparisons:</a:t>
            </a:r>
          </a:p>
          <a:p>
            <a:pPr algn="ctr"/>
            <a:r>
              <a:rPr lang="en-CA" sz="3177" b="1" dirty="0">
                <a:solidFill>
                  <a:schemeClr val="bg1"/>
                </a:solidFill>
                <a:latin typeface="+mj-lt"/>
                <a:cs typeface="Helvetica" panose="020B0604020202020204" pitchFamily="34" charset="0"/>
              </a:rPr>
              <a:t>Cannabis use last 30 days, 15 year </a:t>
            </a:r>
            <a:r>
              <a:rPr lang="en-CA" sz="3177" b="1" dirty="0" err="1">
                <a:solidFill>
                  <a:schemeClr val="bg1"/>
                </a:solidFill>
                <a:latin typeface="+mj-lt"/>
                <a:cs typeface="Helvetica" panose="020B0604020202020204" pitchFamily="34" charset="0"/>
              </a:rPr>
              <a:t>olds</a:t>
            </a:r>
            <a:r>
              <a:rPr lang="en-CA" sz="3177" b="1" dirty="0">
                <a:solidFill>
                  <a:schemeClr val="bg1"/>
                </a:solidFill>
                <a:latin typeface="+mj-lt"/>
                <a:cs typeface="Helvetica" panose="020B0604020202020204" pitchFamily="34" charset="0"/>
              </a:rPr>
              <a:t> </a:t>
            </a:r>
          </a:p>
        </p:txBody>
      </p:sp>
      <p:pic>
        <p:nvPicPr>
          <p:cNvPr id="6" name="Picture 2" descr="Free Canada Flag Images: AI, EPS, GIF, JPG, PDF, PNG, and SVG">
            <a:extLst>
              <a:ext uri="{FF2B5EF4-FFF2-40B4-BE49-F238E27FC236}">
                <a16:creationId xmlns:a16="http://schemas.microsoft.com/office/drawing/2014/main" xmlns="" id="{BE9A4FBD-3FD0-459B-A05F-4831CA6FD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286956"/>
            <a:ext cx="568175" cy="28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05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34471" y="-6408"/>
            <a:ext cx="8875059" cy="1283878"/>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17410" name="Rectangle 3"/>
          <p:cNvSpPr>
            <a:spLocks noChangeArrowheads="1"/>
          </p:cNvSpPr>
          <p:nvPr/>
        </p:nvSpPr>
        <p:spPr bwMode="auto">
          <a:xfrm>
            <a:off x="567196" y="201706"/>
            <a:ext cx="8058431" cy="1075765"/>
          </a:xfrm>
          <a:prstGeom prst="rect">
            <a:avLst/>
          </a:prstGeom>
          <a:solidFill>
            <a:srgbClr val="00B0F0"/>
          </a:solidFill>
          <a:ln w="9525">
            <a:noFill/>
            <a:miter lim="800000"/>
            <a:headEnd/>
            <a:tailEnd/>
          </a:ln>
        </p:spPr>
        <p:txBody>
          <a:bodyPr lIns="0" tIns="0" rIns="0" bIns="0" anchor="ctr"/>
          <a:lstStyle/>
          <a:p>
            <a:pPr algn="ctr"/>
            <a:r>
              <a:rPr lang="en-CA" sz="3177" b="1" dirty="0">
                <a:solidFill>
                  <a:schemeClr val="bg1">
                    <a:lumMod val="95000"/>
                  </a:schemeClr>
                </a:solidFill>
              </a:rPr>
              <a:t> 4.   </a:t>
            </a:r>
            <a:r>
              <a:rPr lang="en-CA" sz="3177" b="1" dirty="0">
                <a:solidFill>
                  <a:schemeClr val="bg1"/>
                </a:solidFill>
              </a:rPr>
              <a:t>Electronic communications</a:t>
            </a:r>
            <a:endParaRPr lang="en-US" sz="2330" b="1" dirty="0">
              <a:solidFill>
                <a:srgbClr val="87BFB6"/>
              </a:solidFill>
            </a:endParaRPr>
          </a:p>
        </p:txBody>
      </p:sp>
      <p:sp>
        <p:nvSpPr>
          <p:cNvPr id="17411" name="Rectangle 5"/>
          <p:cNvSpPr txBox="1">
            <a:spLocks noChangeArrowheads="1"/>
          </p:cNvSpPr>
          <p:nvPr/>
        </p:nvSpPr>
        <p:spPr bwMode="auto">
          <a:xfrm>
            <a:off x="4994921" y="2420471"/>
            <a:ext cx="3630706" cy="4674311"/>
          </a:xfrm>
          <a:prstGeom prst="rect">
            <a:avLst/>
          </a:prstGeom>
          <a:noFill/>
          <a:ln w="9525">
            <a:noFill/>
            <a:miter lim="800000"/>
            <a:headEnd/>
            <a:tailEnd/>
          </a:ln>
        </p:spPr>
        <p:txBody>
          <a:bodyPr/>
          <a:lstStyle/>
          <a:p>
            <a:pPr marL="332832" indent="-332832">
              <a:lnSpc>
                <a:spcPct val="90000"/>
              </a:lnSpc>
              <a:spcBef>
                <a:spcPct val="20000"/>
              </a:spcBef>
              <a:spcAft>
                <a:spcPts val="1165"/>
              </a:spcAft>
            </a:pPr>
            <a:endParaRPr lang="en-CA" sz="1747" dirty="0"/>
          </a:p>
          <a:p>
            <a:pPr marL="332832"/>
            <a:r>
              <a:rPr lang="en-CA" sz="2824" dirty="0"/>
              <a:t>Social media use is a growing public health issue among young people</a:t>
            </a:r>
            <a:endParaRPr lang="en-CA" sz="2118" dirty="0"/>
          </a:p>
          <a:p>
            <a:pPr marL="332832"/>
            <a:endParaRPr lang="en-CA" sz="2118" dirty="0"/>
          </a:p>
          <a:p>
            <a:pPr marL="332832" indent="-332832">
              <a:lnSpc>
                <a:spcPct val="90000"/>
              </a:lnSpc>
              <a:spcBef>
                <a:spcPct val="20000"/>
              </a:spcBef>
              <a:spcAft>
                <a:spcPts val="1165"/>
              </a:spcAft>
            </a:pPr>
            <a:endParaRPr lang="en-CA" sz="1747" dirty="0"/>
          </a:p>
          <a:p>
            <a:pPr marL="332832" indent="-332832">
              <a:lnSpc>
                <a:spcPct val="90000"/>
              </a:lnSpc>
              <a:spcBef>
                <a:spcPct val="20000"/>
              </a:spcBef>
              <a:spcAft>
                <a:spcPts val="1165"/>
              </a:spcAft>
            </a:pPr>
            <a:endParaRPr lang="en-US" sz="1747" dirty="0"/>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p:txBody>
      </p:sp>
      <p:pic>
        <p:nvPicPr>
          <p:cNvPr id="5" name="Picture 4" descr="A picture containing person, woman, window, holding  Description automatically generated">
            <a:extLst>
              <a:ext uri="{FF2B5EF4-FFF2-40B4-BE49-F238E27FC236}">
                <a16:creationId xmlns:a16="http://schemas.microsoft.com/office/drawing/2014/main" xmlns="" id="{2642E9DE-99D3-5246-86B3-EAD6D3B08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24" y="2554942"/>
            <a:ext cx="3990896" cy="2660597"/>
          </a:xfrm>
          <a:prstGeom prst="rect">
            <a:avLst/>
          </a:prstGeom>
        </p:spPr>
      </p:pic>
    </p:spTree>
    <p:extLst>
      <p:ext uri="{BB962C8B-B14F-4D97-AF65-F5344CB8AC3E}">
        <p14:creationId xmlns:p14="http://schemas.microsoft.com/office/powerpoint/2010/main" val="2456481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1437421C-401B-4EAA-BD17-BDD9B98FC35D}"/>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lvl="1" algn="ctr"/>
            <a:r>
              <a:rPr lang="en-CA" sz="3177" b="1" dirty="0">
                <a:solidFill>
                  <a:schemeClr val="bg1"/>
                </a:solidFill>
                <a:cs typeface="Helvetica" panose="020B0604020202020204" pitchFamily="34" charset="0"/>
              </a:rPr>
              <a:t>With increasing grade, more students </a:t>
            </a:r>
          </a:p>
          <a:p>
            <a:pPr algn="ctr"/>
            <a:r>
              <a:rPr lang="en-CA" sz="3177" b="1" dirty="0">
                <a:solidFill>
                  <a:schemeClr val="bg1"/>
                </a:solidFill>
                <a:cs typeface="Helvetica" panose="020B0604020202020204" pitchFamily="34" charset="0"/>
              </a:rPr>
              <a:t>    report intensive social media use</a:t>
            </a:r>
          </a:p>
        </p:txBody>
      </p:sp>
      <p:graphicFrame>
        <p:nvGraphicFramePr>
          <p:cNvPr id="7" name="Chart 6">
            <a:extLst>
              <a:ext uri="{FF2B5EF4-FFF2-40B4-BE49-F238E27FC236}">
                <a16:creationId xmlns:a16="http://schemas.microsoft.com/office/drawing/2014/main" xmlns="" id="{A6958E43-3332-463E-8E02-67B63555FF43}"/>
              </a:ext>
            </a:extLst>
          </p:cNvPr>
          <p:cNvGraphicFramePr/>
          <p:nvPr/>
        </p:nvGraphicFramePr>
        <p:xfrm>
          <a:off x="1479177" y="1882588"/>
          <a:ext cx="6454588" cy="44599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0470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6C5A3BE4-44D7-40DD-909A-96EEE4CE1B83}"/>
              </a:ext>
            </a:extLst>
          </p:cNvPr>
          <p:cNvSpPr>
            <a:spLocks noChangeArrowheads="1"/>
          </p:cNvSpPr>
          <p:nvPr/>
        </p:nvSpPr>
        <p:spPr bwMode="auto">
          <a:xfrm>
            <a:off x="134471" y="1"/>
            <a:ext cx="8875059" cy="1235729"/>
          </a:xfrm>
          <a:prstGeom prst="rect">
            <a:avLst/>
          </a:prstGeom>
          <a:solidFill>
            <a:srgbClr val="00B0F0"/>
          </a:solidFill>
          <a:ln w="9525">
            <a:noFill/>
            <a:miter lim="800000"/>
            <a:headEnd/>
            <a:tailEnd/>
          </a:ln>
        </p:spPr>
        <p:txBody>
          <a:bodyPr wrap="none" anchor="ctr"/>
          <a:lstStyle/>
          <a:p>
            <a:pPr algn="ctr"/>
            <a:r>
              <a:rPr lang="en-CA" sz="3177" b="1" dirty="0">
                <a:solidFill>
                  <a:schemeClr val="bg1"/>
                </a:solidFill>
                <a:cs typeface="Helvetica" panose="020B0604020202020204" pitchFamily="34" charset="0"/>
              </a:rPr>
              <a:t> </a:t>
            </a:r>
            <a:r>
              <a:rPr lang="en-CA" sz="2800" b="1" dirty="0">
                <a:solidFill>
                  <a:schemeClr val="bg1"/>
                </a:solidFill>
                <a:cs typeface="Helvetica" panose="020B0604020202020204" pitchFamily="34" charset="0"/>
              </a:rPr>
              <a:t>Problematic social media use increases with grade</a:t>
            </a:r>
          </a:p>
        </p:txBody>
      </p:sp>
      <p:graphicFrame>
        <p:nvGraphicFramePr>
          <p:cNvPr id="7" name="Chart 6">
            <a:extLst>
              <a:ext uri="{FF2B5EF4-FFF2-40B4-BE49-F238E27FC236}">
                <a16:creationId xmlns:a16="http://schemas.microsoft.com/office/drawing/2014/main" xmlns="" id="{1394E224-01B1-4CE7-9749-736BC6153340}"/>
              </a:ext>
            </a:extLst>
          </p:cNvPr>
          <p:cNvGraphicFramePr/>
          <p:nvPr>
            <p:extLst/>
          </p:nvPr>
        </p:nvGraphicFramePr>
        <p:xfrm>
          <a:off x="1613647" y="2330824"/>
          <a:ext cx="5916706"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5174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009A260D-A3AB-4B12-AF00-0FB7232C0B4D}"/>
              </a:ext>
            </a:extLst>
          </p:cNvPr>
          <p:cNvSpPr>
            <a:spLocks noChangeArrowheads="1"/>
          </p:cNvSpPr>
          <p:nvPr/>
        </p:nvSpPr>
        <p:spPr bwMode="auto">
          <a:xfrm>
            <a:off x="134471" y="538651"/>
            <a:ext cx="8875059" cy="1235729"/>
          </a:xfrm>
          <a:prstGeom prst="rect">
            <a:avLst/>
          </a:prstGeom>
          <a:solidFill>
            <a:srgbClr val="00B0F0"/>
          </a:solidFill>
          <a:ln w="9525">
            <a:noFill/>
            <a:miter lim="800000"/>
            <a:headEnd/>
            <a:tailEnd/>
          </a:ln>
        </p:spPr>
        <p:txBody>
          <a:bodyPr wrap="none" anchor="ctr"/>
          <a:lstStyle/>
          <a:p>
            <a:pPr algn="ctr"/>
            <a:r>
              <a:rPr lang="en-CA" sz="3883" b="1" dirty="0">
                <a:solidFill>
                  <a:srgbClr val="87BFB6"/>
                </a:solidFill>
                <a:cs typeface="Helvetica" panose="020B0604020202020204" pitchFamily="34" charset="0"/>
              </a:rPr>
              <a:t>The last word:</a:t>
            </a:r>
          </a:p>
          <a:p>
            <a:pPr algn="ctr"/>
            <a:r>
              <a:rPr lang="en-CA" sz="3883" b="1" dirty="0">
                <a:solidFill>
                  <a:srgbClr val="87BFB6"/>
                </a:solidFill>
                <a:cs typeface="Helvetica" panose="020B0604020202020204" pitchFamily="34" charset="0"/>
              </a:rPr>
              <a:t>What young Canadians told us</a:t>
            </a:r>
          </a:p>
        </p:txBody>
      </p:sp>
      <p:sp>
        <p:nvSpPr>
          <p:cNvPr id="7" name="object 3">
            <a:extLst>
              <a:ext uri="{FF2B5EF4-FFF2-40B4-BE49-F238E27FC236}">
                <a16:creationId xmlns:a16="http://schemas.microsoft.com/office/drawing/2014/main" xmlns="" id="{EF9657AB-FE8B-CD4A-92A3-CA736DCC2880}"/>
              </a:ext>
            </a:extLst>
          </p:cNvPr>
          <p:cNvSpPr/>
          <p:nvPr/>
        </p:nvSpPr>
        <p:spPr>
          <a:xfrm>
            <a:off x="1955203" y="2554942"/>
            <a:ext cx="5233595" cy="31465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1413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34471" y="-6408"/>
            <a:ext cx="8875059" cy="1283878"/>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17410" name="Rectangle 3"/>
          <p:cNvSpPr>
            <a:spLocks noChangeArrowheads="1"/>
          </p:cNvSpPr>
          <p:nvPr/>
        </p:nvSpPr>
        <p:spPr bwMode="auto">
          <a:xfrm>
            <a:off x="567196" y="201706"/>
            <a:ext cx="8058431" cy="1075765"/>
          </a:xfrm>
          <a:prstGeom prst="rect">
            <a:avLst/>
          </a:prstGeom>
          <a:solidFill>
            <a:srgbClr val="00B0F0"/>
          </a:solidFill>
          <a:ln w="9525">
            <a:noFill/>
            <a:miter lim="800000"/>
            <a:headEnd/>
            <a:tailEnd/>
          </a:ln>
        </p:spPr>
        <p:txBody>
          <a:bodyPr lIns="0" tIns="0" rIns="0" bIns="0" anchor="ctr"/>
          <a:lstStyle/>
          <a:p>
            <a:pPr algn="ctr"/>
            <a:r>
              <a:rPr lang="en-CA" sz="3177" b="1" dirty="0">
                <a:solidFill>
                  <a:schemeClr val="bg1">
                    <a:lumMod val="95000"/>
                  </a:schemeClr>
                </a:solidFill>
              </a:rPr>
              <a:t> 1.	</a:t>
            </a:r>
            <a:r>
              <a:rPr lang="en-CA" sz="3177" b="1" dirty="0">
                <a:solidFill>
                  <a:schemeClr val="bg1"/>
                </a:solidFill>
              </a:rPr>
              <a:t>Gender Issues</a:t>
            </a:r>
            <a:endParaRPr lang="en-US" sz="2330" b="1" dirty="0">
              <a:solidFill>
                <a:srgbClr val="87BFB6"/>
              </a:solidFill>
            </a:endParaRPr>
          </a:p>
        </p:txBody>
      </p:sp>
      <p:sp>
        <p:nvSpPr>
          <p:cNvPr id="17411" name="Rectangle 5"/>
          <p:cNvSpPr txBox="1">
            <a:spLocks noChangeArrowheads="1"/>
          </p:cNvSpPr>
          <p:nvPr/>
        </p:nvSpPr>
        <p:spPr bwMode="auto">
          <a:xfrm>
            <a:off x="162780" y="2218765"/>
            <a:ext cx="3630706" cy="4674311"/>
          </a:xfrm>
          <a:prstGeom prst="rect">
            <a:avLst/>
          </a:prstGeom>
          <a:noFill/>
          <a:ln w="9525">
            <a:noFill/>
            <a:miter lim="800000"/>
            <a:headEnd/>
            <a:tailEnd/>
          </a:ln>
        </p:spPr>
        <p:txBody>
          <a:bodyPr/>
          <a:lstStyle/>
          <a:p>
            <a:pPr marL="332832" indent="-332832">
              <a:lnSpc>
                <a:spcPct val="90000"/>
              </a:lnSpc>
              <a:spcBef>
                <a:spcPct val="20000"/>
              </a:spcBef>
              <a:spcAft>
                <a:spcPts val="1165"/>
              </a:spcAft>
            </a:pPr>
            <a:endParaRPr lang="en-CA" sz="1747" dirty="0"/>
          </a:p>
          <a:p>
            <a:pPr marL="332832"/>
            <a:r>
              <a:rPr lang="en-CA" sz="2824" dirty="0"/>
              <a:t>Gender, gender norms, and their impacts on the health of adolescents were important</a:t>
            </a:r>
            <a:r>
              <a:rPr lang="en-CA" sz="2118" dirty="0"/>
              <a:t>.</a:t>
            </a:r>
          </a:p>
          <a:p>
            <a:pPr marL="332832"/>
            <a:endParaRPr lang="en-CA" sz="2118" dirty="0"/>
          </a:p>
          <a:p>
            <a:pPr marL="332832" indent="-332832">
              <a:lnSpc>
                <a:spcPct val="90000"/>
              </a:lnSpc>
              <a:spcBef>
                <a:spcPct val="20000"/>
              </a:spcBef>
              <a:spcAft>
                <a:spcPts val="1165"/>
              </a:spcAft>
            </a:pPr>
            <a:endParaRPr lang="en-CA" sz="1747" dirty="0"/>
          </a:p>
          <a:p>
            <a:pPr marL="332832" indent="-332832">
              <a:lnSpc>
                <a:spcPct val="90000"/>
              </a:lnSpc>
              <a:spcBef>
                <a:spcPct val="20000"/>
              </a:spcBef>
              <a:spcAft>
                <a:spcPts val="1165"/>
              </a:spcAft>
            </a:pPr>
            <a:endParaRPr lang="en-US" sz="1747" dirty="0"/>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p:txBody>
      </p:sp>
      <p:pic>
        <p:nvPicPr>
          <p:cNvPr id="3" name="Picture 2" descr="A group of people posing for the camera  Description automatically generated">
            <a:extLst>
              <a:ext uri="{FF2B5EF4-FFF2-40B4-BE49-F238E27FC236}">
                <a16:creationId xmlns:a16="http://schemas.microsoft.com/office/drawing/2014/main" xmlns="" id="{6D0469B4-4D40-424E-B5B9-A60F8850D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097" y="2218765"/>
            <a:ext cx="4437529" cy="2959304"/>
          </a:xfrm>
          <a:prstGeom prst="rect">
            <a:avLst/>
          </a:prstGeom>
        </p:spPr>
      </p:pic>
    </p:spTree>
    <p:extLst>
      <p:ext uri="{BB962C8B-B14F-4D97-AF65-F5344CB8AC3E}">
        <p14:creationId xmlns:p14="http://schemas.microsoft.com/office/powerpoint/2010/main" val="143235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0" y="0"/>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2355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a:r>
              <a:rPr lang="en-US" sz="3200" b="1" dirty="0">
                <a:solidFill>
                  <a:schemeClr val="bg1"/>
                </a:solidFill>
                <a:latin typeface="Trebuchet MS" panose="020B0603020202020204" pitchFamily="34" charset="0"/>
              </a:rPr>
              <a:t>For those who are new to the JCSH: </a:t>
            </a:r>
          </a:p>
          <a:p>
            <a:pPr algn="ctr"/>
            <a:r>
              <a:rPr lang="en-US" sz="3200" b="1" dirty="0">
                <a:solidFill>
                  <a:schemeClr val="bg1"/>
                </a:solidFill>
                <a:latin typeface="Trebuchet MS" panose="020B0603020202020204" pitchFamily="34" charset="0"/>
              </a:rPr>
              <a:t>HBSC Goals</a:t>
            </a:r>
          </a:p>
        </p:txBody>
      </p:sp>
      <p:sp>
        <p:nvSpPr>
          <p:cNvPr id="23555" name="Rectangle 2"/>
          <p:cNvSpPr>
            <a:spLocks noChangeArrowheads="1"/>
          </p:cNvSpPr>
          <p:nvPr/>
        </p:nvSpPr>
        <p:spPr bwMode="auto">
          <a:xfrm>
            <a:off x="683568" y="1196752"/>
            <a:ext cx="7848872" cy="5160387"/>
          </a:xfrm>
          <a:prstGeom prst="rect">
            <a:avLst/>
          </a:prstGeom>
          <a:noFill/>
          <a:ln w="9525">
            <a:noFill/>
            <a:miter lim="800000"/>
            <a:headEnd/>
            <a:tailEnd/>
          </a:ln>
        </p:spPr>
        <p:txBody>
          <a:bodyPr wrap="square">
            <a:spAutoFit/>
          </a:bodyPr>
          <a:lstStyle/>
          <a:p>
            <a:pPr>
              <a:spcBef>
                <a:spcPts val="200"/>
              </a:spcBef>
              <a:spcAft>
                <a:spcPts val="200"/>
              </a:spcAft>
            </a:pPr>
            <a:endParaRPr lang="en-US" sz="2000" i="1" dirty="0">
              <a:latin typeface="Arial" pitchFamily="34" charset="0"/>
              <a:cs typeface="Arial" pitchFamily="34" charset="0"/>
            </a:endParaRPr>
          </a:p>
          <a:p>
            <a:pPr marL="342900" indent="-342900" eaLnBrk="1" hangingPunct="1">
              <a:lnSpc>
                <a:spcPct val="110000"/>
              </a:lnSpc>
              <a:buFont typeface="Arial" pitchFamily="34" charset="0"/>
              <a:buChar char="•"/>
            </a:pPr>
            <a:r>
              <a:rPr lang="en-GB" sz="2600" dirty="0">
                <a:latin typeface="+mn-lt"/>
                <a:cs typeface="Arial" pitchFamily="34" charset="0"/>
              </a:rPr>
              <a:t>to </a:t>
            </a:r>
            <a:r>
              <a:rPr lang="en-GB" sz="2600" b="1" dirty="0">
                <a:latin typeface="+mn-lt"/>
                <a:cs typeface="Arial" pitchFamily="34" charset="0"/>
              </a:rPr>
              <a:t>initiate and sustain</a:t>
            </a:r>
            <a:r>
              <a:rPr lang="en-GB" sz="2600" dirty="0">
                <a:latin typeface="+mn-lt"/>
                <a:cs typeface="Arial" pitchFamily="34" charset="0"/>
              </a:rPr>
              <a:t> national and international research on young people’s health behaviour, health and well being and social contexts</a:t>
            </a:r>
          </a:p>
          <a:p>
            <a:pPr marL="342900" indent="-342900" eaLnBrk="1" hangingPunct="1">
              <a:lnSpc>
                <a:spcPct val="110000"/>
              </a:lnSpc>
              <a:buFont typeface="Arial" pitchFamily="34" charset="0"/>
              <a:buChar char="•"/>
            </a:pPr>
            <a:endParaRPr lang="en-GB" sz="2600" dirty="0">
              <a:latin typeface="+mn-lt"/>
              <a:cs typeface="Arial" pitchFamily="34" charset="0"/>
            </a:endParaRPr>
          </a:p>
          <a:p>
            <a:pPr marL="342900" indent="-342900" eaLnBrk="1" hangingPunct="1">
              <a:lnSpc>
                <a:spcPct val="110000"/>
              </a:lnSpc>
              <a:buFont typeface="Arial" pitchFamily="34" charset="0"/>
              <a:buChar char="•"/>
            </a:pPr>
            <a:r>
              <a:rPr lang="en-GB" sz="2600" dirty="0">
                <a:solidFill>
                  <a:schemeClr val="bg1">
                    <a:lumMod val="85000"/>
                  </a:schemeClr>
                </a:solidFill>
                <a:latin typeface="+mn-lt"/>
                <a:cs typeface="Arial" pitchFamily="34" charset="0"/>
              </a:rPr>
              <a:t>to </a:t>
            </a:r>
            <a:r>
              <a:rPr lang="en-GB" sz="2600" b="1" dirty="0">
                <a:solidFill>
                  <a:schemeClr val="bg1">
                    <a:lumMod val="85000"/>
                  </a:schemeClr>
                </a:solidFill>
                <a:latin typeface="+mn-lt"/>
                <a:cs typeface="Arial" pitchFamily="34" charset="0"/>
              </a:rPr>
              <a:t>monitor and to compare</a:t>
            </a:r>
            <a:r>
              <a:rPr lang="en-GB" sz="2600" dirty="0">
                <a:solidFill>
                  <a:schemeClr val="bg1">
                    <a:lumMod val="85000"/>
                  </a:schemeClr>
                </a:solidFill>
                <a:latin typeface="+mn-lt"/>
                <a:cs typeface="Arial" pitchFamily="34" charset="0"/>
              </a:rPr>
              <a:t> young people’s health, health behaviour and social contexts in member countries</a:t>
            </a:r>
          </a:p>
          <a:p>
            <a:pPr marL="342900" indent="-342900" eaLnBrk="1" hangingPunct="1">
              <a:lnSpc>
                <a:spcPct val="110000"/>
              </a:lnSpc>
              <a:buFont typeface="Arial" pitchFamily="34" charset="0"/>
              <a:buChar char="•"/>
            </a:pPr>
            <a:endParaRPr lang="en-GB" sz="2600" dirty="0">
              <a:solidFill>
                <a:schemeClr val="bg1">
                  <a:lumMod val="85000"/>
                </a:schemeClr>
              </a:solidFill>
              <a:latin typeface="+mn-lt"/>
              <a:cs typeface="Arial" pitchFamily="34" charset="0"/>
            </a:endParaRPr>
          </a:p>
          <a:p>
            <a:pPr marL="342900" indent="-342900" eaLnBrk="1" hangingPunct="1">
              <a:lnSpc>
                <a:spcPct val="110000"/>
              </a:lnSpc>
              <a:buFont typeface="Arial" pitchFamily="34" charset="0"/>
              <a:buChar char="•"/>
            </a:pPr>
            <a:r>
              <a:rPr lang="en-GB" sz="2600" dirty="0">
                <a:solidFill>
                  <a:schemeClr val="bg1">
                    <a:lumMod val="85000"/>
                  </a:schemeClr>
                </a:solidFill>
                <a:latin typeface="+mn-lt"/>
                <a:cs typeface="Arial" pitchFamily="34" charset="0"/>
              </a:rPr>
              <a:t>to </a:t>
            </a:r>
            <a:r>
              <a:rPr lang="en-GB" sz="2600" b="1" dirty="0">
                <a:solidFill>
                  <a:schemeClr val="bg1">
                    <a:lumMod val="85000"/>
                  </a:schemeClr>
                </a:solidFill>
                <a:latin typeface="+mn-lt"/>
                <a:cs typeface="Arial" pitchFamily="34" charset="0"/>
              </a:rPr>
              <a:t>disseminate</a:t>
            </a:r>
            <a:r>
              <a:rPr lang="en-GB" sz="2600" dirty="0">
                <a:solidFill>
                  <a:schemeClr val="bg1">
                    <a:lumMod val="85000"/>
                  </a:schemeClr>
                </a:solidFill>
                <a:latin typeface="+mn-lt"/>
                <a:cs typeface="Arial" pitchFamily="34" charset="0"/>
              </a:rPr>
              <a:t> findings to relevant audiences including researchers, policy and practice, and public</a:t>
            </a:r>
            <a:endParaRPr lang="en-US" sz="2600" dirty="0">
              <a:solidFill>
                <a:schemeClr val="bg1">
                  <a:lumMod val="85000"/>
                </a:schemeClr>
              </a:solidFill>
              <a:latin typeface="+mn-lt"/>
              <a:cs typeface="Arial" pitchFamily="34" charset="0"/>
            </a:endParaRPr>
          </a:p>
          <a:p>
            <a:pPr lvl="2">
              <a:spcBef>
                <a:spcPts val="200"/>
              </a:spcBef>
              <a:spcAft>
                <a:spcPts val="200"/>
              </a:spcAft>
              <a:buFontTx/>
              <a:buChar char="•"/>
            </a:pPr>
            <a:endParaRPr lang="en-US" sz="2000" dirty="0"/>
          </a:p>
        </p:txBody>
      </p:sp>
    </p:spTree>
    <p:extLst>
      <p:ext uri="{BB962C8B-B14F-4D97-AF65-F5344CB8AC3E}">
        <p14:creationId xmlns:p14="http://schemas.microsoft.com/office/powerpoint/2010/main" val="2075142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34471" y="-6408"/>
            <a:ext cx="8875059" cy="1283878"/>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17410" name="Rectangle 3"/>
          <p:cNvSpPr>
            <a:spLocks noChangeArrowheads="1"/>
          </p:cNvSpPr>
          <p:nvPr/>
        </p:nvSpPr>
        <p:spPr bwMode="auto">
          <a:xfrm>
            <a:off x="282285" y="97649"/>
            <a:ext cx="8058431" cy="1075765"/>
          </a:xfrm>
          <a:prstGeom prst="rect">
            <a:avLst/>
          </a:prstGeom>
          <a:solidFill>
            <a:srgbClr val="00B0F0"/>
          </a:solidFill>
          <a:ln w="9525">
            <a:noFill/>
            <a:miter lim="800000"/>
            <a:headEnd/>
            <a:tailEnd/>
          </a:ln>
        </p:spPr>
        <p:txBody>
          <a:bodyPr lIns="0" tIns="0" rIns="0" bIns="0" anchor="ctr"/>
          <a:lstStyle/>
          <a:p>
            <a:pPr algn="ctr"/>
            <a:r>
              <a:rPr lang="en-CA" sz="3106" b="1" dirty="0">
                <a:solidFill>
                  <a:schemeClr val="bg1"/>
                </a:solidFill>
              </a:rPr>
              <a:t>  2.	Perceived lack of adult s</a:t>
            </a:r>
            <a:r>
              <a:rPr lang="en-CA" sz="3177" b="1" dirty="0">
                <a:solidFill>
                  <a:schemeClr val="bg1"/>
                </a:solidFill>
              </a:rPr>
              <a:t>upport</a:t>
            </a:r>
            <a:endParaRPr lang="en-US" sz="2330" b="1" dirty="0">
              <a:solidFill>
                <a:srgbClr val="87BFB6"/>
              </a:solidFill>
            </a:endParaRPr>
          </a:p>
        </p:txBody>
      </p:sp>
      <p:sp>
        <p:nvSpPr>
          <p:cNvPr id="17411" name="Rectangle 5"/>
          <p:cNvSpPr txBox="1">
            <a:spLocks noChangeArrowheads="1"/>
          </p:cNvSpPr>
          <p:nvPr/>
        </p:nvSpPr>
        <p:spPr bwMode="auto">
          <a:xfrm>
            <a:off x="4575539" y="1882589"/>
            <a:ext cx="3765176" cy="4338135"/>
          </a:xfrm>
          <a:prstGeom prst="rect">
            <a:avLst/>
          </a:prstGeom>
          <a:noFill/>
          <a:ln w="9525">
            <a:noFill/>
            <a:miter lim="800000"/>
            <a:headEnd/>
            <a:tailEnd/>
          </a:ln>
        </p:spPr>
        <p:txBody>
          <a:bodyPr/>
          <a:lstStyle/>
          <a:p>
            <a:pPr marL="332832" indent="-332832">
              <a:lnSpc>
                <a:spcPct val="90000"/>
              </a:lnSpc>
              <a:spcBef>
                <a:spcPct val="20000"/>
              </a:spcBef>
              <a:spcAft>
                <a:spcPts val="1165"/>
              </a:spcAft>
            </a:pPr>
            <a:endParaRPr lang="en-CA" sz="1747" dirty="0"/>
          </a:p>
          <a:p>
            <a:pPr marL="332832"/>
            <a:endParaRPr lang="en-CA" sz="2118" dirty="0"/>
          </a:p>
          <a:p>
            <a:pPr marL="332832"/>
            <a:r>
              <a:rPr lang="en-CA" sz="2824" dirty="0"/>
              <a:t>Adolescence can be challenging as young people move from childhood to young adulthood.</a:t>
            </a:r>
          </a:p>
          <a:p>
            <a:pPr marL="332832"/>
            <a:endParaRPr lang="en-CA" sz="2118" dirty="0"/>
          </a:p>
          <a:p>
            <a:pPr marL="332832" indent="-332832">
              <a:lnSpc>
                <a:spcPct val="90000"/>
              </a:lnSpc>
              <a:spcBef>
                <a:spcPct val="20000"/>
              </a:spcBef>
              <a:spcAft>
                <a:spcPts val="1165"/>
              </a:spcAft>
            </a:pPr>
            <a:endParaRPr lang="en-CA" sz="1747" dirty="0"/>
          </a:p>
          <a:p>
            <a:pPr marL="332832" indent="-332832">
              <a:lnSpc>
                <a:spcPct val="90000"/>
              </a:lnSpc>
              <a:spcBef>
                <a:spcPct val="20000"/>
              </a:spcBef>
              <a:spcAft>
                <a:spcPts val="1165"/>
              </a:spcAft>
            </a:pPr>
            <a:endParaRPr lang="en-US" sz="1747" dirty="0"/>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p:txBody>
      </p:sp>
      <p:pic>
        <p:nvPicPr>
          <p:cNvPr id="3" name="Picture 2" descr="A person sitting at a park  Description automatically generated">
            <a:extLst>
              <a:ext uri="{FF2B5EF4-FFF2-40B4-BE49-F238E27FC236}">
                <a16:creationId xmlns:a16="http://schemas.microsoft.com/office/drawing/2014/main" xmlns="" id="{9A4C151A-A024-4E60-8706-CC3B407E2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968" y="2420471"/>
            <a:ext cx="3933091" cy="2621161"/>
          </a:xfrm>
          <a:prstGeom prst="rect">
            <a:avLst/>
          </a:prstGeom>
        </p:spPr>
      </p:pic>
    </p:spTree>
    <p:extLst>
      <p:ext uri="{BB962C8B-B14F-4D97-AF65-F5344CB8AC3E}">
        <p14:creationId xmlns:p14="http://schemas.microsoft.com/office/powerpoint/2010/main" val="3701506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34471" y="0"/>
            <a:ext cx="8875059" cy="1283878"/>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17410" name="Rectangle 3"/>
          <p:cNvSpPr>
            <a:spLocks noChangeArrowheads="1"/>
          </p:cNvSpPr>
          <p:nvPr/>
        </p:nvSpPr>
        <p:spPr bwMode="auto">
          <a:xfrm>
            <a:off x="567196" y="72208"/>
            <a:ext cx="8058431" cy="1008529"/>
          </a:xfrm>
          <a:prstGeom prst="rect">
            <a:avLst/>
          </a:prstGeom>
          <a:solidFill>
            <a:srgbClr val="00B0F0"/>
          </a:solidFill>
          <a:ln w="9525">
            <a:noFill/>
            <a:miter lim="800000"/>
            <a:headEnd/>
            <a:tailEnd/>
          </a:ln>
        </p:spPr>
        <p:txBody>
          <a:bodyPr lIns="0" tIns="0" rIns="0" bIns="0" anchor="ctr"/>
          <a:lstStyle/>
          <a:p>
            <a:pPr algn="ctr"/>
            <a:r>
              <a:rPr lang="en-CA" sz="3177" b="1" dirty="0">
                <a:solidFill>
                  <a:schemeClr val="bg1"/>
                </a:solidFill>
              </a:rPr>
              <a:t> 3.  New and emergent risks</a:t>
            </a:r>
            <a:endParaRPr lang="en-US" sz="2330" b="1" dirty="0">
              <a:solidFill>
                <a:srgbClr val="87BFB6"/>
              </a:solidFill>
            </a:endParaRPr>
          </a:p>
        </p:txBody>
      </p:sp>
      <p:sp>
        <p:nvSpPr>
          <p:cNvPr id="17411" name="Rectangle 5"/>
          <p:cNvSpPr txBox="1">
            <a:spLocks noChangeArrowheads="1"/>
          </p:cNvSpPr>
          <p:nvPr/>
        </p:nvSpPr>
        <p:spPr bwMode="auto">
          <a:xfrm>
            <a:off x="518373" y="1949824"/>
            <a:ext cx="4504765" cy="3733017"/>
          </a:xfrm>
          <a:prstGeom prst="rect">
            <a:avLst/>
          </a:prstGeom>
          <a:noFill/>
          <a:ln w="9525">
            <a:noFill/>
            <a:miter lim="800000"/>
            <a:headEnd/>
            <a:tailEnd/>
          </a:ln>
        </p:spPr>
        <p:txBody>
          <a:bodyPr/>
          <a:lstStyle/>
          <a:p>
            <a:pPr marL="332832"/>
            <a:endParaRPr lang="en-CA" sz="2118" dirty="0"/>
          </a:p>
          <a:p>
            <a:pPr marL="332832"/>
            <a:r>
              <a:rPr lang="en-CA" sz="2824" dirty="0"/>
              <a:t>Young people face new and emergent risks in their lives, including those associated with social media and the use of e-cigarettes/vaping. </a:t>
            </a:r>
          </a:p>
          <a:p>
            <a:pPr marL="332832" indent="-332832">
              <a:lnSpc>
                <a:spcPct val="90000"/>
              </a:lnSpc>
              <a:spcBef>
                <a:spcPct val="20000"/>
              </a:spcBef>
              <a:spcAft>
                <a:spcPts val="1165"/>
              </a:spcAft>
            </a:pPr>
            <a:endParaRPr lang="en-CA" sz="2824" dirty="0"/>
          </a:p>
          <a:p>
            <a:pPr marL="332832" indent="-332832">
              <a:lnSpc>
                <a:spcPct val="90000"/>
              </a:lnSpc>
              <a:spcBef>
                <a:spcPct val="20000"/>
              </a:spcBef>
              <a:spcAft>
                <a:spcPts val="1165"/>
              </a:spcAft>
            </a:pPr>
            <a:endParaRPr lang="en-US" sz="1747" dirty="0"/>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a:p>
            <a:pPr marL="332832" indent="-332832">
              <a:lnSpc>
                <a:spcPct val="90000"/>
              </a:lnSpc>
              <a:spcBef>
                <a:spcPct val="20000"/>
              </a:spcBef>
            </a:pPr>
            <a:endParaRPr lang="en-US" sz="1553" dirty="0">
              <a:solidFill>
                <a:schemeClr val="accent2"/>
              </a:solidFill>
            </a:endParaRPr>
          </a:p>
        </p:txBody>
      </p:sp>
      <p:pic>
        <p:nvPicPr>
          <p:cNvPr id="3" name="Picture 2" descr="A picture containing grass, person, outdoor, sitting  Description automatically generated">
            <a:extLst>
              <a:ext uri="{FF2B5EF4-FFF2-40B4-BE49-F238E27FC236}">
                <a16:creationId xmlns:a16="http://schemas.microsoft.com/office/drawing/2014/main" xmlns="" id="{B86C45DE-3628-4C75-AD6B-51A1F95FF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8112" y="2694160"/>
            <a:ext cx="3367514" cy="2244343"/>
          </a:xfrm>
          <a:prstGeom prst="rect">
            <a:avLst/>
          </a:prstGeom>
        </p:spPr>
      </p:pic>
    </p:spTree>
    <p:extLst>
      <p:ext uri="{BB962C8B-B14F-4D97-AF65-F5344CB8AC3E}">
        <p14:creationId xmlns:p14="http://schemas.microsoft.com/office/powerpoint/2010/main" val="1600771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180528" y="-1785"/>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Mini-reports – </a:t>
            </a:r>
          </a:p>
          <a:p>
            <a:pPr algn="ctr" eaLnBrk="0" hangingPunct="0"/>
            <a:r>
              <a:rPr lang="en-US" sz="4000" b="1" i="1" dirty="0">
                <a:solidFill>
                  <a:schemeClr val="bg1"/>
                </a:solidFill>
                <a:latin typeface="Trebuchet MS" pitchFamily="34" charset="0"/>
              </a:rPr>
              <a:t>JCSH and PHAC Informed</a:t>
            </a:r>
          </a:p>
        </p:txBody>
      </p:sp>
      <p:sp>
        <p:nvSpPr>
          <p:cNvPr id="33795" name="Text Box 3"/>
          <p:cNvSpPr txBox="1">
            <a:spLocks noChangeArrowheads="1"/>
          </p:cNvSpPr>
          <p:nvPr/>
        </p:nvSpPr>
        <p:spPr bwMode="auto">
          <a:xfrm>
            <a:off x="899592" y="1700808"/>
            <a:ext cx="7920880" cy="5016758"/>
          </a:xfrm>
          <a:prstGeom prst="rect">
            <a:avLst/>
          </a:prstGeom>
          <a:noFill/>
          <a:ln w="9525">
            <a:noFill/>
            <a:miter lim="800000"/>
            <a:headEnd/>
            <a:tailEnd/>
          </a:ln>
        </p:spPr>
        <p:txBody>
          <a:bodyPr wrap="square">
            <a:spAutoFit/>
          </a:bodyPr>
          <a:lstStyle/>
          <a:p>
            <a:pPr marL="457200" indent="-457200">
              <a:spcBef>
                <a:spcPts val="0"/>
              </a:spcBef>
              <a:buFont typeface="+mj-lt"/>
              <a:buAutoNum type="arabicPeriod"/>
              <a:tabLst>
                <a:tab pos="0" algn="l"/>
              </a:tabLst>
            </a:pPr>
            <a:r>
              <a:rPr lang="en-US" sz="3200" dirty="0">
                <a:latin typeface="+mn-lt"/>
              </a:rPr>
              <a:t>Concussion and Injury</a:t>
            </a:r>
          </a:p>
          <a:p>
            <a:pPr marL="457200" indent="-457200">
              <a:spcBef>
                <a:spcPts val="0"/>
              </a:spcBef>
              <a:buFont typeface="+mj-lt"/>
              <a:buAutoNum type="arabicPeriod"/>
              <a:tabLst>
                <a:tab pos="0" algn="l"/>
              </a:tabLst>
            </a:pPr>
            <a:r>
              <a:rPr lang="en-US" sz="3200" dirty="0">
                <a:latin typeface="+mn-lt"/>
              </a:rPr>
              <a:t>Health inequalities</a:t>
            </a:r>
          </a:p>
          <a:p>
            <a:pPr marL="457200" indent="-457200">
              <a:spcBef>
                <a:spcPts val="0"/>
              </a:spcBef>
              <a:buFont typeface="+mj-lt"/>
              <a:buAutoNum type="arabicPeriod"/>
              <a:tabLst>
                <a:tab pos="0" algn="l"/>
              </a:tabLst>
            </a:pPr>
            <a:r>
              <a:rPr lang="en-US" sz="3200" dirty="0">
                <a:latin typeface="+mn-lt"/>
              </a:rPr>
              <a:t>Mental health</a:t>
            </a:r>
          </a:p>
          <a:p>
            <a:pPr marL="457200" indent="-457200">
              <a:spcBef>
                <a:spcPts val="0"/>
              </a:spcBef>
              <a:buFont typeface="+mj-lt"/>
              <a:buAutoNum type="arabicPeriod"/>
              <a:tabLst>
                <a:tab pos="0" algn="l"/>
              </a:tabLst>
            </a:pPr>
            <a:r>
              <a:rPr lang="en-US" sz="3200" dirty="0">
                <a:latin typeface="+mn-lt"/>
              </a:rPr>
              <a:t>Substance use</a:t>
            </a:r>
          </a:p>
          <a:p>
            <a:pPr marL="457200" indent="-457200">
              <a:spcBef>
                <a:spcPts val="0"/>
              </a:spcBef>
              <a:buFont typeface="+mj-lt"/>
              <a:buAutoNum type="arabicPeriod"/>
              <a:tabLst>
                <a:tab pos="0" algn="l"/>
              </a:tabLst>
            </a:pPr>
            <a:r>
              <a:rPr lang="en-US" sz="3200" dirty="0">
                <a:latin typeface="+mn-lt"/>
              </a:rPr>
              <a:t>Relationships and connections</a:t>
            </a:r>
          </a:p>
          <a:p>
            <a:pPr>
              <a:spcBef>
                <a:spcPts val="0"/>
              </a:spcBef>
              <a:tabLst>
                <a:tab pos="0" algn="l"/>
              </a:tabLst>
            </a:pPr>
            <a:endParaRPr lang="en-US" sz="3200" dirty="0">
              <a:latin typeface="+mn-lt"/>
            </a:endParaRPr>
          </a:p>
          <a:p>
            <a:pPr marL="457200" indent="-457200">
              <a:lnSpc>
                <a:spcPct val="200000"/>
              </a:lnSpc>
              <a:spcBef>
                <a:spcPts val="0"/>
              </a:spcBef>
              <a:buFont typeface="+mj-lt"/>
              <a:buAutoNum type="arabicPeriod"/>
              <a:tabLst>
                <a:tab pos="0" algn="l"/>
              </a:tabLst>
            </a:pPr>
            <a:endParaRPr lang="en-CA" sz="3200" dirty="0">
              <a:latin typeface="+mn-lt"/>
            </a:endParaRPr>
          </a:p>
          <a:p>
            <a:pPr marL="457200" indent="-457200">
              <a:lnSpc>
                <a:spcPct val="200000"/>
              </a:lnSpc>
              <a:spcBef>
                <a:spcPts val="0"/>
              </a:spcBef>
              <a:buFont typeface="+mj-lt"/>
              <a:buAutoNum type="arabicPeriod"/>
              <a:tabLst>
                <a:tab pos="0" algn="l"/>
              </a:tabLst>
            </a:pPr>
            <a:endParaRPr lang="en-US" sz="3200" dirty="0">
              <a:latin typeface="+mn-lt"/>
            </a:endParaRPr>
          </a:p>
        </p:txBody>
      </p:sp>
    </p:spTree>
    <p:extLst>
      <p:ext uri="{BB962C8B-B14F-4D97-AF65-F5344CB8AC3E}">
        <p14:creationId xmlns:p14="http://schemas.microsoft.com/office/powerpoint/2010/main" val="2113705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Territorial and Provincial Reports</a:t>
            </a:r>
          </a:p>
        </p:txBody>
      </p:sp>
      <p:sp>
        <p:nvSpPr>
          <p:cNvPr id="33795" name="Text Box 3"/>
          <p:cNvSpPr txBox="1">
            <a:spLocks noChangeArrowheads="1"/>
          </p:cNvSpPr>
          <p:nvPr/>
        </p:nvSpPr>
        <p:spPr bwMode="auto">
          <a:xfrm>
            <a:off x="775445" y="1700808"/>
            <a:ext cx="7920880" cy="6001643"/>
          </a:xfrm>
          <a:prstGeom prst="rect">
            <a:avLst/>
          </a:prstGeom>
          <a:noFill/>
          <a:ln w="9525">
            <a:noFill/>
            <a:miter lim="800000"/>
            <a:headEnd/>
            <a:tailEnd/>
          </a:ln>
        </p:spPr>
        <p:txBody>
          <a:bodyPr wrap="square">
            <a:spAutoFit/>
          </a:bodyPr>
          <a:lstStyle/>
          <a:p>
            <a:pPr marL="457200" indent="-457200">
              <a:spcBef>
                <a:spcPts val="0"/>
              </a:spcBef>
              <a:buFont typeface="+mj-lt"/>
              <a:buAutoNum type="arabicPeriod"/>
              <a:tabLst>
                <a:tab pos="0" algn="l"/>
              </a:tabLst>
            </a:pPr>
            <a:r>
              <a:rPr lang="en-US" sz="3200" dirty="0">
                <a:latin typeface="+mn-lt"/>
              </a:rPr>
              <a:t>Yukon</a:t>
            </a:r>
          </a:p>
          <a:p>
            <a:pPr marL="457200" indent="-457200">
              <a:spcBef>
                <a:spcPts val="0"/>
              </a:spcBef>
              <a:buFont typeface="+mj-lt"/>
              <a:buAutoNum type="arabicPeriod"/>
              <a:tabLst>
                <a:tab pos="0" algn="l"/>
              </a:tabLst>
            </a:pPr>
            <a:r>
              <a:rPr lang="en-US" sz="3200" dirty="0">
                <a:latin typeface="+mn-lt"/>
              </a:rPr>
              <a:t>NWT</a:t>
            </a:r>
          </a:p>
          <a:p>
            <a:pPr marL="457200" indent="-457200">
              <a:spcBef>
                <a:spcPts val="0"/>
              </a:spcBef>
              <a:buFont typeface="+mj-lt"/>
              <a:buAutoNum type="arabicPeriod"/>
              <a:tabLst>
                <a:tab pos="0" algn="l"/>
              </a:tabLst>
            </a:pPr>
            <a:r>
              <a:rPr lang="en-US" sz="3200" dirty="0">
                <a:latin typeface="+mn-lt"/>
              </a:rPr>
              <a:t>PEI</a:t>
            </a:r>
          </a:p>
          <a:p>
            <a:pPr marL="457200" indent="-457200">
              <a:spcBef>
                <a:spcPts val="0"/>
              </a:spcBef>
              <a:buFont typeface="+mj-lt"/>
              <a:buAutoNum type="arabicPeriod"/>
              <a:tabLst>
                <a:tab pos="0" algn="l"/>
              </a:tabLst>
            </a:pPr>
            <a:r>
              <a:rPr lang="en-US" sz="3200" dirty="0">
                <a:latin typeface="+mn-lt"/>
              </a:rPr>
              <a:t>Nova Scotia</a:t>
            </a:r>
          </a:p>
          <a:p>
            <a:pPr marL="457200" indent="-457200">
              <a:spcBef>
                <a:spcPts val="0"/>
              </a:spcBef>
              <a:buFont typeface="+mj-lt"/>
              <a:buAutoNum type="arabicPeriod"/>
              <a:tabLst>
                <a:tab pos="0" algn="l"/>
              </a:tabLst>
            </a:pPr>
            <a:r>
              <a:rPr lang="en-US" sz="3200" dirty="0">
                <a:latin typeface="+mn-lt"/>
              </a:rPr>
              <a:t>Ontario</a:t>
            </a:r>
          </a:p>
          <a:p>
            <a:pPr marL="457200" indent="-457200">
              <a:spcBef>
                <a:spcPts val="0"/>
              </a:spcBef>
              <a:buFont typeface="+mj-lt"/>
              <a:buAutoNum type="arabicPeriod"/>
              <a:tabLst>
                <a:tab pos="0" algn="l"/>
              </a:tabLst>
            </a:pPr>
            <a:r>
              <a:rPr lang="en-US" sz="3200" dirty="0">
                <a:latin typeface="+mn-lt"/>
              </a:rPr>
              <a:t>Manitoba</a:t>
            </a:r>
          </a:p>
          <a:p>
            <a:pPr marL="457200" indent="-457200">
              <a:spcBef>
                <a:spcPts val="0"/>
              </a:spcBef>
              <a:buFont typeface="+mj-lt"/>
              <a:buAutoNum type="arabicPeriod"/>
              <a:tabLst>
                <a:tab pos="0" algn="l"/>
              </a:tabLst>
            </a:pPr>
            <a:r>
              <a:rPr lang="en-US" sz="3200" dirty="0">
                <a:latin typeface="+mn-lt"/>
              </a:rPr>
              <a:t>Alberta</a:t>
            </a:r>
          </a:p>
          <a:p>
            <a:pPr>
              <a:spcBef>
                <a:spcPts val="0"/>
              </a:spcBef>
              <a:tabLst>
                <a:tab pos="0" algn="l"/>
              </a:tabLst>
            </a:pPr>
            <a:endParaRPr lang="en-US" sz="3200" dirty="0">
              <a:latin typeface="+mn-lt"/>
            </a:endParaRPr>
          </a:p>
          <a:p>
            <a:pPr marL="457200" indent="-457200">
              <a:lnSpc>
                <a:spcPct val="200000"/>
              </a:lnSpc>
              <a:spcBef>
                <a:spcPts val="0"/>
              </a:spcBef>
              <a:buFont typeface="+mj-lt"/>
              <a:buAutoNum type="arabicPeriod"/>
              <a:tabLst>
                <a:tab pos="0" algn="l"/>
              </a:tabLst>
            </a:pPr>
            <a:endParaRPr lang="en-CA" sz="3200" dirty="0">
              <a:latin typeface="+mn-lt"/>
            </a:endParaRPr>
          </a:p>
          <a:p>
            <a:pPr marL="457200" indent="-457200">
              <a:lnSpc>
                <a:spcPct val="200000"/>
              </a:lnSpc>
              <a:spcBef>
                <a:spcPts val="0"/>
              </a:spcBef>
              <a:buFont typeface="+mj-lt"/>
              <a:buAutoNum type="arabicPeriod"/>
              <a:tabLst>
                <a:tab pos="0" algn="l"/>
              </a:tabLst>
            </a:pPr>
            <a:endParaRPr lang="en-US" sz="3200" dirty="0">
              <a:latin typeface="+mn-lt"/>
            </a:endParaRPr>
          </a:p>
        </p:txBody>
      </p:sp>
    </p:spTree>
    <p:extLst>
      <p:ext uri="{BB962C8B-B14F-4D97-AF65-F5344CB8AC3E}">
        <p14:creationId xmlns:p14="http://schemas.microsoft.com/office/powerpoint/2010/main" val="439915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Peer-review Research since 2014</a:t>
            </a:r>
          </a:p>
        </p:txBody>
      </p:sp>
      <p:sp>
        <p:nvSpPr>
          <p:cNvPr id="33795" name="Text Box 3"/>
          <p:cNvSpPr txBox="1">
            <a:spLocks noChangeArrowheads="1"/>
          </p:cNvSpPr>
          <p:nvPr/>
        </p:nvSpPr>
        <p:spPr bwMode="auto">
          <a:xfrm>
            <a:off x="611560" y="1700808"/>
            <a:ext cx="8352928" cy="4483279"/>
          </a:xfrm>
          <a:prstGeom prst="rect">
            <a:avLst/>
          </a:prstGeom>
          <a:noFill/>
          <a:ln w="9525">
            <a:noFill/>
            <a:miter lim="800000"/>
            <a:headEnd/>
            <a:tailEnd/>
          </a:ln>
        </p:spPr>
        <p:txBody>
          <a:bodyPr wrap="square">
            <a:spAutoFit/>
          </a:bodyPr>
          <a:lstStyle/>
          <a:p>
            <a:pPr marL="457200" indent="-457200">
              <a:lnSpc>
                <a:spcPct val="150000"/>
              </a:lnSpc>
              <a:spcBef>
                <a:spcPts val="0"/>
              </a:spcBef>
              <a:buFont typeface="Arial"/>
              <a:buChar char="•"/>
              <a:tabLst>
                <a:tab pos="0" algn="l"/>
              </a:tabLst>
            </a:pPr>
            <a:r>
              <a:rPr lang="en-US" sz="3200" dirty="0">
                <a:latin typeface="+mn-lt"/>
              </a:rPr>
              <a:t>HBSC has provided a major research platform:</a:t>
            </a:r>
          </a:p>
          <a:p>
            <a:pPr marL="914400" lvl="1" indent="-457200">
              <a:lnSpc>
                <a:spcPct val="150000"/>
              </a:lnSpc>
              <a:spcBef>
                <a:spcPts val="0"/>
              </a:spcBef>
              <a:buFont typeface="Arial"/>
              <a:buChar char="•"/>
              <a:tabLst>
                <a:tab pos="0" algn="l"/>
              </a:tabLst>
            </a:pPr>
            <a:r>
              <a:rPr lang="en-US" sz="3200" dirty="0">
                <a:latin typeface="+mn-lt"/>
              </a:rPr>
              <a:t>&gt;5 new </a:t>
            </a:r>
            <a:r>
              <a:rPr lang="en-US" sz="3200" dirty="0" err="1">
                <a:latin typeface="+mn-lt"/>
              </a:rPr>
              <a:t>tricouncil</a:t>
            </a:r>
            <a:r>
              <a:rPr lang="en-US" sz="3200" dirty="0">
                <a:latin typeface="+mn-lt"/>
              </a:rPr>
              <a:t> grants (CIHR, SSHRC)</a:t>
            </a:r>
          </a:p>
          <a:p>
            <a:pPr marL="1371600" lvl="2" indent="-457200">
              <a:lnSpc>
                <a:spcPct val="150000"/>
              </a:lnSpc>
              <a:spcBef>
                <a:spcPts val="0"/>
              </a:spcBef>
              <a:buFont typeface="Arial"/>
              <a:buChar char="•"/>
              <a:tabLst>
                <a:tab pos="0" algn="l"/>
              </a:tabLst>
            </a:pPr>
            <a:r>
              <a:rPr lang="en-US" sz="3200" dirty="0">
                <a:latin typeface="+mn-lt"/>
              </a:rPr>
              <a:t>$4.4 million</a:t>
            </a:r>
          </a:p>
          <a:p>
            <a:pPr marL="914400" lvl="1" indent="-457200">
              <a:lnSpc>
                <a:spcPct val="150000"/>
              </a:lnSpc>
              <a:spcBef>
                <a:spcPts val="0"/>
              </a:spcBef>
              <a:buFont typeface="Arial"/>
              <a:buChar char="•"/>
              <a:tabLst>
                <a:tab pos="0" algn="l"/>
              </a:tabLst>
            </a:pPr>
            <a:r>
              <a:rPr lang="en-US" sz="3200" dirty="0">
                <a:latin typeface="+mn-lt"/>
              </a:rPr>
              <a:t>&gt;5 new research contracts</a:t>
            </a:r>
          </a:p>
          <a:p>
            <a:pPr marL="914400" lvl="1" indent="-457200">
              <a:lnSpc>
                <a:spcPct val="150000"/>
              </a:lnSpc>
              <a:spcBef>
                <a:spcPts val="0"/>
              </a:spcBef>
              <a:buFont typeface="Arial"/>
              <a:buChar char="•"/>
              <a:tabLst>
                <a:tab pos="0" algn="l"/>
              </a:tabLst>
            </a:pPr>
            <a:r>
              <a:rPr lang="en-US" sz="3200" dirty="0">
                <a:latin typeface="+mn-lt"/>
              </a:rPr>
              <a:t>&gt;50 peer-review manuscripts</a:t>
            </a:r>
          </a:p>
          <a:p>
            <a:pPr lvl="1">
              <a:lnSpc>
                <a:spcPct val="150000"/>
              </a:lnSpc>
              <a:spcBef>
                <a:spcPts val="0"/>
              </a:spcBef>
              <a:tabLst>
                <a:tab pos="0" algn="l"/>
              </a:tabLst>
            </a:pPr>
            <a:endParaRPr lang="en-US" sz="3200" dirty="0">
              <a:latin typeface="+mn-lt"/>
            </a:endParaRPr>
          </a:p>
        </p:txBody>
      </p:sp>
    </p:spTree>
    <p:extLst>
      <p:ext uri="{BB962C8B-B14F-4D97-AF65-F5344CB8AC3E}">
        <p14:creationId xmlns:p14="http://schemas.microsoft.com/office/powerpoint/2010/main" val="1934785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Topics</a:t>
            </a:r>
          </a:p>
        </p:txBody>
      </p:sp>
      <p:sp>
        <p:nvSpPr>
          <p:cNvPr id="33795" name="Text Box 3"/>
          <p:cNvSpPr txBox="1">
            <a:spLocks noChangeArrowheads="1"/>
          </p:cNvSpPr>
          <p:nvPr/>
        </p:nvSpPr>
        <p:spPr bwMode="auto">
          <a:xfrm>
            <a:off x="899592" y="1700808"/>
            <a:ext cx="7920880" cy="4031873"/>
          </a:xfrm>
          <a:prstGeom prst="rect">
            <a:avLst/>
          </a:prstGeom>
          <a:noFill/>
          <a:ln w="9525">
            <a:noFill/>
            <a:miter lim="800000"/>
            <a:headEnd/>
            <a:tailEnd/>
          </a:ln>
        </p:spPr>
        <p:txBody>
          <a:bodyPr wrap="square">
            <a:spAutoFit/>
          </a:bodyPr>
          <a:lstStyle/>
          <a:p>
            <a:pPr marL="457200" indent="-457200">
              <a:lnSpc>
                <a:spcPct val="200000"/>
              </a:lnSpc>
              <a:spcBef>
                <a:spcPts val="0"/>
              </a:spcBef>
              <a:buFont typeface="+mj-lt"/>
              <a:buAutoNum type="arabicPeriod"/>
              <a:tabLst>
                <a:tab pos="0" algn="l"/>
              </a:tabLst>
            </a:pPr>
            <a:r>
              <a:rPr lang="en-US" sz="3200" dirty="0">
                <a:latin typeface="+mn-lt"/>
              </a:rPr>
              <a:t>Background HBSC</a:t>
            </a:r>
          </a:p>
          <a:p>
            <a:pPr marL="457200" indent="-457200">
              <a:lnSpc>
                <a:spcPct val="200000"/>
              </a:lnSpc>
              <a:spcBef>
                <a:spcPts val="0"/>
              </a:spcBef>
              <a:buFont typeface="+mj-lt"/>
              <a:buAutoNum type="arabicPeriod"/>
              <a:tabLst>
                <a:tab pos="0" algn="l"/>
              </a:tabLst>
            </a:pPr>
            <a:r>
              <a:rPr lang="en-US" sz="3200" dirty="0">
                <a:latin typeface="+mn-lt"/>
              </a:rPr>
              <a:t>Where we are at</a:t>
            </a:r>
          </a:p>
          <a:p>
            <a:pPr marL="457200" indent="-457200">
              <a:lnSpc>
                <a:spcPct val="200000"/>
              </a:lnSpc>
              <a:spcBef>
                <a:spcPts val="0"/>
              </a:spcBef>
              <a:buFont typeface="+mj-lt"/>
              <a:buAutoNum type="arabicPeriod"/>
              <a:tabLst>
                <a:tab pos="0" algn="l"/>
              </a:tabLst>
            </a:pPr>
            <a:r>
              <a:rPr lang="en-CA" sz="3200" dirty="0">
                <a:latin typeface="+mn-lt"/>
              </a:rPr>
              <a:t>Moving Forward and the next cycle</a:t>
            </a:r>
          </a:p>
          <a:p>
            <a:pPr marL="457200" indent="-457200">
              <a:lnSpc>
                <a:spcPct val="200000"/>
              </a:lnSpc>
              <a:spcBef>
                <a:spcPts val="0"/>
              </a:spcBef>
              <a:buFont typeface="+mj-lt"/>
              <a:buAutoNum type="arabicPeriod"/>
              <a:tabLst>
                <a:tab pos="0" algn="l"/>
              </a:tabLst>
            </a:pPr>
            <a:r>
              <a:rPr lang="en-CA" sz="3200" dirty="0">
                <a:latin typeface="+mn-lt"/>
              </a:rPr>
              <a:t>Thank you </a:t>
            </a:r>
            <a:endParaRPr lang="en-US" sz="3200" dirty="0">
              <a:latin typeface="+mn-lt"/>
            </a:endParaRPr>
          </a:p>
        </p:txBody>
      </p:sp>
      <p:sp>
        <p:nvSpPr>
          <p:cNvPr id="2" name="Rectangle 1"/>
          <p:cNvSpPr/>
          <p:nvPr/>
        </p:nvSpPr>
        <p:spPr>
          <a:xfrm>
            <a:off x="548568" y="3861048"/>
            <a:ext cx="7992888" cy="9361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325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International</a:t>
            </a:r>
          </a:p>
        </p:txBody>
      </p:sp>
      <p:sp>
        <p:nvSpPr>
          <p:cNvPr id="33795" name="Text Box 3"/>
          <p:cNvSpPr txBox="1">
            <a:spLocks noChangeArrowheads="1"/>
          </p:cNvSpPr>
          <p:nvPr/>
        </p:nvSpPr>
        <p:spPr bwMode="auto">
          <a:xfrm>
            <a:off x="611560" y="1700808"/>
            <a:ext cx="8352928" cy="4524315"/>
          </a:xfrm>
          <a:prstGeom prst="rect">
            <a:avLst/>
          </a:prstGeom>
          <a:noFill/>
          <a:ln w="9525">
            <a:noFill/>
            <a:miter lim="800000"/>
            <a:headEnd/>
            <a:tailEnd/>
          </a:ln>
        </p:spPr>
        <p:txBody>
          <a:bodyPr wrap="square">
            <a:spAutoFit/>
          </a:bodyPr>
          <a:lstStyle/>
          <a:p>
            <a:pPr marL="457200" indent="-457200">
              <a:lnSpc>
                <a:spcPct val="150000"/>
              </a:lnSpc>
              <a:spcBef>
                <a:spcPts val="0"/>
              </a:spcBef>
              <a:buFont typeface="Arial"/>
              <a:buChar char="•"/>
              <a:tabLst>
                <a:tab pos="0" algn="l"/>
              </a:tabLst>
            </a:pPr>
            <a:r>
              <a:rPr lang="en-US" sz="3200" dirty="0">
                <a:latin typeface="+mn-lt"/>
              </a:rPr>
              <a:t>Timing </a:t>
            </a:r>
          </a:p>
          <a:p>
            <a:pPr marL="457200" indent="-457200">
              <a:lnSpc>
                <a:spcPct val="150000"/>
              </a:lnSpc>
              <a:spcBef>
                <a:spcPts val="0"/>
              </a:spcBef>
              <a:buFont typeface="Arial"/>
              <a:buChar char="•"/>
              <a:tabLst>
                <a:tab pos="0" algn="l"/>
              </a:tabLst>
            </a:pPr>
            <a:r>
              <a:rPr lang="en-US" sz="3200" dirty="0">
                <a:latin typeface="+mn-lt"/>
              </a:rPr>
              <a:t>Focus</a:t>
            </a:r>
          </a:p>
          <a:p>
            <a:pPr marL="457200" indent="-457200">
              <a:lnSpc>
                <a:spcPct val="150000"/>
              </a:lnSpc>
              <a:spcBef>
                <a:spcPts val="0"/>
              </a:spcBef>
              <a:buFont typeface="Arial"/>
              <a:buChar char="•"/>
              <a:tabLst>
                <a:tab pos="0" algn="l"/>
              </a:tabLst>
            </a:pPr>
            <a:r>
              <a:rPr lang="en-US" sz="3200" dirty="0">
                <a:latin typeface="+mn-lt"/>
              </a:rPr>
              <a:t>Reports</a:t>
            </a:r>
          </a:p>
          <a:p>
            <a:pPr marL="457200" indent="-457200">
              <a:lnSpc>
                <a:spcPct val="150000"/>
              </a:lnSpc>
              <a:spcBef>
                <a:spcPts val="0"/>
              </a:spcBef>
              <a:buFont typeface="Arial"/>
              <a:buChar char="•"/>
              <a:tabLst>
                <a:tab pos="0" algn="l"/>
              </a:tabLst>
            </a:pPr>
            <a:r>
              <a:rPr lang="en-US" sz="3200" dirty="0">
                <a:latin typeface="+mn-lt"/>
              </a:rPr>
              <a:t>Increasing engagement with partners</a:t>
            </a:r>
          </a:p>
          <a:p>
            <a:pPr marL="457200" indent="-457200">
              <a:lnSpc>
                <a:spcPct val="150000"/>
              </a:lnSpc>
              <a:spcBef>
                <a:spcPts val="0"/>
              </a:spcBef>
              <a:buFont typeface="Arial"/>
              <a:buChar char="•"/>
              <a:tabLst>
                <a:tab pos="0" algn="l"/>
              </a:tabLst>
            </a:pPr>
            <a:endParaRPr lang="en-US" sz="3200" dirty="0">
              <a:latin typeface="+mn-lt"/>
            </a:endParaRPr>
          </a:p>
          <a:p>
            <a:pPr lvl="1">
              <a:lnSpc>
                <a:spcPct val="150000"/>
              </a:lnSpc>
              <a:spcBef>
                <a:spcPts val="0"/>
              </a:spcBef>
              <a:tabLst>
                <a:tab pos="0" algn="l"/>
              </a:tabLst>
            </a:pPr>
            <a:endParaRPr lang="en-US" sz="3200" dirty="0">
              <a:latin typeface="+mn-lt"/>
            </a:endParaRPr>
          </a:p>
        </p:txBody>
      </p:sp>
    </p:spTree>
    <p:extLst>
      <p:ext uri="{BB962C8B-B14F-4D97-AF65-F5344CB8AC3E}">
        <p14:creationId xmlns:p14="http://schemas.microsoft.com/office/powerpoint/2010/main" val="3167251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36576"/>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3379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National Issues</a:t>
            </a:r>
          </a:p>
        </p:txBody>
      </p:sp>
      <p:sp>
        <p:nvSpPr>
          <p:cNvPr id="33795" name="Text Box 3"/>
          <p:cNvSpPr txBox="1">
            <a:spLocks noChangeArrowheads="1"/>
          </p:cNvSpPr>
          <p:nvPr/>
        </p:nvSpPr>
        <p:spPr bwMode="auto">
          <a:xfrm>
            <a:off x="495516" y="1052736"/>
            <a:ext cx="8604448" cy="6479274"/>
          </a:xfrm>
          <a:prstGeom prst="rect">
            <a:avLst/>
          </a:prstGeom>
          <a:noFill/>
          <a:ln w="9525">
            <a:noFill/>
            <a:miter lim="800000"/>
            <a:headEnd/>
            <a:tailEnd/>
          </a:ln>
        </p:spPr>
        <p:txBody>
          <a:bodyPr wrap="square">
            <a:spAutoFit/>
          </a:bodyPr>
          <a:lstStyle/>
          <a:p>
            <a:pPr marL="457200" indent="-457200">
              <a:lnSpc>
                <a:spcPct val="150000"/>
              </a:lnSpc>
              <a:spcBef>
                <a:spcPts val="0"/>
              </a:spcBef>
              <a:buFont typeface="Arial"/>
              <a:buChar char="•"/>
              <a:tabLst>
                <a:tab pos="0" algn="l"/>
              </a:tabLst>
            </a:pPr>
            <a:r>
              <a:rPr lang="en-US" sz="3200" dirty="0">
                <a:latin typeface="+mn-lt"/>
              </a:rPr>
              <a:t>Timing and </a:t>
            </a:r>
            <a:r>
              <a:rPr lang="en-US" sz="3200" dirty="0" err="1">
                <a:latin typeface="+mn-lt"/>
              </a:rPr>
              <a:t>Covid</a:t>
            </a:r>
            <a:endParaRPr lang="en-US" sz="3200" dirty="0">
              <a:latin typeface="+mn-lt"/>
            </a:endParaRPr>
          </a:p>
          <a:p>
            <a:pPr marL="457200" indent="-457200">
              <a:lnSpc>
                <a:spcPct val="150000"/>
              </a:lnSpc>
              <a:spcBef>
                <a:spcPts val="0"/>
              </a:spcBef>
              <a:buFont typeface="Arial"/>
              <a:buChar char="•"/>
              <a:tabLst>
                <a:tab pos="0" algn="l"/>
              </a:tabLst>
            </a:pPr>
            <a:r>
              <a:rPr lang="en-US" sz="3200" dirty="0">
                <a:latin typeface="+mn-lt"/>
              </a:rPr>
              <a:t>Addressing emergent challenges in the field</a:t>
            </a:r>
          </a:p>
          <a:p>
            <a:pPr marL="914400" lvl="1" indent="-457200">
              <a:lnSpc>
                <a:spcPct val="150000"/>
              </a:lnSpc>
              <a:spcBef>
                <a:spcPts val="0"/>
              </a:spcBef>
              <a:buFont typeface="Arial"/>
              <a:buChar char="•"/>
              <a:tabLst>
                <a:tab pos="0" algn="l"/>
              </a:tabLst>
            </a:pPr>
            <a:r>
              <a:rPr lang="en-US" sz="2400" dirty="0">
                <a:latin typeface="+mn-lt"/>
              </a:rPr>
              <a:t>Competing surveys</a:t>
            </a:r>
          </a:p>
          <a:p>
            <a:pPr marL="914400" lvl="1" indent="-457200">
              <a:lnSpc>
                <a:spcPct val="150000"/>
              </a:lnSpc>
              <a:spcBef>
                <a:spcPts val="0"/>
              </a:spcBef>
              <a:buFont typeface="Arial"/>
              <a:buChar char="•"/>
              <a:tabLst>
                <a:tab pos="0" algn="l"/>
              </a:tabLst>
            </a:pPr>
            <a:r>
              <a:rPr lang="en-US" sz="2400" dirty="0">
                <a:latin typeface="+mn-lt"/>
              </a:rPr>
              <a:t>Survey burden on school staff</a:t>
            </a:r>
          </a:p>
          <a:p>
            <a:pPr marL="914400" lvl="1" indent="-457200">
              <a:lnSpc>
                <a:spcPct val="150000"/>
              </a:lnSpc>
              <a:spcBef>
                <a:spcPts val="0"/>
              </a:spcBef>
              <a:buFont typeface="Arial"/>
              <a:buChar char="•"/>
              <a:tabLst>
                <a:tab pos="0" algn="l"/>
              </a:tabLst>
            </a:pPr>
            <a:r>
              <a:rPr lang="en-US" sz="2400" dirty="0">
                <a:latin typeface="+mn-lt"/>
              </a:rPr>
              <a:t>School-level reporting</a:t>
            </a:r>
          </a:p>
          <a:p>
            <a:pPr marL="914400" lvl="1" indent="-457200">
              <a:lnSpc>
                <a:spcPct val="150000"/>
              </a:lnSpc>
              <a:spcBef>
                <a:spcPts val="0"/>
              </a:spcBef>
              <a:buFont typeface="Arial"/>
              <a:buChar char="•"/>
              <a:tabLst>
                <a:tab pos="0" algn="l"/>
              </a:tabLst>
            </a:pPr>
            <a:r>
              <a:rPr lang="en-US" sz="2400" dirty="0">
                <a:latin typeface="+mn-lt"/>
              </a:rPr>
              <a:t>Respecting ethics requirements of Indigenous communities</a:t>
            </a:r>
          </a:p>
          <a:p>
            <a:pPr marL="457200" indent="-457200">
              <a:lnSpc>
                <a:spcPct val="150000"/>
              </a:lnSpc>
              <a:spcBef>
                <a:spcPts val="0"/>
              </a:spcBef>
              <a:buFont typeface="Arial"/>
              <a:buChar char="•"/>
              <a:tabLst>
                <a:tab pos="0" algn="l"/>
              </a:tabLst>
            </a:pPr>
            <a:r>
              <a:rPr lang="en-US" sz="3200" dirty="0">
                <a:latin typeface="+mn-lt"/>
              </a:rPr>
              <a:t>Method of data collection</a:t>
            </a:r>
          </a:p>
          <a:p>
            <a:pPr marL="914400" lvl="1" indent="-457200">
              <a:lnSpc>
                <a:spcPct val="150000"/>
              </a:lnSpc>
              <a:spcBef>
                <a:spcPts val="0"/>
              </a:spcBef>
              <a:buFont typeface="Arial"/>
              <a:buChar char="•"/>
              <a:tabLst>
                <a:tab pos="0" algn="l"/>
              </a:tabLst>
            </a:pPr>
            <a:r>
              <a:rPr lang="en-US" sz="2400" dirty="0">
                <a:latin typeface="+mn-lt"/>
              </a:rPr>
              <a:t>Online vs. by hand</a:t>
            </a:r>
          </a:p>
          <a:p>
            <a:pPr marL="457200" indent="-457200">
              <a:lnSpc>
                <a:spcPct val="150000"/>
              </a:lnSpc>
              <a:spcBef>
                <a:spcPts val="0"/>
              </a:spcBef>
              <a:buFont typeface="Arial"/>
              <a:buChar char="•"/>
              <a:tabLst>
                <a:tab pos="0" algn="l"/>
              </a:tabLst>
            </a:pPr>
            <a:r>
              <a:rPr lang="en-US" sz="3200" dirty="0">
                <a:latin typeface="+mn-lt"/>
              </a:rPr>
              <a:t>Collaboration with other major surveys</a:t>
            </a:r>
          </a:p>
          <a:p>
            <a:pPr lvl="1">
              <a:lnSpc>
                <a:spcPct val="150000"/>
              </a:lnSpc>
              <a:spcBef>
                <a:spcPts val="0"/>
              </a:spcBef>
              <a:tabLst>
                <a:tab pos="0" algn="l"/>
              </a:tabLst>
            </a:pPr>
            <a:endParaRPr lang="en-US" sz="3200" dirty="0">
              <a:latin typeface="+mn-lt"/>
            </a:endParaRPr>
          </a:p>
        </p:txBody>
      </p:sp>
    </p:spTree>
    <p:extLst>
      <p:ext uri="{BB962C8B-B14F-4D97-AF65-F5344CB8AC3E}">
        <p14:creationId xmlns:p14="http://schemas.microsoft.com/office/powerpoint/2010/main" val="867107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ChangeArrowheads="1"/>
          </p:cNvSpPr>
          <p:nvPr/>
        </p:nvSpPr>
        <p:spPr bwMode="auto">
          <a:xfrm>
            <a:off x="0" y="-25400"/>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15370" name="Rectangle 3"/>
          <p:cNvSpPr>
            <a:spLocks noChangeArrowheads="1"/>
          </p:cNvSpPr>
          <p:nvPr/>
        </p:nvSpPr>
        <p:spPr bwMode="auto">
          <a:xfrm>
            <a:off x="446088"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The Canadian HBSC Update</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190" y="4581127"/>
            <a:ext cx="2580810" cy="22787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 Box 3"/>
          <p:cNvSpPr txBox="1">
            <a:spLocks noChangeArrowheads="1"/>
          </p:cNvSpPr>
          <p:nvPr/>
        </p:nvSpPr>
        <p:spPr bwMode="auto">
          <a:xfrm>
            <a:off x="1403648" y="2924944"/>
            <a:ext cx="3672408" cy="2200602"/>
          </a:xfrm>
          <a:prstGeom prst="rect">
            <a:avLst/>
          </a:prstGeom>
          <a:noFill/>
          <a:ln w="9525">
            <a:noFill/>
            <a:miter lim="800000"/>
            <a:headEnd/>
            <a:tailEnd/>
          </a:ln>
        </p:spPr>
        <p:txBody>
          <a:bodyPr wrap="square">
            <a:spAutoFit/>
          </a:bodyPr>
          <a:lstStyle/>
          <a:p>
            <a:pPr>
              <a:spcBef>
                <a:spcPts val="0"/>
              </a:spcBef>
              <a:spcAft>
                <a:spcPts val="300"/>
              </a:spcAft>
              <a:tabLst>
                <a:tab pos="0" algn="l"/>
              </a:tabLst>
            </a:pPr>
            <a:r>
              <a:rPr lang="en-US" sz="4400" dirty="0">
                <a:latin typeface="+mn-lt"/>
              </a:rPr>
              <a:t>Questions?</a:t>
            </a:r>
          </a:p>
          <a:p>
            <a:pPr>
              <a:spcBef>
                <a:spcPts val="0"/>
              </a:spcBef>
              <a:spcAft>
                <a:spcPts val="300"/>
              </a:spcAft>
              <a:tabLst>
                <a:tab pos="0" algn="l"/>
              </a:tabLst>
            </a:pPr>
            <a:endParaRPr lang="en-US" sz="4400" dirty="0">
              <a:latin typeface="+mn-lt"/>
            </a:endParaRPr>
          </a:p>
          <a:p>
            <a:pPr>
              <a:spcBef>
                <a:spcPts val="0"/>
              </a:spcBef>
              <a:spcAft>
                <a:spcPts val="300"/>
              </a:spcAft>
              <a:tabLst>
                <a:tab pos="0" algn="l"/>
              </a:tabLst>
            </a:pPr>
            <a:r>
              <a:rPr lang="en-US" sz="4400" dirty="0">
                <a:latin typeface="+mn-lt"/>
              </a:rPr>
              <a:t>Thank You</a:t>
            </a:r>
          </a:p>
        </p:txBody>
      </p:sp>
    </p:spTree>
    <p:extLst>
      <p:ext uri="{BB962C8B-B14F-4D97-AF65-F5344CB8AC3E}">
        <p14:creationId xmlns:p14="http://schemas.microsoft.com/office/powerpoint/2010/main" val="196718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0" y="0"/>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2355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a:r>
              <a:rPr lang="en-US" sz="4000" b="1" dirty="0">
                <a:solidFill>
                  <a:schemeClr val="bg1"/>
                </a:solidFill>
                <a:latin typeface="Trebuchet MS" panose="020B0603020202020204" pitchFamily="34" charset="0"/>
              </a:rPr>
              <a:t>Key Objectives</a:t>
            </a:r>
          </a:p>
        </p:txBody>
      </p:sp>
      <p:sp>
        <p:nvSpPr>
          <p:cNvPr id="23555" name="Rectangle 2"/>
          <p:cNvSpPr>
            <a:spLocks noChangeArrowheads="1"/>
          </p:cNvSpPr>
          <p:nvPr/>
        </p:nvSpPr>
        <p:spPr bwMode="auto">
          <a:xfrm>
            <a:off x="683568" y="1196752"/>
            <a:ext cx="7848872" cy="5160387"/>
          </a:xfrm>
          <a:prstGeom prst="rect">
            <a:avLst/>
          </a:prstGeom>
          <a:noFill/>
          <a:ln w="9525">
            <a:noFill/>
            <a:miter lim="800000"/>
            <a:headEnd/>
            <a:tailEnd/>
          </a:ln>
        </p:spPr>
        <p:txBody>
          <a:bodyPr wrap="square">
            <a:spAutoFit/>
          </a:bodyPr>
          <a:lstStyle/>
          <a:p>
            <a:pPr>
              <a:spcBef>
                <a:spcPts val="200"/>
              </a:spcBef>
              <a:spcAft>
                <a:spcPts val="200"/>
              </a:spcAft>
            </a:pPr>
            <a:endParaRPr lang="en-US" sz="2000" i="1" dirty="0">
              <a:latin typeface="Arial" pitchFamily="34" charset="0"/>
              <a:cs typeface="Arial" pitchFamily="34" charset="0"/>
            </a:endParaRPr>
          </a:p>
          <a:p>
            <a:pPr marL="342900" indent="-342900" eaLnBrk="1" hangingPunct="1">
              <a:lnSpc>
                <a:spcPct val="110000"/>
              </a:lnSpc>
              <a:buFont typeface="Arial" pitchFamily="34" charset="0"/>
              <a:buChar char="•"/>
            </a:pPr>
            <a:r>
              <a:rPr lang="en-GB" sz="2600" dirty="0">
                <a:solidFill>
                  <a:srgbClr val="D9D9D9"/>
                </a:solidFill>
                <a:latin typeface="+mn-lt"/>
                <a:cs typeface="Arial" pitchFamily="34" charset="0"/>
              </a:rPr>
              <a:t>to </a:t>
            </a:r>
            <a:r>
              <a:rPr lang="en-GB" sz="2600" b="1" dirty="0">
                <a:solidFill>
                  <a:srgbClr val="D9D9D9"/>
                </a:solidFill>
                <a:latin typeface="+mn-lt"/>
                <a:cs typeface="Arial" pitchFamily="34" charset="0"/>
              </a:rPr>
              <a:t>initiate and sustain</a:t>
            </a:r>
            <a:r>
              <a:rPr lang="en-GB" sz="2600" dirty="0">
                <a:solidFill>
                  <a:srgbClr val="D9D9D9"/>
                </a:solidFill>
                <a:latin typeface="+mn-lt"/>
                <a:cs typeface="Arial" pitchFamily="34" charset="0"/>
              </a:rPr>
              <a:t> national and international research on young people’s health behaviour, health and well being and social contexts</a:t>
            </a:r>
          </a:p>
          <a:p>
            <a:pPr marL="342900" indent="-342900" eaLnBrk="1" hangingPunct="1">
              <a:lnSpc>
                <a:spcPct val="110000"/>
              </a:lnSpc>
              <a:buFont typeface="Arial" pitchFamily="34" charset="0"/>
              <a:buChar char="•"/>
            </a:pPr>
            <a:endParaRPr lang="en-GB" sz="2600" dirty="0">
              <a:latin typeface="+mn-lt"/>
              <a:cs typeface="Arial" pitchFamily="34" charset="0"/>
            </a:endParaRPr>
          </a:p>
          <a:p>
            <a:pPr marL="342900" indent="-342900" eaLnBrk="1" hangingPunct="1">
              <a:lnSpc>
                <a:spcPct val="110000"/>
              </a:lnSpc>
              <a:buFont typeface="Arial" pitchFamily="34" charset="0"/>
              <a:buChar char="•"/>
            </a:pPr>
            <a:r>
              <a:rPr lang="en-GB" sz="2600" dirty="0">
                <a:latin typeface="+mn-lt"/>
                <a:cs typeface="Arial" pitchFamily="34" charset="0"/>
              </a:rPr>
              <a:t>to </a:t>
            </a:r>
            <a:r>
              <a:rPr lang="en-GB" sz="2600" b="1" dirty="0">
                <a:latin typeface="+mn-lt"/>
                <a:cs typeface="Arial" pitchFamily="34" charset="0"/>
              </a:rPr>
              <a:t>monitor and to compare</a:t>
            </a:r>
            <a:r>
              <a:rPr lang="en-GB" sz="2600" dirty="0">
                <a:latin typeface="+mn-lt"/>
                <a:cs typeface="Arial" pitchFamily="34" charset="0"/>
              </a:rPr>
              <a:t> young people’s health, health behaviour and social contexts in Canada and other member countries</a:t>
            </a:r>
          </a:p>
          <a:p>
            <a:pPr marL="342900" indent="-342900" eaLnBrk="1" hangingPunct="1">
              <a:lnSpc>
                <a:spcPct val="110000"/>
              </a:lnSpc>
              <a:buFont typeface="Arial" pitchFamily="34" charset="0"/>
              <a:buChar char="•"/>
            </a:pPr>
            <a:endParaRPr lang="en-GB" sz="2600" dirty="0">
              <a:latin typeface="+mn-lt"/>
              <a:cs typeface="Arial" pitchFamily="34" charset="0"/>
            </a:endParaRPr>
          </a:p>
          <a:p>
            <a:pPr marL="342900" indent="-342900" eaLnBrk="1" hangingPunct="1">
              <a:lnSpc>
                <a:spcPct val="110000"/>
              </a:lnSpc>
              <a:buFont typeface="Arial" pitchFamily="34" charset="0"/>
              <a:buChar char="•"/>
            </a:pPr>
            <a:r>
              <a:rPr lang="en-GB" sz="2600" dirty="0">
                <a:solidFill>
                  <a:srgbClr val="D9D9D9"/>
                </a:solidFill>
                <a:latin typeface="+mn-lt"/>
                <a:cs typeface="Arial" pitchFamily="34" charset="0"/>
              </a:rPr>
              <a:t>to </a:t>
            </a:r>
            <a:r>
              <a:rPr lang="en-GB" sz="2600" b="1" dirty="0">
                <a:solidFill>
                  <a:srgbClr val="D9D9D9"/>
                </a:solidFill>
                <a:latin typeface="+mn-lt"/>
                <a:cs typeface="Arial" pitchFamily="34" charset="0"/>
              </a:rPr>
              <a:t>disseminate</a:t>
            </a:r>
            <a:r>
              <a:rPr lang="en-GB" sz="2600" dirty="0">
                <a:solidFill>
                  <a:srgbClr val="D9D9D9"/>
                </a:solidFill>
                <a:latin typeface="+mn-lt"/>
                <a:cs typeface="Arial" pitchFamily="34" charset="0"/>
              </a:rPr>
              <a:t> findings to relevant audiences including researchers, policy and practice, and public</a:t>
            </a:r>
            <a:endParaRPr lang="en-US" sz="2600" dirty="0">
              <a:solidFill>
                <a:srgbClr val="D9D9D9"/>
              </a:solidFill>
              <a:latin typeface="+mn-lt"/>
              <a:cs typeface="Arial" pitchFamily="34" charset="0"/>
            </a:endParaRPr>
          </a:p>
          <a:p>
            <a:pPr lvl="2">
              <a:spcBef>
                <a:spcPts val="200"/>
              </a:spcBef>
              <a:spcAft>
                <a:spcPts val="200"/>
              </a:spcAft>
              <a:buFontTx/>
              <a:buChar char="•"/>
            </a:pPr>
            <a:endParaRPr lang="en-US" sz="2000" dirty="0"/>
          </a:p>
        </p:txBody>
      </p:sp>
    </p:spTree>
    <p:extLst>
      <p:ext uri="{BB962C8B-B14F-4D97-AF65-F5344CB8AC3E}">
        <p14:creationId xmlns:p14="http://schemas.microsoft.com/office/powerpoint/2010/main" val="38914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0" y="0"/>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23554"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a:r>
              <a:rPr lang="en-US" sz="4000" b="1" dirty="0">
                <a:solidFill>
                  <a:schemeClr val="bg1"/>
                </a:solidFill>
                <a:latin typeface="Trebuchet MS" panose="020B0603020202020204" pitchFamily="34" charset="0"/>
              </a:rPr>
              <a:t>Key Objectives</a:t>
            </a:r>
          </a:p>
        </p:txBody>
      </p:sp>
      <p:sp>
        <p:nvSpPr>
          <p:cNvPr id="23555" name="Rectangle 2"/>
          <p:cNvSpPr>
            <a:spLocks noChangeArrowheads="1"/>
          </p:cNvSpPr>
          <p:nvPr/>
        </p:nvSpPr>
        <p:spPr bwMode="auto">
          <a:xfrm>
            <a:off x="683568" y="1196752"/>
            <a:ext cx="7848872" cy="5600508"/>
          </a:xfrm>
          <a:prstGeom prst="rect">
            <a:avLst/>
          </a:prstGeom>
          <a:noFill/>
          <a:ln w="9525">
            <a:noFill/>
            <a:miter lim="800000"/>
            <a:headEnd/>
            <a:tailEnd/>
          </a:ln>
        </p:spPr>
        <p:txBody>
          <a:bodyPr wrap="square">
            <a:spAutoFit/>
          </a:bodyPr>
          <a:lstStyle/>
          <a:p>
            <a:pPr>
              <a:spcBef>
                <a:spcPts val="200"/>
              </a:spcBef>
              <a:spcAft>
                <a:spcPts val="200"/>
              </a:spcAft>
            </a:pPr>
            <a:endParaRPr lang="en-US" sz="2000" i="1" dirty="0">
              <a:latin typeface="Arial" pitchFamily="34" charset="0"/>
              <a:cs typeface="Arial" pitchFamily="34" charset="0"/>
            </a:endParaRPr>
          </a:p>
          <a:p>
            <a:pPr marL="342900" indent="-342900" eaLnBrk="1" hangingPunct="1">
              <a:lnSpc>
                <a:spcPct val="110000"/>
              </a:lnSpc>
              <a:buFont typeface="Arial" pitchFamily="34" charset="0"/>
              <a:buChar char="•"/>
            </a:pPr>
            <a:r>
              <a:rPr lang="en-GB" sz="2600" dirty="0">
                <a:solidFill>
                  <a:srgbClr val="D9D9D9"/>
                </a:solidFill>
                <a:latin typeface="+mn-lt"/>
                <a:cs typeface="Arial" pitchFamily="34" charset="0"/>
              </a:rPr>
              <a:t>to </a:t>
            </a:r>
            <a:r>
              <a:rPr lang="en-GB" sz="2600" b="1" dirty="0">
                <a:solidFill>
                  <a:srgbClr val="D9D9D9"/>
                </a:solidFill>
                <a:latin typeface="+mn-lt"/>
                <a:cs typeface="Arial" pitchFamily="34" charset="0"/>
              </a:rPr>
              <a:t>initiate and sustain</a:t>
            </a:r>
            <a:r>
              <a:rPr lang="en-GB" sz="2600" dirty="0">
                <a:solidFill>
                  <a:srgbClr val="D9D9D9"/>
                </a:solidFill>
                <a:latin typeface="+mn-lt"/>
                <a:cs typeface="Arial" pitchFamily="34" charset="0"/>
              </a:rPr>
              <a:t> national and international research on young people’s health behaviour, health and well being and social contexts</a:t>
            </a:r>
          </a:p>
          <a:p>
            <a:pPr marL="342900" indent="-342900" eaLnBrk="1" hangingPunct="1">
              <a:lnSpc>
                <a:spcPct val="110000"/>
              </a:lnSpc>
              <a:buFont typeface="Arial" pitchFamily="34" charset="0"/>
              <a:buChar char="•"/>
            </a:pPr>
            <a:endParaRPr lang="en-GB" sz="2600" dirty="0">
              <a:solidFill>
                <a:srgbClr val="D9D9D9"/>
              </a:solidFill>
              <a:latin typeface="+mn-lt"/>
              <a:cs typeface="Arial" pitchFamily="34" charset="0"/>
            </a:endParaRPr>
          </a:p>
          <a:p>
            <a:pPr marL="342900" indent="-342900" eaLnBrk="1" hangingPunct="1">
              <a:lnSpc>
                <a:spcPct val="110000"/>
              </a:lnSpc>
              <a:buFont typeface="Arial" pitchFamily="34" charset="0"/>
              <a:buChar char="•"/>
            </a:pPr>
            <a:r>
              <a:rPr lang="en-GB" sz="2600" dirty="0">
                <a:solidFill>
                  <a:srgbClr val="D9D9D9"/>
                </a:solidFill>
                <a:latin typeface="+mn-lt"/>
                <a:cs typeface="Arial" pitchFamily="34" charset="0"/>
              </a:rPr>
              <a:t>to </a:t>
            </a:r>
            <a:r>
              <a:rPr lang="en-GB" sz="2600" b="1" dirty="0">
                <a:solidFill>
                  <a:srgbClr val="D9D9D9"/>
                </a:solidFill>
                <a:latin typeface="+mn-lt"/>
                <a:cs typeface="Arial" pitchFamily="34" charset="0"/>
              </a:rPr>
              <a:t>monitor and to compare</a:t>
            </a:r>
            <a:r>
              <a:rPr lang="en-GB" sz="2600" dirty="0">
                <a:solidFill>
                  <a:srgbClr val="D9D9D9"/>
                </a:solidFill>
                <a:latin typeface="+mn-lt"/>
                <a:cs typeface="Arial" pitchFamily="34" charset="0"/>
              </a:rPr>
              <a:t> young people’s health, health behaviour and social contexts in member countries</a:t>
            </a:r>
          </a:p>
          <a:p>
            <a:pPr marL="342900" indent="-342900" eaLnBrk="1" hangingPunct="1">
              <a:lnSpc>
                <a:spcPct val="110000"/>
              </a:lnSpc>
              <a:buFont typeface="Arial" pitchFamily="34" charset="0"/>
              <a:buChar char="•"/>
            </a:pPr>
            <a:endParaRPr lang="en-GB" sz="2600" dirty="0">
              <a:latin typeface="+mn-lt"/>
              <a:cs typeface="Arial" pitchFamily="34" charset="0"/>
            </a:endParaRPr>
          </a:p>
          <a:p>
            <a:pPr marL="342900" indent="-342900" eaLnBrk="1" hangingPunct="1">
              <a:lnSpc>
                <a:spcPct val="110000"/>
              </a:lnSpc>
              <a:buFont typeface="Arial" pitchFamily="34" charset="0"/>
              <a:buChar char="•"/>
            </a:pPr>
            <a:r>
              <a:rPr lang="en-GB" sz="2600" dirty="0">
                <a:latin typeface="+mn-lt"/>
                <a:cs typeface="Arial" pitchFamily="34" charset="0"/>
              </a:rPr>
              <a:t>to </a:t>
            </a:r>
            <a:r>
              <a:rPr lang="en-GB" sz="2600" b="1" dirty="0">
                <a:latin typeface="+mn-lt"/>
                <a:cs typeface="Arial" pitchFamily="34" charset="0"/>
              </a:rPr>
              <a:t>disseminate</a:t>
            </a:r>
            <a:r>
              <a:rPr lang="en-GB" sz="2600" dirty="0">
                <a:latin typeface="+mn-lt"/>
                <a:cs typeface="Arial" pitchFamily="34" charset="0"/>
              </a:rPr>
              <a:t> findings to relevant audiences including researchers, policy and practice, and the public</a:t>
            </a:r>
            <a:endParaRPr lang="en-US" sz="2600" dirty="0">
              <a:latin typeface="+mn-lt"/>
              <a:cs typeface="Arial" pitchFamily="34" charset="0"/>
            </a:endParaRPr>
          </a:p>
          <a:p>
            <a:pPr lvl="2">
              <a:spcBef>
                <a:spcPts val="200"/>
              </a:spcBef>
              <a:spcAft>
                <a:spcPts val="200"/>
              </a:spcAft>
              <a:buFontTx/>
              <a:buChar char="•"/>
            </a:pPr>
            <a:endParaRPr lang="en-US" sz="2000" dirty="0"/>
          </a:p>
        </p:txBody>
      </p:sp>
    </p:spTree>
    <p:extLst>
      <p:ext uri="{BB962C8B-B14F-4D97-AF65-F5344CB8AC3E}">
        <p14:creationId xmlns:p14="http://schemas.microsoft.com/office/powerpoint/2010/main" val="100508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0" y="0"/>
            <a:ext cx="9144000" cy="1273175"/>
          </a:xfrm>
          <a:prstGeom prst="rect">
            <a:avLst/>
          </a:prstGeom>
          <a:solidFill>
            <a:srgbClr val="00B0F0"/>
          </a:solidFill>
          <a:ln w="9525">
            <a:noFill/>
            <a:miter lim="800000"/>
            <a:headEnd/>
            <a:tailEnd/>
          </a:ln>
        </p:spPr>
        <p:txBody>
          <a:bodyPr wrap="none" anchor="ctr"/>
          <a:lstStyle/>
          <a:p>
            <a:endParaRPr lang="en-CA" dirty="0">
              <a:latin typeface="Calibri" pitchFamily="34" charset="0"/>
            </a:endParaRPr>
          </a:p>
        </p:txBody>
      </p:sp>
      <p:sp>
        <p:nvSpPr>
          <p:cNvPr id="25602" name="Rectangle 3"/>
          <p:cNvSpPr>
            <a:spLocks noChangeArrowheads="1"/>
          </p:cNvSpPr>
          <p:nvPr/>
        </p:nvSpPr>
        <p:spPr bwMode="auto">
          <a:xfrm>
            <a:off x="0" y="0"/>
            <a:ext cx="9144000"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HBSC in Canada</a:t>
            </a:r>
          </a:p>
        </p:txBody>
      </p:sp>
      <p:sp>
        <p:nvSpPr>
          <p:cNvPr id="7" name="Text Box 4"/>
          <p:cNvSpPr txBox="1">
            <a:spLocks noChangeArrowheads="1"/>
          </p:cNvSpPr>
          <p:nvPr/>
        </p:nvSpPr>
        <p:spPr bwMode="auto">
          <a:xfrm>
            <a:off x="363910" y="1511176"/>
            <a:ext cx="7129462" cy="4438138"/>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4699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defRPr/>
            </a:pPr>
            <a:r>
              <a:rPr lang="en-US" sz="2800" dirty="0">
                <a:latin typeface="+mn-lt"/>
                <a:ea typeface="ＭＳ Ｐゴシック" pitchFamily="84" charset="-128"/>
                <a:cs typeface="Arial" pitchFamily="34" charset="0"/>
              </a:rPr>
              <a:t>Surveys:</a:t>
            </a:r>
          </a:p>
          <a:p>
            <a:pPr eaLnBrk="1" hangingPunct="1">
              <a:lnSpc>
                <a:spcPct val="80000"/>
              </a:lnSpc>
              <a:defRPr/>
            </a:pPr>
            <a:endParaRPr lang="en-US" sz="2800" dirty="0">
              <a:latin typeface="+mn-lt"/>
              <a:ea typeface="ＭＳ Ｐゴシック" pitchFamily="84" charset="-128"/>
              <a:cs typeface="Arial" pitchFamily="34" charset="0"/>
            </a:endParaRPr>
          </a:p>
          <a:p>
            <a:pPr lvl="2" eaLnBrk="1" hangingPunct="1">
              <a:lnSpc>
                <a:spcPct val="80000"/>
              </a:lnSpc>
              <a:buFontTx/>
              <a:buChar char="•"/>
              <a:defRPr/>
            </a:pPr>
            <a:r>
              <a:rPr lang="en-US" sz="2800" dirty="0">
                <a:latin typeface="+mn-lt"/>
                <a:ea typeface="ＭＳ Ｐゴシック" pitchFamily="84" charset="-128"/>
                <a:cs typeface="Arial" pitchFamily="34" charset="0"/>
              </a:rPr>
              <a:t> 1</a:t>
            </a:r>
            <a:r>
              <a:rPr lang="en-US" sz="2800" baseline="30000" dirty="0">
                <a:latin typeface="+mn-lt"/>
                <a:ea typeface="ＭＳ Ｐゴシック" pitchFamily="84" charset="-128"/>
                <a:cs typeface="Arial" pitchFamily="34" charset="0"/>
              </a:rPr>
              <a:t>st</a:t>
            </a:r>
            <a:r>
              <a:rPr lang="en-US" sz="2800" dirty="0">
                <a:latin typeface="+mn-lt"/>
                <a:ea typeface="ＭＳ Ｐゴシック" pitchFamily="84" charset="-128"/>
                <a:cs typeface="Arial" pitchFamily="34" charset="0"/>
              </a:rPr>
              <a:t> cross-national 1984</a:t>
            </a:r>
          </a:p>
          <a:p>
            <a:pPr lvl="2" eaLnBrk="1" hangingPunct="1">
              <a:lnSpc>
                <a:spcPct val="80000"/>
              </a:lnSpc>
              <a:buFontTx/>
              <a:buChar char="•"/>
              <a:defRPr/>
            </a:pPr>
            <a:endParaRPr lang="en-US" sz="2800" dirty="0">
              <a:latin typeface="+mn-lt"/>
              <a:ea typeface="ＭＳ Ｐゴシック" pitchFamily="84" charset="-128"/>
              <a:cs typeface="Arial" pitchFamily="34" charset="0"/>
            </a:endParaRPr>
          </a:p>
          <a:p>
            <a:pPr lvl="2" eaLnBrk="1" hangingPunct="1">
              <a:lnSpc>
                <a:spcPct val="80000"/>
              </a:lnSpc>
              <a:buFontTx/>
              <a:buChar char="•"/>
              <a:defRPr/>
            </a:pPr>
            <a:r>
              <a:rPr lang="en-US" sz="2800" dirty="0">
                <a:latin typeface="+mn-lt"/>
                <a:ea typeface="ＭＳ Ｐゴシック" pitchFamily="84" charset="-128"/>
                <a:cs typeface="Arial" pitchFamily="34" charset="0"/>
              </a:rPr>
              <a:t> Canada first participated in 1990</a:t>
            </a:r>
          </a:p>
          <a:p>
            <a:pPr lvl="2" eaLnBrk="1" hangingPunct="1">
              <a:lnSpc>
                <a:spcPct val="80000"/>
              </a:lnSpc>
              <a:buFontTx/>
              <a:buChar char="•"/>
              <a:defRPr/>
            </a:pPr>
            <a:endParaRPr lang="en-US" sz="2800" dirty="0">
              <a:latin typeface="+mn-lt"/>
              <a:ea typeface="ＭＳ Ｐゴシック" pitchFamily="84" charset="-128"/>
              <a:cs typeface="Arial" pitchFamily="34" charset="0"/>
            </a:endParaRPr>
          </a:p>
          <a:p>
            <a:pPr lvl="2" eaLnBrk="1" hangingPunct="1">
              <a:lnSpc>
                <a:spcPct val="80000"/>
              </a:lnSpc>
              <a:buFontTx/>
              <a:buChar char="•"/>
              <a:defRPr/>
            </a:pPr>
            <a:r>
              <a:rPr lang="en-US" sz="2800" dirty="0">
                <a:latin typeface="+mn-lt"/>
                <a:ea typeface="ＭＳ Ｐゴシック" pitchFamily="84" charset="-128"/>
                <a:cs typeface="Arial" pitchFamily="34" charset="0"/>
              </a:rPr>
              <a:t> Every 4 years since</a:t>
            </a:r>
          </a:p>
          <a:p>
            <a:pPr lvl="2" eaLnBrk="1" hangingPunct="1">
              <a:lnSpc>
                <a:spcPct val="80000"/>
              </a:lnSpc>
              <a:buFontTx/>
              <a:buChar char="•"/>
              <a:defRPr/>
            </a:pPr>
            <a:endParaRPr lang="en-US" sz="2800" dirty="0">
              <a:latin typeface="+mn-lt"/>
              <a:ea typeface="ＭＳ Ｐゴシック" pitchFamily="84" charset="-128"/>
              <a:cs typeface="Arial" pitchFamily="34" charset="0"/>
            </a:endParaRPr>
          </a:p>
          <a:p>
            <a:pPr lvl="2" eaLnBrk="1" hangingPunct="1">
              <a:lnSpc>
                <a:spcPct val="80000"/>
              </a:lnSpc>
              <a:buFontTx/>
              <a:buChar char="•"/>
              <a:defRPr/>
            </a:pPr>
            <a:r>
              <a:rPr lang="en-US" sz="2800" dirty="0">
                <a:latin typeface="+mn-lt"/>
                <a:ea typeface="ＭＳ Ｐゴシック" pitchFamily="84" charset="-128"/>
                <a:cs typeface="Arial" pitchFamily="34" charset="0"/>
              </a:rPr>
              <a:t> Most recent 2018 (Cycle 8)</a:t>
            </a:r>
          </a:p>
          <a:p>
            <a:pPr lvl="2" eaLnBrk="1" hangingPunct="1">
              <a:lnSpc>
                <a:spcPct val="80000"/>
              </a:lnSpc>
              <a:buFontTx/>
              <a:buChar char="•"/>
              <a:defRPr/>
            </a:pPr>
            <a:endParaRPr lang="en-US" sz="2800" dirty="0">
              <a:latin typeface="+mn-lt"/>
              <a:ea typeface="ＭＳ Ｐゴシック" pitchFamily="84" charset="-128"/>
              <a:cs typeface="Arial" pitchFamily="34" charset="0"/>
            </a:endParaRPr>
          </a:p>
          <a:p>
            <a:pPr lvl="2" eaLnBrk="1" hangingPunct="1">
              <a:lnSpc>
                <a:spcPct val="80000"/>
              </a:lnSpc>
              <a:buFontTx/>
              <a:buChar char="•"/>
              <a:defRPr/>
            </a:pPr>
            <a:r>
              <a:rPr lang="en-US" sz="2800" dirty="0">
                <a:latin typeface="+mn-lt"/>
                <a:ea typeface="ＭＳ Ｐゴシック" pitchFamily="84" charset="-128"/>
                <a:cs typeface="Arial" pitchFamily="34" charset="0"/>
              </a:rPr>
              <a:t> now 50 participating countries/regions</a:t>
            </a:r>
          </a:p>
          <a:p>
            <a:pPr marL="241300" lvl="2" indent="0" eaLnBrk="1" hangingPunct="1">
              <a:defRPr/>
            </a:pPr>
            <a:endParaRPr lang="en-US" sz="1800" i="1" dirty="0">
              <a:latin typeface="Arial" pitchFamily="34" charset="0"/>
              <a:ea typeface="ＭＳ Ｐゴシック" pitchFamily="84" charset="-128"/>
              <a:cs typeface="ＭＳ Ｐゴシック" pitchFamily="84" charset="-128"/>
            </a:endParaRPr>
          </a:p>
          <a:p>
            <a:pPr marL="241300" lvl="2" indent="0" eaLnBrk="1" hangingPunct="1">
              <a:defRPr/>
            </a:pPr>
            <a:endParaRPr lang="en-US" sz="1800" i="1" dirty="0">
              <a:latin typeface="Arial" pitchFamily="34" charset="0"/>
              <a:ea typeface="ＭＳ Ｐゴシック" pitchFamily="84" charset="-128"/>
              <a:cs typeface="ＭＳ Ｐゴシック" pitchFamily="84" charset="-128"/>
            </a:endParaRPr>
          </a:p>
        </p:txBody>
      </p:sp>
      <p:pic>
        <p:nvPicPr>
          <p:cNvPr id="25604" name="Picture 7" descr="C:\Users\Matt\Desktop\March 2010_workshop photos\AF4_0995.JPG"/>
          <p:cNvPicPr>
            <a:picLocks noChangeAspect="1" noChangeArrowheads="1"/>
          </p:cNvPicPr>
          <p:nvPr/>
        </p:nvPicPr>
        <p:blipFill>
          <a:blip r:embed="rId3" cstate="print"/>
          <a:srcRect/>
          <a:stretch>
            <a:fillRect/>
          </a:stretch>
        </p:blipFill>
        <p:spPr bwMode="auto">
          <a:xfrm>
            <a:off x="7227786" y="2924944"/>
            <a:ext cx="1806180" cy="2880320"/>
          </a:xfrm>
          <a:prstGeom prst="rect">
            <a:avLst/>
          </a:prstGeom>
          <a:noFill/>
          <a:ln w="9525">
            <a:noFill/>
            <a:miter lim="800000"/>
            <a:headEnd/>
            <a:tailEnd/>
          </a:ln>
        </p:spPr>
      </p:pic>
    </p:spTree>
    <p:extLst>
      <p:ext uri="{BB962C8B-B14F-4D97-AF65-F5344CB8AC3E}">
        <p14:creationId xmlns:p14="http://schemas.microsoft.com/office/powerpoint/2010/main" val="3574850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147" y="1831677"/>
            <a:ext cx="4276725" cy="4029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649" name="Rectangle 2"/>
          <p:cNvSpPr>
            <a:spLocks noChangeArrowheads="1"/>
          </p:cNvSpPr>
          <p:nvPr/>
        </p:nvSpPr>
        <p:spPr bwMode="auto">
          <a:xfrm>
            <a:off x="0" y="0"/>
            <a:ext cx="9144000" cy="1273175"/>
          </a:xfrm>
          <a:prstGeom prst="rect">
            <a:avLst/>
          </a:prstGeom>
          <a:solidFill>
            <a:srgbClr val="00B0F0"/>
          </a:solidFill>
          <a:ln w="9525">
            <a:noFill/>
            <a:miter lim="800000"/>
            <a:headEnd/>
            <a:tailEnd/>
          </a:ln>
        </p:spPr>
        <p:txBody>
          <a:bodyPr wrap="none" anchor="ctr"/>
          <a:lstStyle/>
          <a:p>
            <a:endParaRPr lang="en-CA">
              <a:latin typeface="Calibri" pitchFamily="34" charset="0"/>
            </a:endParaRPr>
          </a:p>
        </p:txBody>
      </p:sp>
      <p:sp>
        <p:nvSpPr>
          <p:cNvPr id="27650" name="Rectangle 3"/>
          <p:cNvSpPr>
            <a:spLocks noChangeArrowheads="1"/>
          </p:cNvSpPr>
          <p:nvPr/>
        </p:nvSpPr>
        <p:spPr bwMode="auto">
          <a:xfrm>
            <a:off x="393700" y="0"/>
            <a:ext cx="8302625" cy="1295400"/>
          </a:xfrm>
          <a:prstGeom prst="rect">
            <a:avLst/>
          </a:prstGeom>
          <a:noFill/>
          <a:ln w="9525">
            <a:noFill/>
            <a:miter lim="800000"/>
            <a:headEnd/>
            <a:tailEnd/>
          </a:ln>
        </p:spPr>
        <p:txBody>
          <a:bodyPr lIns="0" tIns="0" rIns="0" bIns="0" anchor="ctr"/>
          <a:lstStyle/>
          <a:p>
            <a:pPr algn="ctr" eaLnBrk="0" hangingPunct="0"/>
            <a:r>
              <a:rPr lang="en-US" sz="4000" b="1" dirty="0">
                <a:solidFill>
                  <a:schemeClr val="bg1"/>
                </a:solidFill>
                <a:latin typeface="Trebuchet MS" pitchFamily="34" charset="0"/>
              </a:rPr>
              <a:t>We are (in part) international</a:t>
            </a: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996952"/>
            <a:ext cx="2609850" cy="1857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0241" y="1831677"/>
            <a:ext cx="523875" cy="2619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296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7D919BD-0B93-4908-B30A-1D8A9FEDA801}"/>
              </a:ext>
            </a:extLst>
          </p:cNvPr>
          <p:cNvSpPr>
            <a:spLocks noGrp="1"/>
          </p:cNvSpPr>
          <p:nvPr>
            <p:ph sz="half" idx="2"/>
          </p:nvPr>
        </p:nvSpPr>
        <p:spPr>
          <a:xfrm>
            <a:off x="578223" y="1378615"/>
            <a:ext cx="3860651" cy="5479385"/>
          </a:xfrm>
        </p:spPr>
        <p:txBody>
          <a:bodyPr/>
          <a:lstStyle/>
          <a:p>
            <a:pPr>
              <a:lnSpc>
                <a:spcPct val="150000"/>
              </a:lnSpc>
            </a:pPr>
            <a:r>
              <a:rPr lang="en-US" sz="1941" b="1" dirty="0"/>
              <a:t>Queen’s University</a:t>
            </a:r>
          </a:p>
          <a:p>
            <a:pPr marL="332832" indent="-332832">
              <a:lnSpc>
                <a:spcPct val="150000"/>
              </a:lnSpc>
            </a:pPr>
            <a:r>
              <a:rPr lang="en-US" sz="1941" dirty="0"/>
              <a:t>     Dr. Colleen Davison</a:t>
            </a:r>
          </a:p>
          <a:p>
            <a:pPr marL="332832" indent="-332832">
              <a:lnSpc>
                <a:spcPct val="150000"/>
              </a:lnSpc>
            </a:pPr>
            <a:r>
              <a:rPr lang="en-US" sz="1941" dirty="0"/>
              <a:t>     Dr Ian Janssen </a:t>
            </a:r>
          </a:p>
          <a:p>
            <a:pPr marL="332832" indent="-332832">
              <a:lnSpc>
                <a:spcPct val="150000"/>
              </a:lnSpc>
            </a:pPr>
            <a:r>
              <a:rPr lang="en-US" sz="1941" dirty="0"/>
              <a:t>     Dr. Don Klinger</a:t>
            </a:r>
          </a:p>
          <a:p>
            <a:pPr marL="332832" indent="-332832">
              <a:lnSpc>
                <a:spcPct val="150000"/>
              </a:lnSpc>
            </a:pPr>
            <a:endParaRPr lang="en-US" sz="1941" dirty="0"/>
          </a:p>
          <a:p>
            <a:pPr marL="332832" indent="-332832">
              <a:lnSpc>
                <a:spcPct val="150000"/>
              </a:lnSpc>
            </a:pPr>
            <a:endParaRPr lang="en-US" sz="1941" dirty="0"/>
          </a:p>
          <a:p>
            <a:pPr marL="332832" indent="-332832">
              <a:lnSpc>
                <a:spcPct val="150000"/>
              </a:lnSpc>
            </a:pPr>
            <a:r>
              <a:rPr lang="en-US" sz="1941" b="1" dirty="0"/>
              <a:t>McGill University</a:t>
            </a:r>
          </a:p>
          <a:p>
            <a:pPr marL="332832" indent="-332832">
              <a:lnSpc>
                <a:spcPct val="150000"/>
              </a:lnSpc>
            </a:pPr>
            <a:r>
              <a:rPr lang="en-US" sz="1941" dirty="0"/>
              <a:t>     Dr. Frank Elgar</a:t>
            </a:r>
          </a:p>
          <a:p>
            <a:pPr marL="332832" indent="-332832">
              <a:lnSpc>
                <a:spcPct val="150000"/>
              </a:lnSpc>
            </a:pPr>
            <a:endParaRPr lang="en-US" sz="1941" dirty="0"/>
          </a:p>
          <a:p>
            <a:pPr marL="332832" indent="-332832">
              <a:lnSpc>
                <a:spcPct val="150000"/>
              </a:lnSpc>
            </a:pPr>
            <a:r>
              <a:rPr lang="en-US" sz="1941" b="1" dirty="0"/>
              <a:t>University of British Columbia</a:t>
            </a:r>
          </a:p>
          <a:p>
            <a:pPr marL="332832" indent="-332832">
              <a:lnSpc>
                <a:spcPct val="150000"/>
              </a:lnSpc>
            </a:pPr>
            <a:r>
              <a:rPr lang="en-US" sz="1941" dirty="0"/>
              <a:t>     Dr. Elizabeth Saewyc</a:t>
            </a:r>
          </a:p>
        </p:txBody>
      </p:sp>
      <p:sp>
        <p:nvSpPr>
          <p:cNvPr id="4" name="Content Placeholder 3">
            <a:extLst>
              <a:ext uri="{FF2B5EF4-FFF2-40B4-BE49-F238E27FC236}">
                <a16:creationId xmlns:a16="http://schemas.microsoft.com/office/drawing/2014/main" xmlns="" id="{73BC2320-7364-4A99-82BA-E415D1ED2108}"/>
              </a:ext>
            </a:extLst>
          </p:cNvPr>
          <p:cNvSpPr>
            <a:spLocks noGrp="1"/>
          </p:cNvSpPr>
          <p:nvPr>
            <p:ph sz="half" idx="3"/>
          </p:nvPr>
        </p:nvSpPr>
        <p:spPr>
          <a:xfrm>
            <a:off x="4705126" y="1378615"/>
            <a:ext cx="3860651" cy="5479385"/>
          </a:xfrm>
        </p:spPr>
        <p:txBody>
          <a:bodyPr/>
          <a:lstStyle/>
          <a:p>
            <a:pPr marL="332832" indent="-332832">
              <a:lnSpc>
                <a:spcPct val="150000"/>
              </a:lnSpc>
            </a:pPr>
            <a:r>
              <a:rPr lang="fr-FR" sz="1941" b="1" dirty="0" err="1"/>
              <a:t>University</a:t>
            </a:r>
            <a:r>
              <a:rPr lang="fr-FR" sz="1941" b="1" dirty="0"/>
              <a:t> of </a:t>
            </a:r>
            <a:r>
              <a:rPr lang="fr-FR" sz="1941" b="1" dirty="0" err="1"/>
              <a:t>Montreal</a:t>
            </a:r>
            <a:r>
              <a:rPr lang="en-US" sz="1941" b="1" dirty="0"/>
              <a:t> </a:t>
            </a:r>
          </a:p>
          <a:p>
            <a:pPr marL="332832" indent="-332832">
              <a:lnSpc>
                <a:spcPct val="150000"/>
              </a:lnSpc>
            </a:pPr>
            <a:r>
              <a:rPr lang="fr-FR" sz="1941" dirty="0"/>
              <a:t>     Dr. </a:t>
            </a:r>
            <a:r>
              <a:rPr lang="en-CA" sz="1941" dirty="0"/>
              <a:t>Geneviève </a:t>
            </a:r>
            <a:r>
              <a:rPr lang="en-CA" sz="1941" dirty="0" err="1"/>
              <a:t>Gariépy</a:t>
            </a:r>
            <a:r>
              <a:rPr lang="en-CA" sz="1941" dirty="0"/>
              <a:t>  </a:t>
            </a:r>
          </a:p>
          <a:p>
            <a:pPr marL="332832" indent="-332832">
              <a:lnSpc>
                <a:spcPct val="150000"/>
              </a:lnSpc>
            </a:pPr>
            <a:endParaRPr lang="en-CA" sz="1941" dirty="0"/>
          </a:p>
          <a:p>
            <a:pPr marL="332832" indent="-332832">
              <a:lnSpc>
                <a:spcPct val="150000"/>
              </a:lnSpc>
            </a:pPr>
            <a:r>
              <a:rPr lang="en-CA" sz="1941" b="1" dirty="0"/>
              <a:t>McMaster University 		 </a:t>
            </a:r>
          </a:p>
          <a:p>
            <a:pPr marL="332832" indent="-332832">
              <a:lnSpc>
                <a:spcPct val="150000"/>
              </a:lnSpc>
            </a:pPr>
            <a:r>
              <a:rPr lang="en-CA" sz="1941" dirty="0"/>
              <a:t>     Dr. Kathy Georgiades</a:t>
            </a:r>
          </a:p>
          <a:p>
            <a:pPr marL="332832" indent="-332832">
              <a:lnSpc>
                <a:spcPct val="150000"/>
              </a:lnSpc>
            </a:pPr>
            <a:endParaRPr lang="en-US" sz="1941" dirty="0"/>
          </a:p>
          <a:p>
            <a:pPr marL="332832" indent="-332832">
              <a:lnSpc>
                <a:spcPct val="150000"/>
              </a:lnSpc>
            </a:pPr>
            <a:r>
              <a:rPr lang="en-US" sz="1941" b="1" dirty="0"/>
              <a:t>University of Waterloo</a:t>
            </a:r>
            <a:r>
              <a:rPr lang="en-CA" sz="1941" b="1" dirty="0"/>
              <a:t> </a:t>
            </a:r>
            <a:r>
              <a:rPr lang="en-US" sz="1941" b="1" dirty="0"/>
              <a:t>	 	</a:t>
            </a:r>
          </a:p>
          <a:p>
            <a:pPr marL="332832" indent="-332832">
              <a:lnSpc>
                <a:spcPct val="150000"/>
              </a:lnSpc>
            </a:pPr>
            <a:r>
              <a:rPr lang="en-US" sz="1941" dirty="0"/>
              <a:t>     Dr. Scott Leatherdale</a:t>
            </a:r>
          </a:p>
          <a:p>
            <a:pPr marL="332832" indent="-332832">
              <a:lnSpc>
                <a:spcPct val="150000"/>
              </a:lnSpc>
            </a:pPr>
            <a:endParaRPr lang="en-US" sz="1941" dirty="0"/>
          </a:p>
          <a:p>
            <a:pPr marL="332832" indent="-332832">
              <a:lnSpc>
                <a:spcPct val="150000"/>
              </a:lnSpc>
            </a:pPr>
            <a:r>
              <a:rPr lang="en-US" sz="1941" b="1" dirty="0"/>
              <a:t>University of PEI	</a:t>
            </a:r>
          </a:p>
          <a:p>
            <a:pPr marL="332832" indent="-332832">
              <a:lnSpc>
                <a:spcPct val="150000"/>
              </a:lnSpc>
            </a:pPr>
            <a:r>
              <a:rPr lang="en-US" sz="1941" dirty="0"/>
              <a:t>     Dr. Michael McIsaac</a:t>
            </a:r>
            <a:endParaRPr lang="en-CA" sz="1941" b="1" dirty="0"/>
          </a:p>
        </p:txBody>
      </p:sp>
      <p:sp>
        <p:nvSpPr>
          <p:cNvPr id="5" name="Rectangle 2">
            <a:extLst>
              <a:ext uri="{FF2B5EF4-FFF2-40B4-BE49-F238E27FC236}">
                <a16:creationId xmlns:a16="http://schemas.microsoft.com/office/drawing/2014/main" xmlns="" id="{1C2BE136-963C-4B3F-94EA-E87B7C7D3E43}"/>
              </a:ext>
            </a:extLst>
          </p:cNvPr>
          <p:cNvSpPr>
            <a:spLocks noChangeArrowheads="1"/>
          </p:cNvSpPr>
          <p:nvPr/>
        </p:nvSpPr>
        <p:spPr bwMode="auto">
          <a:xfrm>
            <a:off x="134471" y="0"/>
            <a:ext cx="8875059" cy="1283878"/>
          </a:xfrm>
          <a:prstGeom prst="rect">
            <a:avLst/>
          </a:prstGeom>
          <a:solidFill>
            <a:srgbClr val="00B0F0"/>
          </a:solidFill>
          <a:ln w="9525">
            <a:noFill/>
            <a:miter lim="800000"/>
            <a:headEnd/>
            <a:tailEnd/>
          </a:ln>
        </p:spPr>
        <p:txBody>
          <a:bodyPr wrap="none" anchor="ctr"/>
          <a:lstStyle/>
          <a:p>
            <a:endParaRPr lang="en-CA" sz="1747">
              <a:latin typeface="Calibri" pitchFamily="34" charset="0"/>
            </a:endParaRPr>
          </a:p>
        </p:txBody>
      </p:sp>
      <p:sp>
        <p:nvSpPr>
          <p:cNvPr id="6" name="Rectangle 3">
            <a:extLst>
              <a:ext uri="{FF2B5EF4-FFF2-40B4-BE49-F238E27FC236}">
                <a16:creationId xmlns:a16="http://schemas.microsoft.com/office/drawing/2014/main" xmlns="" id="{44051DAC-38F3-48AF-8C69-F774A8C5270C}"/>
              </a:ext>
            </a:extLst>
          </p:cNvPr>
          <p:cNvSpPr>
            <a:spLocks noChangeArrowheads="1"/>
          </p:cNvSpPr>
          <p:nvPr/>
        </p:nvSpPr>
        <p:spPr bwMode="auto">
          <a:xfrm>
            <a:off x="672353" y="285720"/>
            <a:ext cx="8058431" cy="860988"/>
          </a:xfrm>
          <a:prstGeom prst="rect">
            <a:avLst/>
          </a:prstGeom>
          <a:solidFill>
            <a:srgbClr val="00B0F0"/>
          </a:solidFill>
          <a:ln w="9525">
            <a:noFill/>
            <a:miter lim="800000"/>
            <a:headEnd/>
            <a:tailEnd/>
          </a:ln>
        </p:spPr>
        <p:txBody>
          <a:bodyPr lIns="0" tIns="0" rIns="0" bIns="0" anchor="ctr"/>
          <a:lstStyle/>
          <a:p>
            <a:pPr algn="ctr"/>
            <a:r>
              <a:rPr lang="en-US" sz="3177" b="1" dirty="0">
                <a:solidFill>
                  <a:schemeClr val="bg1"/>
                </a:solidFill>
              </a:rPr>
              <a:t>Canadian HBSC Team</a:t>
            </a:r>
          </a:p>
          <a:p>
            <a:pPr algn="ctr"/>
            <a:r>
              <a:rPr lang="en-US" sz="3177" b="1" dirty="0">
                <a:solidFill>
                  <a:schemeClr val="bg1"/>
                </a:solidFill>
              </a:rPr>
              <a:t>Co-investigators</a:t>
            </a:r>
          </a:p>
        </p:txBody>
      </p:sp>
    </p:spTree>
    <p:extLst>
      <p:ext uri="{BB962C8B-B14F-4D97-AF65-F5344CB8AC3E}">
        <p14:creationId xmlns:p14="http://schemas.microsoft.com/office/powerpoint/2010/main" val="354284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3484</TotalTime>
  <Words>3574</Words>
  <Application>Microsoft Office PowerPoint</Application>
  <PresentationFormat>On-screen Show (4:3)</PresentationFormat>
  <Paragraphs>389</Paragraphs>
  <Slides>48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Calibri</vt:lpstr>
      <vt:lpstr>Helvetica</vt:lpstr>
      <vt:lpstr>Helvetica-Condensed</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Report TOC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Janssen</dc:creator>
  <cp:lastModifiedBy>Susan Hornby</cp:lastModifiedBy>
  <cp:revision>317</cp:revision>
  <cp:lastPrinted>2012-05-01T19:50:27Z</cp:lastPrinted>
  <dcterms:created xsi:type="dcterms:W3CDTF">2011-02-28T17:08:36Z</dcterms:created>
  <dcterms:modified xsi:type="dcterms:W3CDTF">2021-01-13T19:23:13Z</dcterms:modified>
</cp:coreProperties>
</file>