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302" r:id="rId3"/>
    <p:sldId id="260" r:id="rId4"/>
    <p:sldId id="288" r:id="rId5"/>
    <p:sldId id="293" r:id="rId6"/>
    <p:sldId id="290" r:id="rId7"/>
    <p:sldId id="266" r:id="rId8"/>
    <p:sldId id="291" r:id="rId9"/>
    <p:sldId id="267" r:id="rId10"/>
    <p:sldId id="262" r:id="rId11"/>
    <p:sldId id="263" r:id="rId12"/>
    <p:sldId id="264" r:id="rId13"/>
    <p:sldId id="275" r:id="rId14"/>
    <p:sldId id="292" r:id="rId15"/>
    <p:sldId id="297" r:id="rId16"/>
    <p:sldId id="272" r:id="rId17"/>
    <p:sldId id="273" r:id="rId18"/>
    <p:sldId id="274" r:id="rId19"/>
    <p:sldId id="276" r:id="rId20"/>
    <p:sldId id="277" r:id="rId21"/>
    <p:sldId id="283" r:id="rId22"/>
    <p:sldId id="303" r:id="rId23"/>
    <p:sldId id="304" r:id="rId24"/>
    <p:sldId id="305"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lian Gorfine" initials="GG" lastIdx="5" clrIdx="0">
    <p:extLst>
      <p:ext uri="{19B8F6BF-5375-455C-9EA6-DF929625EA0E}">
        <p15:presenceInfo xmlns:p15="http://schemas.microsoft.com/office/powerpoint/2012/main" userId="S-1-5-21-3874007654-1566841883-3423792957-92955" providerId="AD"/>
      </p:ext>
    </p:extLst>
  </p:cmAuthor>
  <p:cmAuthor id="2" name="Annie A Pouliot" initials="AAP" lastIdx="1" clrIdx="1">
    <p:extLst>
      <p:ext uri="{19B8F6BF-5375-455C-9EA6-DF929625EA0E}">
        <p15:presenceInfo xmlns:p15="http://schemas.microsoft.com/office/powerpoint/2012/main" userId="S-1-5-21-3874007654-1566841883-3423792957-62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374A"/>
    <a:srgbClr val="8FA0B7"/>
    <a:srgbClr val="BFE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5"/>
    <p:restoredTop sz="94080"/>
  </p:normalViewPr>
  <p:slideViewPr>
    <p:cSldViewPr snapToGrid="0" snapToObjects="1">
      <p:cViewPr varScale="1">
        <p:scale>
          <a:sx n="82" d="100"/>
          <a:sy n="82" d="100"/>
        </p:scale>
        <p:origin x="5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683BC-2F5B-F548-A644-8923CB0DA57D}" type="datetimeFigureOut">
              <a:rPr lang="en-CA" smtClean="0"/>
              <a:t>2021-07-14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82156E-02FB-4D47-A85A-5E766C80265D}" type="slidenum">
              <a:rPr lang="en-CA" smtClean="0"/>
              <a:t>‹#›</a:t>
            </a:fld>
            <a:endParaRPr lang="en-CA"/>
          </a:p>
        </p:txBody>
      </p:sp>
    </p:spTree>
    <p:extLst>
      <p:ext uri="{BB962C8B-B14F-4D97-AF65-F5344CB8AC3E}">
        <p14:creationId xmlns:p14="http://schemas.microsoft.com/office/powerpoint/2010/main" val="224072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verneho?utm_source=unsplash&amp;utm_medium=referral&amp;utm_content=creditCopyTex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unsplash.com/s/photos/building?utm_source=unsplash&amp;utm_medium=referral&amp;utm_content=creditCopyText"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splash.com/@lucidistortephoto?utm_source=unsplash&amp;utm_medium=referral&amp;utm_content=creditCopyTex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unsplash.com/s/photos/root?utm_source=unsplash&amp;utm_medium=referral&amp;utm_content=creditCopyText"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iamchang?utm_source=unsplash&amp;utm_medium=referral&amp;utm_content=creditCopyTex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unsplash.com/s/photos/group?utm_source=unsplash&amp;utm_medium=referral&amp;utm_content=creditCopyText"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splash.com/@verneho?utm_source=unsplash&amp;utm_medium=referral&amp;utm_content=creditCopyTex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unsplash.com/s/photos/building?utm_source=unsplash&amp;utm_medium=referral&amp;utm_content=creditCopyTex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verneho?utm_source=unsplash&amp;utm_medium=referral&amp;utm_content=creditCopyText"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unsplash.com/s/photos/building?utm_source=unsplash&amp;utm_medium=referral&amp;utm_content=creditCopy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Photo by </a:t>
            </a:r>
            <a:r>
              <a:rPr lang="en-CA" sz="1200" b="0" i="0" u="none" strike="noStrike" kern="1200" dirty="0">
                <a:solidFill>
                  <a:schemeClr val="tx1"/>
                </a:solidFill>
                <a:effectLst/>
                <a:latin typeface="+mn-lt"/>
                <a:ea typeface="+mn-ea"/>
                <a:cs typeface="+mn-cs"/>
                <a:hlinkClick r:id="rId3"/>
              </a:rPr>
              <a:t>Verne Ho</a:t>
            </a:r>
            <a:r>
              <a:rPr lang="en-CA" sz="1200" b="0" i="0" u="none" strike="noStrike" kern="1200" dirty="0">
                <a:solidFill>
                  <a:schemeClr val="tx1"/>
                </a:solidFill>
                <a:effectLst/>
                <a:latin typeface="+mn-lt"/>
                <a:ea typeface="+mn-ea"/>
                <a:cs typeface="+mn-cs"/>
              </a:rPr>
              <a:t> on </a:t>
            </a:r>
            <a:r>
              <a:rPr lang="en-CA" sz="1200" b="0" i="0" u="none" strike="noStrike" kern="1200" dirty="0">
                <a:solidFill>
                  <a:schemeClr val="tx1"/>
                </a:solidFill>
                <a:effectLst/>
                <a:latin typeface="+mn-lt"/>
                <a:ea typeface="+mn-ea"/>
                <a:cs typeface="+mn-cs"/>
                <a:hlinkClick r:id="rId4"/>
              </a:rPr>
              <a:t>Unsplash</a:t>
            </a:r>
            <a:endParaRPr lang="en-CA" dirty="0"/>
          </a:p>
          <a:p>
            <a:endParaRPr lang="en-CA" dirty="0"/>
          </a:p>
        </p:txBody>
      </p:sp>
      <p:sp>
        <p:nvSpPr>
          <p:cNvPr id="4" name="Slide Number Placeholder 3"/>
          <p:cNvSpPr>
            <a:spLocks noGrp="1"/>
          </p:cNvSpPr>
          <p:nvPr>
            <p:ph type="sldNum" sz="quarter" idx="5"/>
          </p:nvPr>
        </p:nvSpPr>
        <p:spPr/>
        <p:txBody>
          <a:bodyPr/>
          <a:lstStyle/>
          <a:p>
            <a:fld id="{1C9AE295-4D16-1C46-87C5-8A3A208BA82F}" type="slidenum">
              <a:rPr lang="en-CA" smtClean="0"/>
              <a:t>7</a:t>
            </a:fld>
            <a:endParaRPr lang="en-CA"/>
          </a:p>
        </p:txBody>
      </p:sp>
    </p:spTree>
    <p:extLst>
      <p:ext uri="{BB962C8B-B14F-4D97-AF65-F5344CB8AC3E}">
        <p14:creationId xmlns:p14="http://schemas.microsoft.com/office/powerpoint/2010/main" val="4085560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Photo by </a:t>
            </a:r>
            <a:r>
              <a:rPr lang="en-CA" sz="1200" b="0" i="0" u="none" strike="noStrike" kern="1200" dirty="0">
                <a:solidFill>
                  <a:schemeClr val="tx1"/>
                </a:solidFill>
                <a:effectLst/>
                <a:latin typeface="+mn-lt"/>
                <a:ea typeface="+mn-ea"/>
                <a:cs typeface="+mn-cs"/>
                <a:hlinkClick r:id="rId3"/>
              </a:rPr>
              <a:t>Alfonso Scarpa</a:t>
            </a:r>
            <a:r>
              <a:rPr lang="en-CA" sz="1200" b="0" i="0" u="none" strike="noStrike" kern="1200" dirty="0">
                <a:solidFill>
                  <a:schemeClr val="tx1"/>
                </a:solidFill>
                <a:effectLst/>
                <a:latin typeface="+mn-lt"/>
                <a:ea typeface="+mn-ea"/>
                <a:cs typeface="+mn-cs"/>
              </a:rPr>
              <a:t> on </a:t>
            </a:r>
            <a:r>
              <a:rPr lang="en-CA" sz="1200" b="0" i="0" u="none" strike="noStrike" kern="1200" dirty="0">
                <a:solidFill>
                  <a:schemeClr val="tx1"/>
                </a:solidFill>
                <a:effectLst/>
                <a:latin typeface="+mn-lt"/>
                <a:ea typeface="+mn-ea"/>
                <a:cs typeface="+mn-cs"/>
                <a:hlinkClick r:id="rId4"/>
              </a:rPr>
              <a:t>Unsplash</a:t>
            </a:r>
            <a:endParaRPr lang="en-CA" dirty="0"/>
          </a:p>
        </p:txBody>
      </p:sp>
      <p:sp>
        <p:nvSpPr>
          <p:cNvPr id="4" name="Slide Number Placeholder 3"/>
          <p:cNvSpPr>
            <a:spLocks noGrp="1"/>
          </p:cNvSpPr>
          <p:nvPr>
            <p:ph type="sldNum" sz="quarter" idx="5"/>
          </p:nvPr>
        </p:nvSpPr>
        <p:spPr/>
        <p:txBody>
          <a:bodyPr/>
          <a:lstStyle/>
          <a:p>
            <a:fld id="{1C9AE295-4D16-1C46-87C5-8A3A208BA82F}" type="slidenum">
              <a:rPr lang="en-CA" smtClean="0"/>
              <a:t>9</a:t>
            </a:fld>
            <a:endParaRPr lang="en-CA"/>
          </a:p>
        </p:txBody>
      </p:sp>
    </p:spTree>
    <p:extLst>
      <p:ext uri="{BB962C8B-B14F-4D97-AF65-F5344CB8AC3E}">
        <p14:creationId xmlns:p14="http://schemas.microsoft.com/office/powerpoint/2010/main" val="2532675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Photo by </a:t>
            </a:r>
            <a:r>
              <a:rPr lang="en-CA" sz="1200" b="0" i="0" u="none" strike="noStrike" kern="1200" dirty="0">
                <a:solidFill>
                  <a:schemeClr val="tx1"/>
                </a:solidFill>
                <a:effectLst/>
                <a:latin typeface="+mn-lt"/>
                <a:ea typeface="+mn-ea"/>
                <a:cs typeface="+mn-cs"/>
                <a:hlinkClick r:id="rId3"/>
              </a:rPr>
              <a:t>Chang Duong</a:t>
            </a:r>
            <a:r>
              <a:rPr lang="en-CA" sz="1200" b="0" i="0" u="none" strike="noStrike" kern="1200" dirty="0">
                <a:solidFill>
                  <a:schemeClr val="tx1"/>
                </a:solidFill>
                <a:effectLst/>
                <a:latin typeface="+mn-lt"/>
                <a:ea typeface="+mn-ea"/>
                <a:cs typeface="+mn-cs"/>
              </a:rPr>
              <a:t> on </a:t>
            </a:r>
            <a:r>
              <a:rPr lang="en-CA" sz="1200" b="0" i="0" u="none" strike="noStrike" kern="1200" dirty="0">
                <a:solidFill>
                  <a:schemeClr val="tx1"/>
                </a:solidFill>
                <a:effectLst/>
                <a:latin typeface="+mn-lt"/>
                <a:ea typeface="+mn-ea"/>
                <a:cs typeface="+mn-cs"/>
                <a:hlinkClick r:id="rId4"/>
              </a:rPr>
              <a:t>Unsplash</a:t>
            </a:r>
            <a:endParaRPr lang="en-CA"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C9AE295-4D16-1C46-87C5-8A3A208BA82F}" type="slidenum">
              <a:rPr lang="en-CA" smtClean="0"/>
              <a:t>11</a:t>
            </a:fld>
            <a:endParaRPr lang="en-CA"/>
          </a:p>
        </p:txBody>
      </p:sp>
    </p:spTree>
    <p:extLst>
      <p:ext uri="{BB962C8B-B14F-4D97-AF65-F5344CB8AC3E}">
        <p14:creationId xmlns:p14="http://schemas.microsoft.com/office/powerpoint/2010/main" val="152896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Photo by </a:t>
            </a:r>
            <a:r>
              <a:rPr lang="en-CA" sz="1200" b="0" i="0" u="none" strike="noStrike" kern="1200" dirty="0">
                <a:solidFill>
                  <a:schemeClr val="tx1"/>
                </a:solidFill>
                <a:effectLst/>
                <a:latin typeface="+mn-lt"/>
                <a:ea typeface="+mn-ea"/>
                <a:cs typeface="+mn-cs"/>
                <a:hlinkClick r:id="rId3"/>
              </a:rPr>
              <a:t>Verne Ho</a:t>
            </a:r>
            <a:r>
              <a:rPr lang="en-CA" sz="1200" b="0" i="0" u="none" strike="noStrike" kern="1200" dirty="0">
                <a:solidFill>
                  <a:schemeClr val="tx1"/>
                </a:solidFill>
                <a:effectLst/>
                <a:latin typeface="+mn-lt"/>
                <a:ea typeface="+mn-ea"/>
                <a:cs typeface="+mn-cs"/>
              </a:rPr>
              <a:t> on </a:t>
            </a:r>
            <a:r>
              <a:rPr lang="en-CA" sz="1200" b="0" i="0" u="none" strike="noStrike" kern="1200" dirty="0">
                <a:solidFill>
                  <a:schemeClr val="tx1"/>
                </a:solidFill>
                <a:effectLst/>
                <a:latin typeface="+mn-lt"/>
                <a:ea typeface="+mn-ea"/>
                <a:cs typeface="+mn-cs"/>
                <a:hlinkClick r:id="rId4"/>
              </a:rPr>
              <a:t>Unsplash</a:t>
            </a:r>
            <a:endParaRPr lang="en-CA" dirty="0"/>
          </a:p>
          <a:p>
            <a:endParaRPr lang="en-CA" dirty="0"/>
          </a:p>
        </p:txBody>
      </p:sp>
      <p:sp>
        <p:nvSpPr>
          <p:cNvPr id="4" name="Slide Number Placeholder 3"/>
          <p:cNvSpPr>
            <a:spLocks noGrp="1"/>
          </p:cNvSpPr>
          <p:nvPr>
            <p:ph type="sldNum" sz="quarter" idx="5"/>
          </p:nvPr>
        </p:nvSpPr>
        <p:spPr/>
        <p:txBody>
          <a:bodyPr/>
          <a:lstStyle/>
          <a:p>
            <a:fld id="{1C9AE295-4D16-1C46-87C5-8A3A208BA82F}" type="slidenum">
              <a:rPr lang="en-CA" smtClean="0"/>
              <a:t>13</a:t>
            </a:fld>
            <a:endParaRPr lang="en-CA"/>
          </a:p>
        </p:txBody>
      </p:sp>
    </p:spTree>
    <p:extLst>
      <p:ext uri="{BB962C8B-B14F-4D97-AF65-F5344CB8AC3E}">
        <p14:creationId xmlns:p14="http://schemas.microsoft.com/office/powerpoint/2010/main" val="985825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9AE295-4D16-1C46-87C5-8A3A208BA82F}" type="slidenum">
              <a:rPr lang="en-CA" smtClean="0"/>
              <a:t>16</a:t>
            </a:fld>
            <a:endParaRPr lang="en-CA"/>
          </a:p>
        </p:txBody>
      </p:sp>
    </p:spTree>
    <p:extLst>
      <p:ext uri="{BB962C8B-B14F-4D97-AF65-F5344CB8AC3E}">
        <p14:creationId xmlns:p14="http://schemas.microsoft.com/office/powerpoint/2010/main" val="3469445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Photo by </a:t>
            </a:r>
            <a:r>
              <a:rPr lang="en-CA" sz="1200" b="0" i="0" u="none" strike="noStrike" kern="1200" dirty="0">
                <a:solidFill>
                  <a:schemeClr val="tx1"/>
                </a:solidFill>
                <a:effectLst/>
                <a:latin typeface="+mn-lt"/>
                <a:ea typeface="+mn-ea"/>
                <a:cs typeface="+mn-cs"/>
                <a:hlinkClick r:id="rId3"/>
              </a:rPr>
              <a:t>Verne Ho</a:t>
            </a:r>
            <a:r>
              <a:rPr lang="en-CA" sz="1200" b="0" i="0" u="none" strike="noStrike" kern="1200" dirty="0">
                <a:solidFill>
                  <a:schemeClr val="tx1"/>
                </a:solidFill>
                <a:effectLst/>
                <a:latin typeface="+mn-lt"/>
                <a:ea typeface="+mn-ea"/>
                <a:cs typeface="+mn-cs"/>
              </a:rPr>
              <a:t> on </a:t>
            </a:r>
            <a:r>
              <a:rPr lang="en-CA" sz="1200" b="0" i="0" u="none" strike="noStrike" kern="1200" dirty="0">
                <a:solidFill>
                  <a:schemeClr val="tx1"/>
                </a:solidFill>
                <a:effectLst/>
                <a:latin typeface="+mn-lt"/>
                <a:ea typeface="+mn-ea"/>
                <a:cs typeface="+mn-cs"/>
                <a:hlinkClick r:id="rId4"/>
              </a:rPr>
              <a:t>Unsplash</a:t>
            </a:r>
            <a:endParaRPr lang="en-CA" dirty="0"/>
          </a:p>
          <a:p>
            <a:endParaRPr lang="en-CA" dirty="0"/>
          </a:p>
        </p:txBody>
      </p:sp>
      <p:sp>
        <p:nvSpPr>
          <p:cNvPr id="4" name="Slide Number Placeholder 3"/>
          <p:cNvSpPr>
            <a:spLocks noGrp="1"/>
          </p:cNvSpPr>
          <p:nvPr>
            <p:ph type="sldNum" sz="quarter" idx="5"/>
          </p:nvPr>
        </p:nvSpPr>
        <p:spPr/>
        <p:txBody>
          <a:bodyPr/>
          <a:lstStyle/>
          <a:p>
            <a:fld id="{1C9AE295-4D16-1C46-87C5-8A3A208BA82F}" type="slidenum">
              <a:rPr lang="en-CA" smtClean="0"/>
              <a:t>21</a:t>
            </a:fld>
            <a:endParaRPr lang="en-CA"/>
          </a:p>
        </p:txBody>
      </p:sp>
    </p:spTree>
    <p:extLst>
      <p:ext uri="{BB962C8B-B14F-4D97-AF65-F5344CB8AC3E}">
        <p14:creationId xmlns:p14="http://schemas.microsoft.com/office/powerpoint/2010/main" val="766110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CE0F1-3B37-F04A-B8E7-81E7BB673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31D574E-B6BE-624F-9E54-2D4D712B69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B74087C-03EA-4347-8906-F4AF3B31BF6F}"/>
              </a:ext>
            </a:extLst>
          </p:cNvPr>
          <p:cNvSpPr>
            <a:spLocks noGrp="1"/>
          </p:cNvSpPr>
          <p:nvPr>
            <p:ph type="dt" sz="half" idx="10"/>
          </p:nvPr>
        </p:nvSpPr>
        <p:spPr/>
        <p:txBody>
          <a:bodyPr/>
          <a:lstStyle/>
          <a:p>
            <a:fld id="{D675A4C7-B4B4-2D47-924A-6874EA28FA53}" type="datetimeFigureOut">
              <a:rPr lang="en-CA" smtClean="0"/>
              <a:t>2021-07-14</a:t>
            </a:fld>
            <a:endParaRPr lang="en-CA"/>
          </a:p>
        </p:txBody>
      </p:sp>
      <p:sp>
        <p:nvSpPr>
          <p:cNvPr id="5" name="Footer Placeholder 4">
            <a:extLst>
              <a:ext uri="{FF2B5EF4-FFF2-40B4-BE49-F238E27FC236}">
                <a16:creationId xmlns:a16="http://schemas.microsoft.com/office/drawing/2014/main" id="{388CD55A-403F-C14A-B2F1-F7DCE88606A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72D29E5-FD16-9342-87AB-5C9694EA40A0}"/>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3403499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F15F2-21C4-5647-8F6B-5E35AAE3791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64A41E8-5846-5243-8EA6-2AD902B478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2C6DA48-7319-BF42-B91D-F67D83A993EE}"/>
              </a:ext>
            </a:extLst>
          </p:cNvPr>
          <p:cNvSpPr>
            <a:spLocks noGrp="1"/>
          </p:cNvSpPr>
          <p:nvPr>
            <p:ph type="dt" sz="half" idx="10"/>
          </p:nvPr>
        </p:nvSpPr>
        <p:spPr/>
        <p:txBody>
          <a:bodyPr/>
          <a:lstStyle/>
          <a:p>
            <a:fld id="{D675A4C7-B4B4-2D47-924A-6874EA28FA53}" type="datetimeFigureOut">
              <a:rPr lang="en-CA" smtClean="0"/>
              <a:t>2021-07-14</a:t>
            </a:fld>
            <a:endParaRPr lang="en-CA"/>
          </a:p>
        </p:txBody>
      </p:sp>
      <p:sp>
        <p:nvSpPr>
          <p:cNvPr id="5" name="Footer Placeholder 4">
            <a:extLst>
              <a:ext uri="{FF2B5EF4-FFF2-40B4-BE49-F238E27FC236}">
                <a16:creationId xmlns:a16="http://schemas.microsoft.com/office/drawing/2014/main" id="{E5ABFAFB-6B1B-C541-ACDB-0FD42DFA02D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0F4FFC8-3056-5443-903B-293C33445632}"/>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231106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60270-A0FE-8940-84C4-0CDA85B4FE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D5428B2-A00D-9D44-9401-48C9A673AF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E64BB5A-0621-C142-A6E3-A5E8DE9D1D31}"/>
              </a:ext>
            </a:extLst>
          </p:cNvPr>
          <p:cNvSpPr>
            <a:spLocks noGrp="1"/>
          </p:cNvSpPr>
          <p:nvPr>
            <p:ph type="dt" sz="half" idx="10"/>
          </p:nvPr>
        </p:nvSpPr>
        <p:spPr/>
        <p:txBody>
          <a:bodyPr/>
          <a:lstStyle/>
          <a:p>
            <a:fld id="{D675A4C7-B4B4-2D47-924A-6874EA28FA53}" type="datetimeFigureOut">
              <a:rPr lang="en-CA" smtClean="0"/>
              <a:t>2021-07-14</a:t>
            </a:fld>
            <a:endParaRPr lang="en-CA"/>
          </a:p>
        </p:txBody>
      </p:sp>
      <p:sp>
        <p:nvSpPr>
          <p:cNvPr id="5" name="Footer Placeholder 4">
            <a:extLst>
              <a:ext uri="{FF2B5EF4-FFF2-40B4-BE49-F238E27FC236}">
                <a16:creationId xmlns:a16="http://schemas.microsoft.com/office/drawing/2014/main" id="{E872D8CD-CF8D-C641-B2DC-A433C240B1B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BEF414B-674E-C94C-937B-18FC219B593A}"/>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423359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A2E01-AC34-B347-964D-0B74BC3991E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E8EF97E-3E60-4640-9E86-D6C5DEE505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BDA7FE6-F5CD-2043-92D6-43BF5594195D}"/>
              </a:ext>
            </a:extLst>
          </p:cNvPr>
          <p:cNvSpPr>
            <a:spLocks noGrp="1"/>
          </p:cNvSpPr>
          <p:nvPr>
            <p:ph type="dt" sz="half" idx="10"/>
          </p:nvPr>
        </p:nvSpPr>
        <p:spPr/>
        <p:txBody>
          <a:bodyPr/>
          <a:lstStyle/>
          <a:p>
            <a:fld id="{D675A4C7-B4B4-2D47-924A-6874EA28FA53}" type="datetimeFigureOut">
              <a:rPr lang="en-CA" smtClean="0"/>
              <a:t>2021-07-14</a:t>
            </a:fld>
            <a:endParaRPr lang="en-CA"/>
          </a:p>
        </p:txBody>
      </p:sp>
      <p:sp>
        <p:nvSpPr>
          <p:cNvPr id="5" name="Footer Placeholder 4">
            <a:extLst>
              <a:ext uri="{FF2B5EF4-FFF2-40B4-BE49-F238E27FC236}">
                <a16:creationId xmlns:a16="http://schemas.microsoft.com/office/drawing/2014/main" id="{ABC8F2F9-5064-E548-B46B-BC657955236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3907488-2519-224A-89D4-E5840B882FF5}"/>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337695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1CE3-F2AE-CA45-8B0D-8670D1244B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BEA54AD-2174-CD46-B9C8-AE4A668EF6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313D59-9B88-444E-9F43-1EA6826381E0}"/>
              </a:ext>
            </a:extLst>
          </p:cNvPr>
          <p:cNvSpPr>
            <a:spLocks noGrp="1"/>
          </p:cNvSpPr>
          <p:nvPr>
            <p:ph type="dt" sz="half" idx="10"/>
          </p:nvPr>
        </p:nvSpPr>
        <p:spPr/>
        <p:txBody>
          <a:bodyPr/>
          <a:lstStyle/>
          <a:p>
            <a:fld id="{D675A4C7-B4B4-2D47-924A-6874EA28FA53}" type="datetimeFigureOut">
              <a:rPr lang="en-CA" smtClean="0"/>
              <a:t>2021-07-14</a:t>
            </a:fld>
            <a:endParaRPr lang="en-CA"/>
          </a:p>
        </p:txBody>
      </p:sp>
      <p:sp>
        <p:nvSpPr>
          <p:cNvPr id="5" name="Footer Placeholder 4">
            <a:extLst>
              <a:ext uri="{FF2B5EF4-FFF2-40B4-BE49-F238E27FC236}">
                <a16:creationId xmlns:a16="http://schemas.microsoft.com/office/drawing/2014/main" id="{26319D85-5F50-DC41-98F0-5918582D50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0716E5B-EDCE-EA4C-8557-1A7872E98729}"/>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328370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985D-4945-1249-BE19-BF3EEAD3F26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B7C7EF4-06F2-D542-8542-F1D8B499EC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4FD942C-62E4-F545-BA92-E8280508B1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C798BA9-49F1-384E-92AA-2F4ED72CF1F9}"/>
              </a:ext>
            </a:extLst>
          </p:cNvPr>
          <p:cNvSpPr>
            <a:spLocks noGrp="1"/>
          </p:cNvSpPr>
          <p:nvPr>
            <p:ph type="dt" sz="half" idx="10"/>
          </p:nvPr>
        </p:nvSpPr>
        <p:spPr/>
        <p:txBody>
          <a:bodyPr/>
          <a:lstStyle/>
          <a:p>
            <a:fld id="{D675A4C7-B4B4-2D47-924A-6874EA28FA53}" type="datetimeFigureOut">
              <a:rPr lang="en-CA" smtClean="0"/>
              <a:t>2021-07-14</a:t>
            </a:fld>
            <a:endParaRPr lang="en-CA"/>
          </a:p>
        </p:txBody>
      </p:sp>
      <p:sp>
        <p:nvSpPr>
          <p:cNvPr id="6" name="Footer Placeholder 5">
            <a:extLst>
              <a:ext uri="{FF2B5EF4-FFF2-40B4-BE49-F238E27FC236}">
                <a16:creationId xmlns:a16="http://schemas.microsoft.com/office/drawing/2014/main" id="{811F1044-7923-A949-B8B9-1DB9B633C85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BBE362C-D19B-684F-901C-61696633B659}"/>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169171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ABAEB-8B8F-BC47-8CE5-CABBD9A28FE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3C34F10-8851-F04C-8FFF-A204FF6BBA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CC63B8-F3BB-E64C-90F7-FFC5A78537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2240D86-C234-8847-9DE1-F68EDCB94D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8E9CE4-B461-3F43-B3B6-63909B510D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9C91CFC-AB0D-9C47-BBA0-39967C873CD5}"/>
              </a:ext>
            </a:extLst>
          </p:cNvPr>
          <p:cNvSpPr>
            <a:spLocks noGrp="1"/>
          </p:cNvSpPr>
          <p:nvPr>
            <p:ph type="dt" sz="half" idx="10"/>
          </p:nvPr>
        </p:nvSpPr>
        <p:spPr/>
        <p:txBody>
          <a:bodyPr/>
          <a:lstStyle/>
          <a:p>
            <a:fld id="{D675A4C7-B4B4-2D47-924A-6874EA28FA53}" type="datetimeFigureOut">
              <a:rPr lang="en-CA" smtClean="0"/>
              <a:t>2021-07-14</a:t>
            </a:fld>
            <a:endParaRPr lang="en-CA"/>
          </a:p>
        </p:txBody>
      </p:sp>
      <p:sp>
        <p:nvSpPr>
          <p:cNvPr id="8" name="Footer Placeholder 7">
            <a:extLst>
              <a:ext uri="{FF2B5EF4-FFF2-40B4-BE49-F238E27FC236}">
                <a16:creationId xmlns:a16="http://schemas.microsoft.com/office/drawing/2014/main" id="{24E5F146-39AF-1841-B8ED-F8ED2F161C5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D49588D-86BE-D248-8377-B04523F9B8B0}"/>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89949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1545-5E62-F149-A1D0-F78C9F0E43C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1E67E67-3F46-7E41-8FEF-4296369D10CB}"/>
              </a:ext>
            </a:extLst>
          </p:cNvPr>
          <p:cNvSpPr>
            <a:spLocks noGrp="1"/>
          </p:cNvSpPr>
          <p:nvPr>
            <p:ph type="dt" sz="half" idx="10"/>
          </p:nvPr>
        </p:nvSpPr>
        <p:spPr/>
        <p:txBody>
          <a:bodyPr/>
          <a:lstStyle/>
          <a:p>
            <a:fld id="{D675A4C7-B4B4-2D47-924A-6874EA28FA53}" type="datetimeFigureOut">
              <a:rPr lang="en-CA" smtClean="0"/>
              <a:t>2021-07-14</a:t>
            </a:fld>
            <a:endParaRPr lang="en-CA"/>
          </a:p>
        </p:txBody>
      </p:sp>
      <p:sp>
        <p:nvSpPr>
          <p:cNvPr id="4" name="Footer Placeholder 3">
            <a:extLst>
              <a:ext uri="{FF2B5EF4-FFF2-40B4-BE49-F238E27FC236}">
                <a16:creationId xmlns:a16="http://schemas.microsoft.com/office/drawing/2014/main" id="{FD94E4E9-5115-1348-A37E-65412D1C83F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BD070C7-E934-964A-B367-AB9BC8D033D3}"/>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100590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F1D2C7-D889-B440-A31F-A2F9C08262C0}"/>
              </a:ext>
            </a:extLst>
          </p:cNvPr>
          <p:cNvSpPr>
            <a:spLocks noGrp="1"/>
          </p:cNvSpPr>
          <p:nvPr>
            <p:ph type="dt" sz="half" idx="10"/>
          </p:nvPr>
        </p:nvSpPr>
        <p:spPr/>
        <p:txBody>
          <a:bodyPr/>
          <a:lstStyle/>
          <a:p>
            <a:fld id="{D675A4C7-B4B4-2D47-924A-6874EA28FA53}" type="datetimeFigureOut">
              <a:rPr lang="en-CA" smtClean="0"/>
              <a:t>2021-07-14</a:t>
            </a:fld>
            <a:endParaRPr lang="en-CA"/>
          </a:p>
        </p:txBody>
      </p:sp>
      <p:sp>
        <p:nvSpPr>
          <p:cNvPr id="3" name="Footer Placeholder 2">
            <a:extLst>
              <a:ext uri="{FF2B5EF4-FFF2-40B4-BE49-F238E27FC236}">
                <a16:creationId xmlns:a16="http://schemas.microsoft.com/office/drawing/2014/main" id="{33A41730-D797-B241-BE47-F82F1989042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892C3D3-B644-3D44-9CCB-D784AE9CAB04}"/>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1015008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F275-1C0C-564A-8BC3-457034A654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FF26CD7-5E04-8449-9D81-CF6A7C5DC3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E41B768-1588-524C-841F-37496C347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740CD3-D75D-1E4A-842D-63F6A27E30E3}"/>
              </a:ext>
            </a:extLst>
          </p:cNvPr>
          <p:cNvSpPr>
            <a:spLocks noGrp="1"/>
          </p:cNvSpPr>
          <p:nvPr>
            <p:ph type="dt" sz="half" idx="10"/>
          </p:nvPr>
        </p:nvSpPr>
        <p:spPr/>
        <p:txBody>
          <a:bodyPr/>
          <a:lstStyle/>
          <a:p>
            <a:fld id="{D675A4C7-B4B4-2D47-924A-6874EA28FA53}" type="datetimeFigureOut">
              <a:rPr lang="en-CA" smtClean="0"/>
              <a:t>2021-07-14</a:t>
            </a:fld>
            <a:endParaRPr lang="en-CA"/>
          </a:p>
        </p:txBody>
      </p:sp>
      <p:sp>
        <p:nvSpPr>
          <p:cNvPr id="6" name="Footer Placeholder 5">
            <a:extLst>
              <a:ext uri="{FF2B5EF4-FFF2-40B4-BE49-F238E27FC236}">
                <a16:creationId xmlns:a16="http://schemas.microsoft.com/office/drawing/2014/main" id="{0E419840-0FE8-8F41-BA2C-8AF56AE3147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E1662F8-F9DB-B84A-9C04-45FB318DA5BA}"/>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942347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90988-B993-5F49-94C0-46DF9E4DEE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8DC31D5-EC6C-DC42-AC86-5D041C9778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9E3B9E4-EBD2-6F46-B390-4C57B697CB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89A217-8A6F-874C-B2DE-50C73B807E07}"/>
              </a:ext>
            </a:extLst>
          </p:cNvPr>
          <p:cNvSpPr>
            <a:spLocks noGrp="1"/>
          </p:cNvSpPr>
          <p:nvPr>
            <p:ph type="dt" sz="half" idx="10"/>
          </p:nvPr>
        </p:nvSpPr>
        <p:spPr/>
        <p:txBody>
          <a:bodyPr/>
          <a:lstStyle/>
          <a:p>
            <a:fld id="{D675A4C7-B4B4-2D47-924A-6874EA28FA53}" type="datetimeFigureOut">
              <a:rPr lang="en-CA" smtClean="0"/>
              <a:t>2021-07-14</a:t>
            </a:fld>
            <a:endParaRPr lang="en-CA"/>
          </a:p>
        </p:txBody>
      </p:sp>
      <p:sp>
        <p:nvSpPr>
          <p:cNvPr id="6" name="Footer Placeholder 5">
            <a:extLst>
              <a:ext uri="{FF2B5EF4-FFF2-40B4-BE49-F238E27FC236}">
                <a16:creationId xmlns:a16="http://schemas.microsoft.com/office/drawing/2014/main" id="{1106EA3B-9E85-EA47-A526-7B0474A6E82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4832792-6745-C14B-A299-A3E5CDE248B7}"/>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3843284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B27337-B464-B847-8508-D9756CBE8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6B062BA-9540-EB4A-B2E3-93F64BE62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5458667-2BC8-344E-8588-8E29D80CC9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5A4C7-B4B4-2D47-924A-6874EA28FA53}" type="datetimeFigureOut">
              <a:rPr lang="en-CA" smtClean="0"/>
              <a:t>2021-07-14</a:t>
            </a:fld>
            <a:endParaRPr lang="en-CA"/>
          </a:p>
        </p:txBody>
      </p:sp>
      <p:sp>
        <p:nvSpPr>
          <p:cNvPr id="5" name="Footer Placeholder 4">
            <a:extLst>
              <a:ext uri="{FF2B5EF4-FFF2-40B4-BE49-F238E27FC236}">
                <a16:creationId xmlns:a16="http://schemas.microsoft.com/office/drawing/2014/main" id="{6885FD28-9118-CC44-96C4-6DE235E87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61808C3-09FD-1E48-962A-887757BE61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5860C-49E7-D44D-AE24-F1CBD9A28834}" type="slidenum">
              <a:rPr lang="en-CA" smtClean="0"/>
              <a:t>‹#›</a:t>
            </a:fld>
            <a:endParaRPr lang="en-CA"/>
          </a:p>
        </p:txBody>
      </p:sp>
    </p:spTree>
    <p:extLst>
      <p:ext uri="{BB962C8B-B14F-4D97-AF65-F5344CB8AC3E}">
        <p14:creationId xmlns:p14="http://schemas.microsoft.com/office/powerpoint/2010/main" val="81082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id="{BE21AD4D-B53C-844B-8F2E-76E28438CF11}"/>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Rectangle 4">
            <a:extLst>
              <a:ext uri="{FF2B5EF4-FFF2-40B4-BE49-F238E27FC236}">
                <a16:creationId xmlns:a16="http://schemas.microsoft.com/office/drawing/2014/main" id="{3F922BE5-1C10-9A4B-B7E9-E561E9A1677E}"/>
              </a:ext>
            </a:extLst>
          </p:cNvPr>
          <p:cNvSpPr/>
          <p:nvPr/>
        </p:nvSpPr>
        <p:spPr>
          <a:xfrm>
            <a:off x="1313544" y="0"/>
            <a:ext cx="9564913" cy="4367666"/>
          </a:xfrm>
          <a:prstGeom prst="rect">
            <a:avLst/>
          </a:prstGeom>
          <a:solidFill>
            <a:srgbClr val="263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EADB226-C581-CD46-8763-6C2502D8B6AE}"/>
              </a:ext>
            </a:extLst>
          </p:cNvPr>
          <p:cNvSpPr>
            <a:spLocks noGrp="1"/>
          </p:cNvSpPr>
          <p:nvPr>
            <p:ph type="ctrTitle"/>
          </p:nvPr>
        </p:nvSpPr>
        <p:spPr>
          <a:xfrm>
            <a:off x="1313543" y="673555"/>
            <a:ext cx="9564914" cy="1818707"/>
          </a:xfrm>
        </p:spPr>
        <p:txBody>
          <a:bodyPr>
            <a:noAutofit/>
          </a:bodyPr>
          <a:lstStyle/>
          <a:p>
            <a:r>
              <a:rPr lang="fr-CA" sz="3600" b="1" dirty="0">
                <a:solidFill>
                  <a:schemeClr val="bg1"/>
                </a:solidFill>
                <a:latin typeface="Fira Sans" panose="020B0503050000020004" pitchFamily="34" charset="0"/>
              </a:rPr>
              <a:t>UNE APPROCHE GLOBALE DE SANTÉ EN MILIEU SCOLAIRE POUR LA PRÉVENTION DES MÉFAITS LIÉS À LA CONSOMMATION DE SUBSTANCES CHEZ LES JEUNES</a:t>
            </a:r>
            <a:endParaRPr lang="en-CA" sz="3600" b="1" dirty="0">
              <a:solidFill>
                <a:schemeClr val="bg1"/>
              </a:solidFill>
              <a:latin typeface="Fira Sans" panose="020B0503050000020004" pitchFamily="34" charset="0"/>
            </a:endParaRPr>
          </a:p>
        </p:txBody>
      </p:sp>
      <p:sp>
        <p:nvSpPr>
          <p:cNvPr id="3" name="Subtitle 2">
            <a:extLst>
              <a:ext uri="{FF2B5EF4-FFF2-40B4-BE49-F238E27FC236}">
                <a16:creationId xmlns:a16="http://schemas.microsoft.com/office/drawing/2014/main" id="{6E4BB68C-6D9B-2C4A-B25A-7A0B9CE763A2}"/>
              </a:ext>
            </a:extLst>
          </p:cNvPr>
          <p:cNvSpPr>
            <a:spLocks noGrp="1"/>
          </p:cNvSpPr>
          <p:nvPr>
            <p:ph type="subTitle" idx="1"/>
          </p:nvPr>
        </p:nvSpPr>
        <p:spPr>
          <a:xfrm>
            <a:off x="1524000" y="3264580"/>
            <a:ext cx="9144000" cy="890134"/>
          </a:xfrm>
        </p:spPr>
        <p:txBody>
          <a:bodyPr>
            <a:normAutofit/>
          </a:bodyPr>
          <a:lstStyle/>
          <a:p>
            <a:r>
              <a:rPr lang="en-CA" sz="3200" dirty="0" err="1">
                <a:solidFill>
                  <a:srgbClr val="BFE2EF"/>
                </a:solidFill>
                <a:latin typeface="Fira Sans" panose="020B0503050000020004" pitchFamily="34" charset="0"/>
              </a:rPr>
              <a:t>Modèle</a:t>
            </a:r>
            <a:r>
              <a:rPr lang="en-CA" sz="3200" dirty="0">
                <a:solidFill>
                  <a:srgbClr val="BFE2EF"/>
                </a:solidFill>
                <a:latin typeface="Fira Sans" panose="020B0503050000020004" pitchFamily="34" charset="0"/>
              </a:rPr>
              <a:t> </a:t>
            </a:r>
            <a:r>
              <a:rPr lang="en-CA" sz="3200" dirty="0" err="1">
                <a:solidFill>
                  <a:srgbClr val="BFE2EF"/>
                </a:solidFill>
                <a:latin typeface="Fira Sans" panose="020B0503050000020004" pitchFamily="34" charset="0"/>
              </a:rPr>
              <a:t>d’action</a:t>
            </a:r>
            <a:r>
              <a:rPr lang="en-CA" sz="3200" dirty="0">
                <a:solidFill>
                  <a:srgbClr val="BFE2EF"/>
                </a:solidFill>
                <a:latin typeface="Fira Sans" panose="020B0503050000020004" pitchFamily="34" charset="0"/>
              </a:rPr>
              <a:t> –</a:t>
            </a:r>
            <a:r>
              <a:rPr lang="en-CA" sz="3200" b="1" dirty="0">
                <a:solidFill>
                  <a:srgbClr val="BFE2EF"/>
                </a:solidFill>
                <a:latin typeface="Fira Sans" panose="020B0503050000020004" pitchFamily="34" charset="0"/>
              </a:rPr>
              <a:t> UNE INTRODUCTION</a:t>
            </a:r>
          </a:p>
        </p:txBody>
      </p:sp>
      <p:pic>
        <p:nvPicPr>
          <p:cNvPr id="7" name="Picture 6">
            <a:extLst>
              <a:ext uri="{FF2B5EF4-FFF2-40B4-BE49-F238E27FC236}">
                <a16:creationId xmlns:a16="http://schemas.microsoft.com/office/drawing/2014/main" id="{061D0DC5-D3DB-D94C-8388-3DA15A577E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5163670"/>
            <a:ext cx="2604407" cy="1020775"/>
          </a:xfrm>
          <a:prstGeom prst="rect">
            <a:avLst/>
          </a:prstGeom>
        </p:spPr>
      </p:pic>
      <p:pic>
        <p:nvPicPr>
          <p:cNvPr id="9" name="Picture 8">
            <a:extLst>
              <a:ext uri="{FF2B5EF4-FFF2-40B4-BE49-F238E27FC236}">
                <a16:creationId xmlns:a16="http://schemas.microsoft.com/office/drawing/2014/main" id="{CDD24B48-F888-B94C-8AE3-91853BFF40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3429" y="5221310"/>
            <a:ext cx="3882571" cy="768826"/>
          </a:xfrm>
          <a:prstGeom prst="rect">
            <a:avLst/>
          </a:prstGeom>
        </p:spPr>
      </p:pic>
    </p:spTree>
    <p:extLst>
      <p:ext uri="{BB962C8B-B14F-4D97-AF65-F5344CB8AC3E}">
        <p14:creationId xmlns:p14="http://schemas.microsoft.com/office/powerpoint/2010/main" val="124831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4FFD63-F0EF-544C-8126-701810F172FA}"/>
              </a:ext>
            </a:extLst>
          </p:cNvPr>
          <p:cNvSpPr/>
          <p:nvPr/>
        </p:nvSpPr>
        <p:spPr>
          <a:xfrm>
            <a:off x="388143" y="442697"/>
            <a:ext cx="11415713" cy="1071562"/>
          </a:xfrm>
          <a:prstGeom prst="rect">
            <a:avLst/>
          </a:prstGeom>
          <a:solidFill>
            <a:srgbClr val="8FA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BB43F5E7-A538-3942-9F71-13C6A9A125CB}"/>
              </a:ext>
            </a:extLst>
          </p:cNvPr>
          <p:cNvSpPr>
            <a:spLocks noGrp="1"/>
          </p:cNvSpPr>
          <p:nvPr>
            <p:ph type="title"/>
          </p:nvPr>
        </p:nvSpPr>
        <p:spPr>
          <a:xfrm>
            <a:off x="838200" y="365125"/>
            <a:ext cx="10515600" cy="1325563"/>
          </a:xfrm>
        </p:spPr>
        <p:txBody>
          <a:bodyPr/>
          <a:lstStyle/>
          <a:p>
            <a:r>
              <a:rPr lang="fr-CA" sz="3200" b="1" dirty="0">
                <a:latin typeface="Fira Sans" panose="020B0503050000020004" pitchFamily="34" charset="0"/>
              </a:rPr>
              <a:t>2. LES QUATRE STRATÉGIES D’INTERVENTION : </a:t>
            </a:r>
            <a:r>
              <a:rPr lang="fr-CA" sz="3600" b="1" dirty="0">
                <a:latin typeface="Fira Sans" panose="020B0503050000020004" pitchFamily="34" charset="0"/>
              </a:rPr>
              <a:t/>
            </a:r>
            <a:br>
              <a:rPr lang="fr-CA" sz="3600" b="1" dirty="0">
                <a:latin typeface="Fira Sans" panose="020B0503050000020004" pitchFamily="34" charset="0"/>
              </a:rPr>
            </a:br>
            <a:r>
              <a:rPr lang="fr-CA" b="1" dirty="0">
                <a:latin typeface="Fira Sans" panose="020B0503050000020004" pitchFamily="34" charset="0"/>
              </a:rPr>
              <a:t>RÉDUCTION DES MÉFAITS</a:t>
            </a:r>
            <a:endParaRPr lang="en-CA" b="1" dirty="0">
              <a:latin typeface="Fira Sans" panose="020B0503050000020004" pitchFamily="34" charset="0"/>
            </a:endParaRPr>
          </a:p>
        </p:txBody>
      </p:sp>
      <p:sp>
        <p:nvSpPr>
          <p:cNvPr id="3" name="Content Placeholder 2">
            <a:extLst>
              <a:ext uri="{FF2B5EF4-FFF2-40B4-BE49-F238E27FC236}">
                <a16:creationId xmlns:a16="http://schemas.microsoft.com/office/drawing/2014/main" id="{9A3B6B9B-9B9A-1549-8BA1-EB9BDFF04EFE}"/>
              </a:ext>
            </a:extLst>
          </p:cNvPr>
          <p:cNvSpPr>
            <a:spLocks noGrp="1"/>
          </p:cNvSpPr>
          <p:nvPr>
            <p:ph idx="1"/>
          </p:nvPr>
        </p:nvSpPr>
        <p:spPr>
          <a:xfrm>
            <a:off x="5474043" y="1842624"/>
            <a:ext cx="5879757" cy="4226139"/>
          </a:xfrm>
        </p:spPr>
        <p:txBody>
          <a:bodyPr>
            <a:normAutofit/>
          </a:bodyPr>
          <a:lstStyle/>
          <a:p>
            <a:r>
              <a:rPr lang="fr-CA" sz="2000" dirty="0">
                <a:latin typeface="Lato" panose="020F0502020204030203" pitchFamily="34" charset="0"/>
                <a:ea typeface="Lato" panose="020F0502020204030203" pitchFamily="34" charset="0"/>
                <a:cs typeface="Lato" panose="020F0502020204030203" pitchFamily="34" charset="0"/>
              </a:rPr>
              <a:t>Réduire les dommages potentiels à la santé et sur le plan social liés à la consommation de substances, </a:t>
            </a:r>
            <a:r>
              <a:rPr lang="fr-CA" sz="2000" b="1" dirty="0">
                <a:latin typeface="Lato" panose="020F0502020204030203" pitchFamily="34" charset="0"/>
                <a:ea typeface="Lato" panose="020F0502020204030203" pitchFamily="34" charset="0"/>
                <a:cs typeface="Lato" panose="020F0502020204030203" pitchFamily="34" charset="0"/>
              </a:rPr>
              <a:t>sans promouvoir ou exiger l’abstinence</a:t>
            </a:r>
            <a:endParaRPr lang="fr-CA" sz="2000" dirty="0">
              <a:latin typeface="Lato" panose="020F0502020204030203" pitchFamily="34" charset="0"/>
              <a:ea typeface="Lato" panose="020F0502020204030203" pitchFamily="34" charset="0"/>
              <a:cs typeface="Lato" panose="020F0502020204030203" pitchFamily="34" charset="0"/>
            </a:endParaRPr>
          </a:p>
          <a:p>
            <a:pPr lvl="1"/>
            <a:r>
              <a:rPr lang="fr-CA" sz="1600" dirty="0">
                <a:latin typeface="Lato" panose="020F0502020204030203" pitchFamily="34" charset="0"/>
                <a:ea typeface="Lato" panose="020F0502020204030203" pitchFamily="34" charset="0"/>
                <a:cs typeface="Lato" panose="020F0502020204030203" pitchFamily="34" charset="0"/>
              </a:rPr>
              <a:t>L’objectif de cette stratégie est de se DÉTACHER des approches fondées sur l’abstinence.</a:t>
            </a:r>
          </a:p>
          <a:p>
            <a:pPr lvl="1"/>
            <a:endParaRPr lang="en-CA" sz="2000" dirty="0">
              <a:latin typeface="Lato" panose="020F0502020204030203" pitchFamily="34" charset="0"/>
              <a:ea typeface="Lato" panose="020F0502020204030203" pitchFamily="34" charset="0"/>
              <a:cs typeface="Lato" panose="020F0502020204030203" pitchFamily="34" charset="0"/>
            </a:endParaRPr>
          </a:p>
          <a:p>
            <a:r>
              <a:rPr lang="fr-CA" sz="2000" dirty="0">
                <a:latin typeface="Lato" panose="020F0502020204030203" pitchFamily="34" charset="0"/>
                <a:ea typeface="Lato" panose="020F0502020204030203" pitchFamily="34" charset="0"/>
                <a:cs typeface="Lato" panose="020F0502020204030203" pitchFamily="34" charset="0"/>
              </a:rPr>
              <a:t>Encourager les comportements sains SANS les imposer</a:t>
            </a:r>
          </a:p>
          <a:p>
            <a:pPr lvl="1"/>
            <a:r>
              <a:rPr lang="fr-CA" sz="1600" dirty="0">
                <a:latin typeface="Lato" panose="020F0502020204030203" pitchFamily="34" charset="0"/>
                <a:ea typeface="Lato" panose="020F0502020204030203" pitchFamily="34" charset="0"/>
                <a:cs typeface="Lato" panose="020F0502020204030203" pitchFamily="34" charset="0"/>
              </a:rPr>
              <a:t>Aller à la rencontre des besoins des gens est également une facette très importante.</a:t>
            </a:r>
          </a:p>
          <a:p>
            <a:pPr lvl="1"/>
            <a:endParaRPr lang="en-CA" sz="2000" dirty="0">
              <a:latin typeface="Lato" panose="020F0502020204030203" pitchFamily="34" charset="0"/>
              <a:ea typeface="Lato" panose="020F0502020204030203" pitchFamily="34" charset="0"/>
              <a:cs typeface="Lato" panose="020F0502020204030203" pitchFamily="34" charset="0"/>
            </a:endParaRPr>
          </a:p>
          <a:p>
            <a:r>
              <a:rPr lang="fr-CA" sz="2000" dirty="0">
                <a:latin typeface="Lato" panose="020F0502020204030203" pitchFamily="34" charset="0"/>
                <a:ea typeface="Lato" panose="020F0502020204030203" pitchFamily="34" charset="0"/>
                <a:cs typeface="Lato" panose="020F0502020204030203" pitchFamily="34" charset="0"/>
              </a:rPr>
              <a:t>Célébrer tous les petits changements positifs de comportement</a:t>
            </a:r>
          </a:p>
        </p:txBody>
      </p:sp>
      <p:sp>
        <p:nvSpPr>
          <p:cNvPr id="9" name="Frame 8">
            <a:extLst>
              <a:ext uri="{FF2B5EF4-FFF2-40B4-BE49-F238E27FC236}">
                <a16:creationId xmlns:a16="http://schemas.microsoft.com/office/drawing/2014/main" id="{4B390A52-4A3D-9A49-93C4-9A613EA47BF9}"/>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6" name="Picture 5">
            <a:extLst>
              <a:ext uri="{FF2B5EF4-FFF2-40B4-BE49-F238E27FC236}">
                <a16:creationId xmlns:a16="http://schemas.microsoft.com/office/drawing/2014/main" id="{EA0392FE-21A8-954B-B669-8D80AE3936B8}"/>
              </a:ext>
            </a:extLst>
          </p:cNvPr>
          <p:cNvPicPr>
            <a:picLocks noChangeAspect="1"/>
          </p:cNvPicPr>
          <p:nvPr/>
        </p:nvPicPr>
        <p:blipFill rotWithShape="1">
          <a:blip r:embed="rId2"/>
          <a:srcRect l="11784" t="7329" r="12133" b="10157"/>
          <a:stretch/>
        </p:blipFill>
        <p:spPr>
          <a:xfrm>
            <a:off x="668214" y="2178804"/>
            <a:ext cx="4314093" cy="3553781"/>
          </a:xfrm>
          <a:prstGeom prst="rect">
            <a:avLst/>
          </a:prstGeom>
        </p:spPr>
      </p:pic>
    </p:spTree>
    <p:extLst>
      <p:ext uri="{BB962C8B-B14F-4D97-AF65-F5344CB8AC3E}">
        <p14:creationId xmlns:p14="http://schemas.microsoft.com/office/powerpoint/2010/main" val="3616442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8337C6-8903-FB4C-BD93-001A09EB9CFE}"/>
              </a:ext>
            </a:extLst>
          </p:cNvPr>
          <p:cNvSpPr/>
          <p:nvPr/>
        </p:nvSpPr>
        <p:spPr>
          <a:xfrm>
            <a:off x="388143" y="442697"/>
            <a:ext cx="11415713" cy="1071562"/>
          </a:xfrm>
          <a:prstGeom prst="rect">
            <a:avLst/>
          </a:prstGeom>
          <a:solidFill>
            <a:srgbClr val="8FA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BB43F5E7-A538-3942-9F71-13C6A9A125CB}"/>
              </a:ext>
            </a:extLst>
          </p:cNvPr>
          <p:cNvSpPr>
            <a:spLocks noGrp="1"/>
          </p:cNvSpPr>
          <p:nvPr>
            <p:ph type="title"/>
          </p:nvPr>
        </p:nvSpPr>
        <p:spPr/>
        <p:txBody>
          <a:bodyPr/>
          <a:lstStyle/>
          <a:p>
            <a:r>
              <a:rPr lang="fr-CA" sz="2800" b="1" dirty="0">
                <a:latin typeface="Fira Sans" panose="020B0503050000020004" pitchFamily="34" charset="0"/>
              </a:rPr>
              <a:t>2. LES QUATRE STRATÉGIES D’INTERVENTION : </a:t>
            </a:r>
            <a:br>
              <a:rPr lang="fr-CA" sz="2800" b="1" dirty="0">
                <a:latin typeface="Fira Sans" panose="020B0503050000020004" pitchFamily="34" charset="0"/>
              </a:rPr>
            </a:br>
            <a:r>
              <a:rPr lang="fr-CA" sz="3600" b="1" dirty="0">
                <a:latin typeface="Fira Sans" panose="020B0503050000020004" pitchFamily="34" charset="0"/>
              </a:rPr>
              <a:t>INITIATIVES DE RÉDUCTIONS DE LA STIGMATISATION</a:t>
            </a:r>
            <a:endParaRPr lang="en-CA" b="1" dirty="0">
              <a:latin typeface="Fira Sans" panose="020B0503050000020004" pitchFamily="34" charset="0"/>
            </a:endParaRPr>
          </a:p>
        </p:txBody>
      </p:sp>
      <p:sp>
        <p:nvSpPr>
          <p:cNvPr id="7" name="Content Placeholder 6">
            <a:extLst>
              <a:ext uri="{FF2B5EF4-FFF2-40B4-BE49-F238E27FC236}">
                <a16:creationId xmlns:a16="http://schemas.microsoft.com/office/drawing/2014/main" id="{4C9071F6-EC92-2342-AA51-7269E2525E43}"/>
              </a:ext>
            </a:extLst>
          </p:cNvPr>
          <p:cNvSpPr>
            <a:spLocks noGrp="1"/>
          </p:cNvSpPr>
          <p:nvPr>
            <p:ph sz="half" idx="2"/>
          </p:nvPr>
        </p:nvSpPr>
        <p:spPr>
          <a:xfrm>
            <a:off x="388142" y="1768259"/>
            <a:ext cx="6390504" cy="4647041"/>
          </a:xfrm>
        </p:spPr>
        <p:txBody>
          <a:bodyPr>
            <a:normAutofit fontScale="92500" lnSpcReduction="10000"/>
          </a:bodyPr>
          <a:lstStyle/>
          <a:p>
            <a:r>
              <a:rPr lang="fr-CA" sz="1800" b="1" dirty="0">
                <a:latin typeface="Lato" panose="020F0502020204030203" pitchFamily="34" charset="0"/>
                <a:ea typeface="Lato" panose="020F0502020204030203" pitchFamily="34" charset="0"/>
                <a:cs typeface="Lato" panose="020F0502020204030203" pitchFamily="34" charset="0"/>
              </a:rPr>
              <a:t>Qu’est-ce que la stigmatisation?</a:t>
            </a:r>
          </a:p>
          <a:p>
            <a:pPr lvl="1"/>
            <a:r>
              <a:rPr lang="fr-CA" sz="1400" dirty="0">
                <a:latin typeface="Lato" panose="020F0502020204030203" pitchFamily="34" charset="0"/>
                <a:ea typeface="Lato" panose="020F0502020204030203" pitchFamily="34" charset="0"/>
                <a:cs typeface="Lato" panose="020F0502020204030203" pitchFamily="34" charset="0"/>
              </a:rPr>
              <a:t>Entretenir des stéréotypes négatifs sur certaines personnes</a:t>
            </a:r>
          </a:p>
          <a:p>
            <a:pPr lvl="1"/>
            <a:r>
              <a:rPr lang="fr-CA" sz="1400" dirty="0">
                <a:latin typeface="Lato" panose="020F0502020204030203" pitchFamily="34" charset="0"/>
                <a:ea typeface="Lato" panose="020F0502020204030203" pitchFamily="34" charset="0"/>
                <a:cs typeface="Lato" panose="020F0502020204030203" pitchFamily="34" charset="0"/>
              </a:rPr>
              <a:t>Créer une dichotomie entre « NOUS » et « EUX »</a:t>
            </a:r>
          </a:p>
          <a:p>
            <a:pPr lvl="1"/>
            <a:endParaRPr lang="en-CA" sz="1400" dirty="0">
              <a:latin typeface="Lato" panose="020F0502020204030203" pitchFamily="34" charset="0"/>
              <a:ea typeface="Lato" panose="020F0502020204030203" pitchFamily="34" charset="0"/>
              <a:cs typeface="Lato" panose="020F0502020204030203" pitchFamily="34" charset="0"/>
            </a:endParaRPr>
          </a:p>
          <a:p>
            <a:r>
              <a:rPr lang="fr-CA" sz="1800" dirty="0">
                <a:latin typeface="Lato" panose="020F0502020204030203" pitchFamily="34" charset="0"/>
                <a:ea typeface="Lato" panose="020F0502020204030203" pitchFamily="34" charset="0"/>
                <a:cs typeface="Lato" panose="020F0502020204030203" pitchFamily="34" charset="0"/>
              </a:rPr>
              <a:t>Créer un espace pour des conversations ouvertes, intelligentes et sans jugement sur la consommation de substances</a:t>
            </a:r>
          </a:p>
          <a:p>
            <a:pPr lvl="1"/>
            <a:endParaRPr lang="en-CA" sz="1400" dirty="0">
              <a:latin typeface="Lato" panose="020F0502020204030203" pitchFamily="34" charset="0"/>
              <a:ea typeface="Lato" panose="020F0502020204030203" pitchFamily="34" charset="0"/>
              <a:cs typeface="Lato" panose="020F0502020204030203" pitchFamily="34" charset="0"/>
            </a:endParaRPr>
          </a:p>
          <a:p>
            <a:r>
              <a:rPr lang="fr-CA" sz="1800" dirty="0">
                <a:latin typeface="Lato" panose="020F0502020204030203" pitchFamily="34" charset="0"/>
                <a:ea typeface="Lato" panose="020F0502020204030203" pitchFamily="34" charset="0"/>
                <a:cs typeface="Lato" panose="020F0502020204030203" pitchFamily="34" charset="0"/>
              </a:rPr>
              <a:t>Créer des occasions d’échanger de l’information crédible et pratique, ainsi que des conseils</a:t>
            </a:r>
          </a:p>
          <a:p>
            <a:pPr lvl="1"/>
            <a:endParaRPr lang="en-CA" sz="1400" dirty="0">
              <a:latin typeface="Lato" panose="020F0502020204030203" pitchFamily="34" charset="0"/>
              <a:ea typeface="Lato" panose="020F0502020204030203" pitchFamily="34" charset="0"/>
              <a:cs typeface="Lato" panose="020F0502020204030203" pitchFamily="34" charset="0"/>
            </a:endParaRPr>
          </a:p>
          <a:p>
            <a:r>
              <a:rPr lang="fr-CA" sz="1800" dirty="0">
                <a:latin typeface="Lato" panose="020F0502020204030203" pitchFamily="34" charset="0"/>
                <a:ea typeface="Lato" panose="020F0502020204030203" pitchFamily="34" charset="0"/>
                <a:cs typeface="Lato" panose="020F0502020204030203" pitchFamily="34" charset="0"/>
              </a:rPr>
              <a:t>Contribuer au développement compétences sociales et émotionnelles :</a:t>
            </a:r>
          </a:p>
          <a:p>
            <a:pPr lvl="1"/>
            <a:r>
              <a:rPr lang="fr-CA" sz="1400" dirty="0">
                <a:latin typeface="Lato" panose="020F0502020204030203" pitchFamily="34" charset="0"/>
                <a:ea typeface="Lato" panose="020F0502020204030203" pitchFamily="34" charset="0"/>
                <a:cs typeface="Lato" panose="020F0502020204030203" pitchFamily="34" charset="0"/>
              </a:rPr>
              <a:t>Empathie, sensibilité et compassion</a:t>
            </a:r>
          </a:p>
          <a:p>
            <a:pPr lvl="1"/>
            <a:endParaRPr lang="en-CA" sz="1400" dirty="0">
              <a:latin typeface="Lato" panose="020F0502020204030203" pitchFamily="34" charset="0"/>
              <a:ea typeface="Lato" panose="020F0502020204030203" pitchFamily="34" charset="0"/>
              <a:cs typeface="Lato" panose="020F0502020204030203" pitchFamily="34" charset="0"/>
            </a:endParaRPr>
          </a:p>
          <a:p>
            <a:r>
              <a:rPr lang="fr-CA" sz="1800" dirty="0">
                <a:latin typeface="Lato" panose="020F0502020204030203" pitchFamily="34" charset="0"/>
                <a:ea typeface="Lato" panose="020F0502020204030203" pitchFamily="34" charset="0"/>
                <a:cs typeface="Lato" panose="020F0502020204030203" pitchFamily="34" charset="0"/>
              </a:rPr>
              <a:t>En réduisant la stigmatisation, nous faisons du même geste la promotion de l’</a:t>
            </a:r>
            <a:r>
              <a:rPr lang="fr-CA" sz="1800" b="1" dirty="0">
                <a:latin typeface="Lato" panose="020F0502020204030203" pitchFamily="34" charset="0"/>
                <a:ea typeface="Lato" panose="020F0502020204030203" pitchFamily="34" charset="0"/>
                <a:cs typeface="Lato" panose="020F0502020204030203" pitchFamily="34" charset="0"/>
              </a:rPr>
              <a:t>inclusion</a:t>
            </a:r>
            <a:r>
              <a:rPr lang="fr-CA" sz="1800" dirty="0">
                <a:latin typeface="Lato" panose="020F0502020204030203" pitchFamily="34" charset="0"/>
                <a:ea typeface="Lato" panose="020F0502020204030203" pitchFamily="34" charset="0"/>
                <a:cs typeface="Lato" panose="020F0502020204030203" pitchFamily="34" charset="0"/>
              </a:rPr>
              <a:t> tout en s’assurant que les élèves se sentent suffisamment à l’aise pour faire part de leurs expériences.</a:t>
            </a:r>
          </a:p>
        </p:txBody>
      </p:sp>
      <p:pic>
        <p:nvPicPr>
          <p:cNvPr id="13" name="Content Placeholder 12">
            <a:extLst>
              <a:ext uri="{FF2B5EF4-FFF2-40B4-BE49-F238E27FC236}">
                <a16:creationId xmlns:a16="http://schemas.microsoft.com/office/drawing/2014/main" id="{B2E37BB5-7A80-7946-82BE-2F1F430AD177}"/>
              </a:ext>
            </a:extLst>
          </p:cNvPr>
          <p:cNvPicPr>
            <a:picLocks noGrp="1" noChangeAspect="1"/>
          </p:cNvPicPr>
          <p:nvPr>
            <p:ph sz="half" idx="1"/>
          </p:nvPr>
        </p:nvPicPr>
        <p:blipFill rotWithShape="1">
          <a:blip r:embed="rId3" cstate="screen">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b="-377"/>
          <a:stretch/>
        </p:blipFill>
        <p:spPr>
          <a:xfrm>
            <a:off x="7006280" y="1690688"/>
            <a:ext cx="4797575" cy="4724615"/>
          </a:xfrm>
        </p:spPr>
      </p:pic>
      <p:sp>
        <p:nvSpPr>
          <p:cNvPr id="14" name="Rectangle 13">
            <a:extLst>
              <a:ext uri="{FF2B5EF4-FFF2-40B4-BE49-F238E27FC236}">
                <a16:creationId xmlns:a16="http://schemas.microsoft.com/office/drawing/2014/main" id="{87CEB14A-E0E5-DC4F-B628-F2AAF9DC2712}"/>
              </a:ext>
            </a:extLst>
          </p:cNvPr>
          <p:cNvSpPr/>
          <p:nvPr/>
        </p:nvSpPr>
        <p:spPr>
          <a:xfrm>
            <a:off x="7006277" y="1690687"/>
            <a:ext cx="4797578" cy="4724615"/>
          </a:xfrm>
          <a:prstGeom prst="rect">
            <a:avLst/>
          </a:prstGeom>
          <a:solidFill>
            <a:srgbClr val="26374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ame 8">
            <a:extLst>
              <a:ext uri="{FF2B5EF4-FFF2-40B4-BE49-F238E27FC236}">
                <a16:creationId xmlns:a16="http://schemas.microsoft.com/office/drawing/2014/main" id="{38DA8897-0744-9D47-BD74-1589A4C63180}"/>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916466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7A53CB-C837-AF4F-A883-07DF8A86F1B9}"/>
              </a:ext>
            </a:extLst>
          </p:cNvPr>
          <p:cNvSpPr/>
          <p:nvPr/>
        </p:nvSpPr>
        <p:spPr>
          <a:xfrm>
            <a:off x="388143" y="442697"/>
            <a:ext cx="11415713" cy="1071562"/>
          </a:xfrm>
          <a:prstGeom prst="rect">
            <a:avLst/>
          </a:prstGeom>
          <a:solidFill>
            <a:srgbClr val="8FA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BB43F5E7-A538-3942-9F71-13C6A9A125CB}"/>
              </a:ext>
            </a:extLst>
          </p:cNvPr>
          <p:cNvSpPr>
            <a:spLocks noGrp="1"/>
          </p:cNvSpPr>
          <p:nvPr>
            <p:ph type="title"/>
          </p:nvPr>
        </p:nvSpPr>
        <p:spPr>
          <a:xfrm>
            <a:off x="838200" y="352425"/>
            <a:ext cx="10515600" cy="1325563"/>
          </a:xfrm>
        </p:spPr>
        <p:txBody>
          <a:bodyPr/>
          <a:lstStyle/>
          <a:p>
            <a:r>
              <a:rPr lang="fr-CA" sz="3200" b="1" dirty="0">
                <a:latin typeface="Fira Sans" panose="020B0503050000020004" pitchFamily="34" charset="0"/>
              </a:rPr>
              <a:t>2. LES QUATRE STRATÉGIES D’INTERVENTION :</a:t>
            </a:r>
            <a:r>
              <a:rPr lang="fr-CA" sz="3600" b="1" dirty="0">
                <a:latin typeface="Fira Sans" panose="020B0503050000020004" pitchFamily="34" charset="0"/>
              </a:rPr>
              <a:t> </a:t>
            </a:r>
            <a:r>
              <a:rPr lang="fr-CA" b="1" dirty="0">
                <a:latin typeface="Fira Sans" panose="020B0503050000020004" pitchFamily="34" charset="0"/>
              </a:rPr>
              <a:t>INTERVENTIONS AXÉES SUR L’ÉQUITÉ</a:t>
            </a:r>
            <a:endParaRPr lang="en-CA" b="1" dirty="0">
              <a:latin typeface="Fira Sans" panose="020B0503050000020004" pitchFamily="34" charset="0"/>
            </a:endParaRPr>
          </a:p>
        </p:txBody>
      </p:sp>
      <p:pic>
        <p:nvPicPr>
          <p:cNvPr id="9" name="Content Placeholder 8">
            <a:extLst>
              <a:ext uri="{FF2B5EF4-FFF2-40B4-BE49-F238E27FC236}">
                <a16:creationId xmlns:a16="http://schemas.microsoft.com/office/drawing/2014/main" id="{8CAF1B38-D6DC-1F47-8A8B-B3FEF1886DBF}"/>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838200" y="2147787"/>
            <a:ext cx="3966519" cy="3635175"/>
          </a:xfrm>
        </p:spPr>
      </p:pic>
      <p:sp>
        <p:nvSpPr>
          <p:cNvPr id="7" name="Content Placeholder 6">
            <a:extLst>
              <a:ext uri="{FF2B5EF4-FFF2-40B4-BE49-F238E27FC236}">
                <a16:creationId xmlns:a16="http://schemas.microsoft.com/office/drawing/2014/main" id="{46307FBD-EFED-D142-99B9-5E81BEC99734}"/>
              </a:ext>
            </a:extLst>
          </p:cNvPr>
          <p:cNvSpPr>
            <a:spLocks noGrp="1"/>
          </p:cNvSpPr>
          <p:nvPr>
            <p:ph sz="half" idx="2"/>
          </p:nvPr>
        </p:nvSpPr>
        <p:spPr>
          <a:xfrm>
            <a:off x="5041557" y="1695019"/>
            <a:ext cx="6762299" cy="4737706"/>
          </a:xfrm>
        </p:spPr>
        <p:txBody>
          <a:bodyPr anchor="ctr">
            <a:normAutofit fontScale="92500" lnSpcReduction="10000"/>
          </a:bodyPr>
          <a:lstStyle/>
          <a:p>
            <a:r>
              <a:rPr lang="fr-CA" sz="2200" b="1" dirty="0">
                <a:latin typeface="Lato" panose="020F0502020204030203" pitchFamily="34" charset="0"/>
                <a:ea typeface="Lato" panose="020F0502020204030203" pitchFamily="34" charset="0"/>
                <a:cs typeface="Lato" panose="020F0502020204030203" pitchFamily="34" charset="0"/>
              </a:rPr>
              <a:t>Qu’est-ce que l’équité? </a:t>
            </a:r>
          </a:p>
          <a:p>
            <a:pPr lvl="1"/>
            <a:r>
              <a:rPr lang="fr-CA" sz="1700" dirty="0">
                <a:latin typeface="Lato" panose="020F0502020204030203" pitchFamily="34" charset="0"/>
                <a:ea typeface="Lato" panose="020F0502020204030203" pitchFamily="34" charset="0"/>
                <a:cs typeface="Lato" panose="020F0502020204030203" pitchFamily="34" charset="0"/>
              </a:rPr>
              <a:t>La qualité d’être juste et impartial, tant en matière de démarches que de résultats</a:t>
            </a:r>
          </a:p>
          <a:p>
            <a:pPr lvl="1"/>
            <a:r>
              <a:rPr lang="fr-CA" sz="1700" dirty="0">
                <a:latin typeface="Lato" panose="020F0502020204030203" pitchFamily="34" charset="0"/>
                <a:ea typeface="Lato" panose="020F0502020204030203" pitchFamily="34" charset="0"/>
                <a:cs typeface="Lato" panose="020F0502020204030203" pitchFamily="34" charset="0"/>
              </a:rPr>
              <a:t>Équité ou égalité? </a:t>
            </a:r>
          </a:p>
          <a:p>
            <a:pPr marL="457200" lvl="1" indent="0">
              <a:buNone/>
            </a:pPr>
            <a:endParaRPr lang="en-CA" sz="1600" dirty="0">
              <a:latin typeface="Lato" panose="020F0502020204030203" pitchFamily="34" charset="0"/>
              <a:ea typeface="Lato" panose="020F0502020204030203" pitchFamily="34" charset="0"/>
              <a:cs typeface="Lato" panose="020F0502020204030203" pitchFamily="34" charset="0"/>
            </a:endParaRPr>
          </a:p>
          <a:p>
            <a:r>
              <a:rPr lang="fr-CA" sz="2200" dirty="0">
                <a:latin typeface="Lato" panose="020F0502020204030203" pitchFamily="34" charset="0"/>
                <a:ea typeface="Lato" panose="020F0502020204030203" pitchFamily="34" charset="0"/>
                <a:cs typeface="Lato" panose="020F0502020204030203" pitchFamily="34" charset="0"/>
              </a:rPr>
              <a:t>Chercher à rendre les institutions et les systèmes plus accessibles, plus réactifs, plus compatissants et plus sûrs pour tous</a:t>
            </a:r>
          </a:p>
          <a:p>
            <a:endParaRPr lang="en-CA" sz="2000" dirty="0">
              <a:latin typeface="Lato" panose="020F0502020204030203" pitchFamily="34" charset="0"/>
              <a:ea typeface="Lato" panose="020F0502020204030203" pitchFamily="34" charset="0"/>
              <a:cs typeface="Lato" panose="020F0502020204030203" pitchFamily="34" charset="0"/>
            </a:endParaRPr>
          </a:p>
          <a:p>
            <a:r>
              <a:rPr lang="fr-CA" sz="2200" dirty="0">
                <a:latin typeface="Lato" panose="020F0502020204030203" pitchFamily="34" charset="0"/>
                <a:ea typeface="Lato" panose="020F0502020204030203" pitchFamily="34" charset="0"/>
                <a:cs typeface="Lato" panose="020F0502020204030203" pitchFamily="34" charset="0"/>
              </a:rPr>
              <a:t>Mise au point de politiques, de programmes et d’autres types d’interventions qui prennent acte de la diversité des besoins, des préférences et des expériences de vie</a:t>
            </a:r>
          </a:p>
          <a:p>
            <a:endParaRPr lang="en-CA" sz="2000" dirty="0">
              <a:latin typeface="Lato" panose="020F0502020204030203" pitchFamily="34" charset="0"/>
              <a:ea typeface="Lato" panose="020F0502020204030203" pitchFamily="34" charset="0"/>
              <a:cs typeface="Lato" panose="020F0502020204030203" pitchFamily="34" charset="0"/>
            </a:endParaRPr>
          </a:p>
          <a:p>
            <a:r>
              <a:rPr lang="fr-CA" sz="2200" dirty="0">
                <a:latin typeface="Lato" panose="020F0502020204030203" pitchFamily="34" charset="0"/>
                <a:ea typeface="Lato" panose="020F0502020204030203" pitchFamily="34" charset="0"/>
                <a:cs typeface="Lato" panose="020F0502020204030203" pitchFamily="34" charset="0"/>
              </a:rPr>
              <a:t>Deux exemples de stratégies d’intervention : </a:t>
            </a:r>
          </a:p>
          <a:p>
            <a:pPr lvl="1"/>
            <a:r>
              <a:rPr lang="fr-CA" sz="1700" dirty="0">
                <a:latin typeface="Lato" panose="020F0502020204030203" pitchFamily="34" charset="0"/>
                <a:ea typeface="Lato" panose="020F0502020204030203" pitchFamily="34" charset="0"/>
                <a:cs typeface="Lato" panose="020F0502020204030203" pitchFamily="34" charset="0"/>
              </a:rPr>
              <a:t>Pratique de sécurité culturelle</a:t>
            </a:r>
          </a:p>
          <a:p>
            <a:pPr lvl="1"/>
            <a:r>
              <a:rPr lang="fr-CA" sz="1700" dirty="0">
                <a:latin typeface="Lato" panose="020F0502020204030203" pitchFamily="34" charset="0"/>
                <a:ea typeface="Lato" panose="020F0502020204030203" pitchFamily="34" charset="0"/>
                <a:cs typeface="Lato" panose="020F0502020204030203" pitchFamily="34" charset="0"/>
              </a:rPr>
              <a:t>Pratique tenant compte des traumatismes et de la violence</a:t>
            </a:r>
          </a:p>
        </p:txBody>
      </p:sp>
      <p:sp>
        <p:nvSpPr>
          <p:cNvPr id="10" name="Frame 9">
            <a:extLst>
              <a:ext uri="{FF2B5EF4-FFF2-40B4-BE49-F238E27FC236}">
                <a16:creationId xmlns:a16="http://schemas.microsoft.com/office/drawing/2014/main" id="{A8632ED1-8AEE-A44C-AFC2-A5FB928FA25E}"/>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917800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4AAFFB-59DF-094F-A793-A2E97C7B1294}"/>
              </a:ext>
            </a:extLst>
          </p:cNvPr>
          <p:cNvSpPr>
            <a:spLocks noGrp="1"/>
          </p:cNvSpPr>
          <p:nvPr>
            <p:ph idx="1"/>
          </p:nvPr>
        </p:nvSpPr>
        <p:spPr>
          <a:xfrm>
            <a:off x="838200" y="4156546"/>
            <a:ext cx="10515600" cy="2574454"/>
          </a:xfrm>
        </p:spPr>
        <p:txBody>
          <a:bodyPr>
            <a:normAutofit fontScale="92500" lnSpcReduction="10000"/>
          </a:bodyPr>
          <a:lstStyle/>
          <a:p>
            <a:r>
              <a:rPr lang="fr-CA" sz="2000" b="1" dirty="0">
                <a:latin typeface="Lato" panose="020F0502020204030203" pitchFamily="34" charset="0"/>
                <a:ea typeface="Lato" panose="020F0502020204030203" pitchFamily="34" charset="0"/>
                <a:cs typeface="Lato" panose="020F0502020204030203" pitchFamily="34" charset="0"/>
              </a:rPr>
              <a:t>Les meilleures mesures de prévention </a:t>
            </a:r>
            <a:r>
              <a:rPr lang="fr-CA" sz="2000" b="1" u="sng" dirty="0">
                <a:latin typeface="Lato" panose="020F0502020204030203" pitchFamily="34" charset="0"/>
                <a:ea typeface="Lato" panose="020F0502020204030203" pitchFamily="34" charset="0"/>
                <a:cs typeface="Lato" panose="020F0502020204030203" pitchFamily="34" charset="0"/>
              </a:rPr>
              <a:t>n’ont souvent rien à voir</a:t>
            </a:r>
            <a:r>
              <a:rPr lang="fr-CA" sz="2000" b="1" dirty="0">
                <a:latin typeface="Lato" panose="020F0502020204030203" pitchFamily="34" charset="0"/>
                <a:ea typeface="Lato" panose="020F0502020204030203" pitchFamily="34" charset="0"/>
                <a:cs typeface="Lato" panose="020F0502020204030203" pitchFamily="34" charset="0"/>
              </a:rPr>
              <a:t> avec la consommation de substances.</a:t>
            </a:r>
          </a:p>
          <a:p>
            <a:pPr lvl="1"/>
            <a:r>
              <a:rPr lang="fr-CA" sz="1800" dirty="0">
                <a:latin typeface="Lato" panose="020F0502020204030203" pitchFamily="34" charset="0"/>
                <a:ea typeface="Lato" panose="020F0502020204030203" pitchFamily="34" charset="0"/>
                <a:cs typeface="Lato" panose="020F0502020204030203" pitchFamily="34" charset="0"/>
              </a:rPr>
              <a:t>Améliorer la santé et le bien-être</a:t>
            </a:r>
          </a:p>
          <a:p>
            <a:pPr lvl="1"/>
            <a:r>
              <a:rPr lang="fr-CA" sz="1800" dirty="0">
                <a:latin typeface="Lato" panose="020F0502020204030203" pitchFamily="34" charset="0"/>
                <a:ea typeface="Lato" panose="020F0502020204030203" pitchFamily="34" charset="0"/>
                <a:cs typeface="Lato" panose="020F0502020204030203" pitchFamily="34" charset="0"/>
              </a:rPr>
              <a:t>Atténuer les disparités sociales et en matière de santé</a:t>
            </a:r>
            <a:endParaRPr lang="en-CA" sz="1800" dirty="0">
              <a:latin typeface="Lato" panose="020F0502020204030203" pitchFamily="34" charset="0"/>
              <a:ea typeface="Lato" panose="020F0502020204030203" pitchFamily="34" charset="0"/>
              <a:cs typeface="Lato" panose="020F0502020204030203" pitchFamily="34" charset="0"/>
            </a:endParaRPr>
          </a:p>
          <a:p>
            <a:r>
              <a:rPr lang="fr-CA" sz="2000" b="1" dirty="0">
                <a:latin typeface="Lato" panose="020F0502020204030203" pitchFamily="34" charset="0"/>
                <a:ea typeface="Lato" panose="020F0502020204030203" pitchFamily="34" charset="0"/>
                <a:cs typeface="Lato" panose="020F0502020204030203" pitchFamily="34" charset="0"/>
              </a:rPr>
              <a:t>Les efforts de prévention des méfaits liés à la consommation de substances chez les jeunes doivent être adaptés aux besoins, aux valeurs, aux préférences et aux contextes uniques à chaque communauté scolaire.</a:t>
            </a:r>
          </a:p>
          <a:p>
            <a:pPr lvl="1"/>
            <a:r>
              <a:rPr lang="fr-CA" sz="1800" dirty="0">
                <a:latin typeface="Lato" panose="020F0502020204030203" pitchFamily="34" charset="0"/>
                <a:ea typeface="Lato" panose="020F0502020204030203" pitchFamily="34" charset="0"/>
                <a:cs typeface="Lato" panose="020F0502020204030203" pitchFamily="34" charset="0"/>
              </a:rPr>
              <a:t>Créer des relations entre : les professeurs, les familles, le personnel infirmier de l’école, les autres membres du personnel de l’école et les jeunes</a:t>
            </a:r>
          </a:p>
        </p:txBody>
      </p:sp>
      <p:sp>
        <p:nvSpPr>
          <p:cNvPr id="4" name="Rectangle 3">
            <a:extLst>
              <a:ext uri="{FF2B5EF4-FFF2-40B4-BE49-F238E27FC236}">
                <a16:creationId xmlns:a16="http://schemas.microsoft.com/office/drawing/2014/main" id="{83716A9B-DE5E-3147-9035-B62B5F9D2F75}"/>
              </a:ext>
            </a:extLst>
          </p:cNvPr>
          <p:cNvSpPr/>
          <p:nvPr/>
        </p:nvSpPr>
        <p:spPr>
          <a:xfrm>
            <a:off x="-14288" y="2500354"/>
            <a:ext cx="12206288" cy="1490877"/>
          </a:xfrm>
          <a:prstGeom prst="rect">
            <a:avLst/>
          </a:prstGeom>
          <a:solidFill>
            <a:srgbClr val="BFE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5B6793D-1431-2541-B0E9-85BE0C4E9D53}"/>
              </a:ext>
            </a:extLst>
          </p:cNvPr>
          <p:cNvSpPr>
            <a:spLocks noGrp="1"/>
          </p:cNvSpPr>
          <p:nvPr>
            <p:ph type="title"/>
          </p:nvPr>
        </p:nvSpPr>
        <p:spPr>
          <a:xfrm>
            <a:off x="831056" y="2665669"/>
            <a:ext cx="10515600" cy="1325563"/>
          </a:xfrm>
        </p:spPr>
        <p:txBody>
          <a:bodyPr>
            <a:normAutofit/>
          </a:bodyPr>
          <a:lstStyle/>
          <a:p>
            <a:r>
              <a:rPr lang="fr-CA" sz="5400" b="1" dirty="0">
                <a:latin typeface="Fira Sans" panose="020B0503050000020004" pitchFamily="34" charset="0"/>
              </a:rPr>
              <a:t>EN BREF…</a:t>
            </a:r>
            <a:endParaRPr lang="en-CA" sz="5400" b="1" dirty="0">
              <a:latin typeface="Fira Sans" panose="020B0503050000020004" pitchFamily="34" charset="0"/>
            </a:endParaRPr>
          </a:p>
        </p:txBody>
      </p:sp>
      <p:pic>
        <p:nvPicPr>
          <p:cNvPr id="6" name="Picture 5">
            <a:extLst>
              <a:ext uri="{FF2B5EF4-FFF2-40B4-BE49-F238E27FC236}">
                <a16:creationId xmlns:a16="http://schemas.microsoft.com/office/drawing/2014/main" id="{5B2BB61D-DC6A-1E46-977D-536B5F1E6C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304" y="-12357"/>
            <a:ext cx="12266608" cy="2512710"/>
          </a:xfrm>
          <a:prstGeom prst="rect">
            <a:avLst/>
          </a:prstGeom>
        </p:spPr>
      </p:pic>
    </p:spTree>
    <p:extLst>
      <p:ext uri="{BB962C8B-B14F-4D97-AF65-F5344CB8AC3E}">
        <p14:creationId xmlns:p14="http://schemas.microsoft.com/office/powerpoint/2010/main" val="152499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B41B6-38A1-8243-A800-65D5BB2291E4}"/>
              </a:ext>
            </a:extLst>
          </p:cNvPr>
          <p:cNvSpPr>
            <a:spLocks noGrp="1"/>
          </p:cNvSpPr>
          <p:nvPr>
            <p:ph type="title"/>
          </p:nvPr>
        </p:nvSpPr>
        <p:spPr>
          <a:xfrm>
            <a:off x="838200" y="501049"/>
            <a:ext cx="10744200" cy="870551"/>
          </a:xfrm>
        </p:spPr>
        <p:txBody>
          <a:bodyPr>
            <a:noAutofit/>
          </a:bodyPr>
          <a:lstStyle/>
          <a:p>
            <a:r>
              <a:rPr lang="fr-CA" sz="4800" b="1" dirty="0">
                <a:latin typeface="Fira Sans" panose="020B0503050000020004" pitchFamily="34" charset="0"/>
              </a:rPr>
              <a:t>LE MODÈLE D’ACTION : </a:t>
            </a:r>
            <a:br>
              <a:rPr lang="fr-CA" sz="4800" b="1" dirty="0">
                <a:latin typeface="Fira Sans" panose="020B0503050000020004" pitchFamily="34" charset="0"/>
              </a:rPr>
            </a:br>
            <a:r>
              <a:rPr lang="fr-CA" sz="4000" b="1" dirty="0">
                <a:latin typeface="Fira Sans" panose="020B0503050000020004" pitchFamily="34" charset="0"/>
              </a:rPr>
              <a:t>COMBINAISON DES APPROCHES D’INTERVENTION</a:t>
            </a:r>
            <a:endParaRPr lang="en-CA" b="1" dirty="0">
              <a:latin typeface="Fira Sans" panose="020B0503050000020004" pitchFamily="34" charset="0"/>
            </a:endParaRPr>
          </a:p>
        </p:txBody>
      </p:sp>
      <p:sp>
        <p:nvSpPr>
          <p:cNvPr id="3" name="Content Placeholder 2">
            <a:extLst>
              <a:ext uri="{FF2B5EF4-FFF2-40B4-BE49-F238E27FC236}">
                <a16:creationId xmlns:a16="http://schemas.microsoft.com/office/drawing/2014/main" id="{1E7DB8CD-1EFB-B043-B361-9614B1DC747B}"/>
              </a:ext>
            </a:extLst>
          </p:cNvPr>
          <p:cNvSpPr>
            <a:spLocks noGrp="1"/>
          </p:cNvSpPr>
          <p:nvPr>
            <p:ph idx="1"/>
          </p:nvPr>
        </p:nvSpPr>
        <p:spPr>
          <a:xfrm>
            <a:off x="588524" y="1781391"/>
            <a:ext cx="2834298" cy="4600273"/>
          </a:xfrm>
        </p:spPr>
        <p:txBody>
          <a:bodyPr>
            <a:normAutofit/>
          </a:bodyPr>
          <a:lstStyle/>
          <a:p>
            <a:pPr marL="0" indent="0">
              <a:buNone/>
            </a:pPr>
            <a:r>
              <a:rPr lang="fr-CA" sz="2000" dirty="0">
                <a:latin typeface="Lato" panose="020F0502020204030203" pitchFamily="34" charset="0"/>
                <a:ea typeface="Lato" panose="020F0502020204030203" pitchFamily="34" charset="0"/>
                <a:cs typeface="Lato" panose="020F0502020204030203" pitchFamily="34" charset="0"/>
              </a:rPr>
              <a:t>On pourrait croire que ces interventions sont mutuellement exclusives, mais elles ont plusieurs éléments en commun :</a:t>
            </a:r>
          </a:p>
          <a:p>
            <a:pPr marL="0" indent="0">
              <a:buNone/>
            </a:pPr>
            <a:endParaRPr lang="en-CA" sz="2000" dirty="0">
              <a:latin typeface="Lato" panose="020F0502020204030203" pitchFamily="34" charset="0"/>
              <a:ea typeface="Lato" panose="020F0502020204030203" pitchFamily="34" charset="0"/>
              <a:cs typeface="Lato" panose="020F0502020204030203" pitchFamily="34" charset="0"/>
            </a:endParaRPr>
          </a:p>
          <a:p>
            <a:pPr marL="233363" lvl="1" indent="-222250"/>
            <a:r>
              <a:rPr lang="fr-CA" sz="1600" dirty="0">
                <a:latin typeface="Lato" panose="020F0502020204030203" pitchFamily="34" charset="0"/>
                <a:ea typeface="Lato" panose="020F0502020204030203" pitchFamily="34" charset="0"/>
                <a:cs typeface="Lato" panose="020F0502020204030203" pitchFamily="34" charset="0"/>
              </a:rPr>
              <a:t>Elles partagent les mêmes valeurs : compassion, équité et réactivité.</a:t>
            </a:r>
          </a:p>
          <a:p>
            <a:pPr marL="233363" lvl="1" indent="-222250"/>
            <a:endParaRPr lang="en-CA" sz="1600" dirty="0">
              <a:latin typeface="Lato" panose="020F0502020204030203" pitchFamily="34" charset="0"/>
              <a:ea typeface="Lato" panose="020F0502020204030203" pitchFamily="34" charset="0"/>
              <a:cs typeface="Lato" panose="020F0502020204030203" pitchFamily="34" charset="0"/>
            </a:endParaRPr>
          </a:p>
          <a:p>
            <a:pPr marL="233363" lvl="1" indent="-222250"/>
            <a:r>
              <a:rPr lang="fr-CA" sz="1600" dirty="0">
                <a:latin typeface="Lato" panose="020F0502020204030203" pitchFamily="34" charset="0"/>
                <a:ea typeface="Lato" panose="020F0502020204030203" pitchFamily="34" charset="0"/>
                <a:cs typeface="Lato" panose="020F0502020204030203" pitchFamily="34" charset="0"/>
              </a:rPr>
              <a:t>Elles peuvent paraître semblables en pratique.</a:t>
            </a:r>
          </a:p>
        </p:txBody>
      </p:sp>
      <p:sp>
        <p:nvSpPr>
          <p:cNvPr id="4" name="Frame 3">
            <a:extLst>
              <a:ext uri="{FF2B5EF4-FFF2-40B4-BE49-F238E27FC236}">
                <a16:creationId xmlns:a16="http://schemas.microsoft.com/office/drawing/2014/main" id="{9019ED5A-C664-8445-8B02-57860CB823F9}"/>
              </a:ext>
            </a:extLst>
          </p:cNvPr>
          <p:cNvSpPr/>
          <p:nvPr/>
        </p:nvSpPr>
        <p:spPr>
          <a:xfrm>
            <a:off x="-14288" y="-14402"/>
            <a:ext cx="12206288" cy="6872402"/>
          </a:xfrm>
          <a:prstGeom prst="frame">
            <a:avLst>
              <a:gd name="adj1" fmla="val 416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6" name="Picture 5" descr="Table  Description automatically generated">
            <a:extLst>
              <a:ext uri="{FF2B5EF4-FFF2-40B4-BE49-F238E27FC236}">
                <a16:creationId xmlns:a16="http://schemas.microsoft.com/office/drawing/2014/main" id="{DA4B119D-65E2-CB4F-9544-5436DA57F6FC}"/>
              </a:ext>
            </a:extLst>
          </p:cNvPr>
          <p:cNvPicPr>
            <a:picLocks noChangeAspect="1"/>
          </p:cNvPicPr>
          <p:nvPr/>
        </p:nvPicPr>
        <p:blipFill>
          <a:blip r:embed="rId2"/>
          <a:stretch>
            <a:fillRect/>
          </a:stretch>
        </p:blipFill>
        <p:spPr>
          <a:xfrm>
            <a:off x="3898900" y="1495933"/>
            <a:ext cx="7964813" cy="5038131"/>
          </a:xfrm>
          <a:prstGeom prst="rect">
            <a:avLst/>
          </a:prstGeom>
        </p:spPr>
      </p:pic>
    </p:spTree>
    <p:extLst>
      <p:ext uri="{BB962C8B-B14F-4D97-AF65-F5344CB8AC3E}">
        <p14:creationId xmlns:p14="http://schemas.microsoft.com/office/powerpoint/2010/main" val="1620325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E2BA73-978A-EE42-8671-C9DC780EA832}"/>
              </a:ext>
            </a:extLst>
          </p:cNvPr>
          <p:cNvSpPr/>
          <p:nvPr/>
        </p:nvSpPr>
        <p:spPr>
          <a:xfrm>
            <a:off x="688181" y="1689100"/>
            <a:ext cx="10801350" cy="4624387"/>
          </a:xfrm>
          <a:prstGeom prst="rect">
            <a:avLst/>
          </a:prstGeom>
          <a:solidFill>
            <a:srgbClr val="BFE2EF">
              <a:alpha val="5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lumMod val="65000"/>
                </a:schemeClr>
              </a:solidFill>
            </a:endParaRPr>
          </a:p>
        </p:txBody>
      </p:sp>
      <p:sp>
        <p:nvSpPr>
          <p:cNvPr id="5" name="Title 1">
            <a:extLst>
              <a:ext uri="{FF2B5EF4-FFF2-40B4-BE49-F238E27FC236}">
                <a16:creationId xmlns:a16="http://schemas.microsoft.com/office/drawing/2014/main" id="{B1180FD2-3A7A-D343-BEB8-B8F7CACC9671}"/>
              </a:ext>
            </a:extLst>
          </p:cNvPr>
          <p:cNvSpPr>
            <a:spLocks noGrp="1"/>
          </p:cNvSpPr>
          <p:nvPr>
            <p:ph type="title"/>
          </p:nvPr>
        </p:nvSpPr>
        <p:spPr>
          <a:xfrm>
            <a:off x="838200" y="501049"/>
            <a:ext cx="10515600" cy="870551"/>
          </a:xfrm>
        </p:spPr>
        <p:txBody>
          <a:bodyPr>
            <a:noAutofit/>
          </a:bodyPr>
          <a:lstStyle/>
          <a:p>
            <a:r>
              <a:rPr lang="fr-CA" sz="3200" b="1" dirty="0">
                <a:latin typeface="Fira Sans" panose="020B0503050000020004" pitchFamily="34" charset="0"/>
              </a:rPr>
              <a:t>POURQUOI LE MODÈLE D’ACTION EST-IL PERTINENT, RÉALISABLE ET APPLICABLE?</a:t>
            </a:r>
            <a:endParaRPr lang="en-CA" b="1" dirty="0">
              <a:latin typeface="Fira Sans" panose="020B0503050000020004" pitchFamily="34" charset="0"/>
            </a:endParaRPr>
          </a:p>
        </p:txBody>
      </p:sp>
      <p:sp>
        <p:nvSpPr>
          <p:cNvPr id="6" name="Content Placeholder 8">
            <a:extLst>
              <a:ext uri="{FF2B5EF4-FFF2-40B4-BE49-F238E27FC236}">
                <a16:creationId xmlns:a16="http://schemas.microsoft.com/office/drawing/2014/main" id="{9299548E-EDED-7F4D-AF41-23DEBBC9442C}"/>
              </a:ext>
            </a:extLst>
          </p:cNvPr>
          <p:cNvSpPr txBox="1">
            <a:spLocks/>
          </p:cNvSpPr>
          <p:nvPr/>
        </p:nvSpPr>
        <p:spPr>
          <a:xfrm>
            <a:off x="838200" y="1887051"/>
            <a:ext cx="5900803" cy="4238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latin typeface="Lato" panose="020F0502020204030203" pitchFamily="34" charset="0"/>
                <a:ea typeface="Lato" panose="020F0502020204030203" pitchFamily="34" charset="0"/>
                <a:cs typeface="Lato" panose="020F0502020204030203" pitchFamily="34" charset="0"/>
              </a:rPr>
              <a:t>Le modèle d’action est pertinent, réalisable et applicable, car :</a:t>
            </a:r>
          </a:p>
          <a:p>
            <a:pPr marL="0" indent="0">
              <a:buNone/>
            </a:pPr>
            <a:endParaRPr lang="en-CA" sz="2400" dirty="0">
              <a:latin typeface="Lato" panose="020F0502020204030203" pitchFamily="34" charset="0"/>
              <a:ea typeface="Lato" panose="020F0502020204030203" pitchFamily="34" charset="0"/>
              <a:cs typeface="Lato" panose="020F0502020204030203" pitchFamily="34" charset="0"/>
            </a:endParaRPr>
          </a:p>
          <a:p>
            <a:pPr marL="800100" lvl="1" indent="-342900">
              <a:buFont typeface="+mj-lt"/>
              <a:buAutoNum type="arabicPeriod"/>
            </a:pPr>
            <a:r>
              <a:rPr lang="fr-CA" sz="1600" dirty="0">
                <a:latin typeface="Lato" panose="020F0502020204030203" pitchFamily="34" charset="0"/>
                <a:ea typeface="Lato" panose="020F0502020204030203" pitchFamily="34" charset="0"/>
                <a:cs typeface="Lato" panose="020F0502020204030203" pitchFamily="34" charset="0"/>
              </a:rPr>
              <a:t>Il est </a:t>
            </a:r>
            <a:r>
              <a:rPr lang="fr-CA" sz="1600" b="1" dirty="0">
                <a:latin typeface="Lato" panose="020F0502020204030203" pitchFamily="34" charset="0"/>
                <a:ea typeface="Lato" panose="020F0502020204030203" pitchFamily="34" charset="0"/>
                <a:cs typeface="Lato" panose="020F0502020204030203" pitchFamily="34" charset="0"/>
              </a:rPr>
              <a:t>plus pertinent</a:t>
            </a:r>
            <a:r>
              <a:rPr lang="fr-CA" sz="1600" dirty="0">
                <a:latin typeface="Lato" panose="020F0502020204030203" pitchFamily="34" charset="0"/>
                <a:ea typeface="Lato" panose="020F0502020204030203" pitchFamily="34" charset="0"/>
                <a:cs typeface="Lato" panose="020F0502020204030203" pitchFamily="34" charset="0"/>
              </a:rPr>
              <a:t> et permet de </a:t>
            </a:r>
            <a:r>
              <a:rPr lang="fr-CA" sz="1600" b="1" dirty="0">
                <a:latin typeface="Lato" panose="020F0502020204030203" pitchFamily="34" charset="0"/>
                <a:ea typeface="Lato" panose="020F0502020204030203" pitchFamily="34" charset="0"/>
                <a:cs typeface="Lato" panose="020F0502020204030203" pitchFamily="34" charset="0"/>
              </a:rPr>
              <a:t>rejoindre plus de jeunes</a:t>
            </a:r>
            <a:r>
              <a:rPr lang="fr-CA" sz="1600" dirty="0">
                <a:latin typeface="Lato" panose="020F0502020204030203" pitchFamily="34" charset="0"/>
                <a:ea typeface="Lato" panose="020F0502020204030203" pitchFamily="34" charset="0"/>
                <a:cs typeface="Lato" panose="020F0502020204030203" pitchFamily="34" charset="0"/>
              </a:rPr>
              <a:t> lorsqu’on le compare aux modèles « à taille unique ». </a:t>
            </a:r>
          </a:p>
          <a:p>
            <a:pPr marL="800100" lvl="1" indent="-342900">
              <a:buFont typeface="+mj-lt"/>
              <a:buAutoNum type="arabicPeriod"/>
            </a:pPr>
            <a:r>
              <a:rPr lang="fr-CA" sz="1600" dirty="0">
                <a:latin typeface="Lato" panose="020F0502020204030203" pitchFamily="34" charset="0"/>
                <a:ea typeface="Lato" panose="020F0502020204030203" pitchFamily="34" charset="0"/>
                <a:cs typeface="Lato" panose="020F0502020204030203" pitchFamily="34" charset="0"/>
              </a:rPr>
              <a:t>Lorsqu’ils sont mis en application ensemble, les fondations du modèle </a:t>
            </a:r>
            <a:r>
              <a:rPr lang="fr-CA" sz="1600" b="1" dirty="0">
                <a:latin typeface="Lato" panose="020F0502020204030203" pitchFamily="34" charset="0"/>
                <a:ea typeface="Lato" panose="020F0502020204030203" pitchFamily="34" charset="0"/>
                <a:cs typeface="Lato" panose="020F0502020204030203" pitchFamily="34" charset="0"/>
              </a:rPr>
              <a:t>se soutiennent et se renforcent</a:t>
            </a:r>
            <a:r>
              <a:rPr lang="fr-CA" sz="1600" dirty="0">
                <a:latin typeface="Lato" panose="020F0502020204030203" pitchFamily="34" charset="0"/>
                <a:ea typeface="Lato" panose="020F0502020204030203" pitchFamily="34" charset="0"/>
                <a:cs typeface="Lato" panose="020F0502020204030203" pitchFamily="34" charset="0"/>
              </a:rPr>
              <a:t> mutuellement. </a:t>
            </a:r>
          </a:p>
          <a:p>
            <a:pPr marL="800100" lvl="1" indent="-342900">
              <a:buFont typeface="+mj-lt"/>
              <a:buAutoNum type="arabicPeriod"/>
            </a:pPr>
            <a:r>
              <a:rPr lang="fr-CA" sz="1600" dirty="0">
                <a:latin typeface="Lato" panose="020F0502020204030203" pitchFamily="34" charset="0"/>
                <a:ea typeface="Lato" panose="020F0502020204030203" pitchFamily="34" charset="0"/>
                <a:cs typeface="Lato" panose="020F0502020204030203" pitchFamily="34" charset="0"/>
              </a:rPr>
              <a:t>Les quatre approches d’intervention sont </a:t>
            </a:r>
            <a:r>
              <a:rPr lang="fr-CA" sz="1600" b="1" dirty="0">
                <a:latin typeface="Lato" panose="020F0502020204030203" pitchFamily="34" charset="0"/>
                <a:ea typeface="Lato" panose="020F0502020204030203" pitchFamily="34" charset="0"/>
                <a:cs typeface="Lato" panose="020F0502020204030203" pitchFamily="34" charset="0"/>
              </a:rPr>
              <a:t>pertinentes dans de nombreux contextes</a:t>
            </a:r>
            <a:r>
              <a:rPr lang="fr-CA" sz="1600" dirty="0">
                <a:latin typeface="Lato" panose="020F0502020204030203" pitchFamily="34" charset="0"/>
                <a:ea typeface="Lato" panose="020F0502020204030203" pitchFamily="34" charset="0"/>
                <a:cs typeface="Lato" panose="020F0502020204030203" pitchFamily="34" charset="0"/>
              </a:rPr>
              <a:t>. </a:t>
            </a:r>
          </a:p>
          <a:p>
            <a:pPr marL="800100" lvl="1" indent="-342900">
              <a:buFont typeface="+mj-lt"/>
              <a:buAutoNum type="arabicPeriod"/>
            </a:pPr>
            <a:r>
              <a:rPr lang="fr-CA" sz="1600" dirty="0">
                <a:latin typeface="Lato" panose="020F0502020204030203" pitchFamily="34" charset="0"/>
                <a:ea typeface="Lato" panose="020F0502020204030203" pitchFamily="34" charset="0"/>
                <a:cs typeface="Lato" panose="020F0502020204030203" pitchFamily="34" charset="0"/>
              </a:rPr>
              <a:t>Le modèle peut contribuer à </a:t>
            </a:r>
            <a:r>
              <a:rPr lang="fr-CA" sz="1600" b="1" dirty="0">
                <a:latin typeface="Lato" panose="020F0502020204030203" pitchFamily="34" charset="0"/>
                <a:ea typeface="Lato" panose="020F0502020204030203" pitchFamily="34" charset="0"/>
                <a:cs typeface="Lato" panose="020F0502020204030203" pitchFamily="34" charset="0"/>
              </a:rPr>
              <a:t>un ensemble de retombées positives</a:t>
            </a:r>
            <a:r>
              <a:rPr lang="fr-CA" sz="1600" dirty="0">
                <a:latin typeface="Lato" panose="020F0502020204030203" pitchFamily="34" charset="0"/>
                <a:ea typeface="Lato" panose="020F0502020204030203" pitchFamily="34" charset="0"/>
                <a:cs typeface="Lato" panose="020F0502020204030203" pitchFamily="34" charset="0"/>
              </a:rPr>
              <a:t> pour les communautés scolaires. </a:t>
            </a:r>
          </a:p>
          <a:p>
            <a:pPr marL="800100" lvl="1" indent="-342900">
              <a:buFont typeface="+mj-lt"/>
              <a:buAutoNum type="arabicPeriod"/>
            </a:pPr>
            <a:r>
              <a:rPr lang="fr-CA" sz="1600" dirty="0">
                <a:latin typeface="Lato" panose="020F0502020204030203" pitchFamily="34" charset="0"/>
                <a:ea typeface="Lato" panose="020F0502020204030203" pitchFamily="34" charset="0"/>
                <a:cs typeface="Lato" panose="020F0502020204030203" pitchFamily="34" charset="0"/>
              </a:rPr>
              <a:t>Le modèle traduit un </a:t>
            </a:r>
            <a:r>
              <a:rPr lang="fr-CA" sz="1600" b="1" dirty="0">
                <a:latin typeface="Lato" panose="020F0502020204030203" pitchFamily="34" charset="0"/>
                <a:ea typeface="Lato" panose="020F0502020204030203" pitchFamily="34" charset="0"/>
                <a:cs typeface="Lato" panose="020F0502020204030203" pitchFamily="34" charset="0"/>
              </a:rPr>
              <a:t>virage </a:t>
            </a:r>
            <a:r>
              <a:rPr lang="fr-CA" sz="1600" dirty="0">
                <a:latin typeface="Lato" panose="020F0502020204030203" pitchFamily="34" charset="0"/>
                <a:ea typeface="Lato" panose="020F0502020204030203" pitchFamily="34" charset="0"/>
                <a:cs typeface="Lato" panose="020F0502020204030203" pitchFamily="34" charset="0"/>
              </a:rPr>
              <a:t>nécessaire par rapport au statu quo. </a:t>
            </a:r>
          </a:p>
        </p:txBody>
      </p:sp>
      <p:pic>
        <p:nvPicPr>
          <p:cNvPr id="11" name="Picture 10">
            <a:extLst>
              <a:ext uri="{FF2B5EF4-FFF2-40B4-BE49-F238E27FC236}">
                <a16:creationId xmlns:a16="http://schemas.microsoft.com/office/drawing/2014/main" id="{EB0290F5-511D-7946-A902-D70B0F957DE5}"/>
              </a:ext>
            </a:extLst>
          </p:cNvPr>
          <p:cNvPicPr>
            <a:picLocks noChangeAspect="1"/>
          </p:cNvPicPr>
          <p:nvPr/>
        </p:nvPicPr>
        <p:blipFill>
          <a:blip r:embed="rId2"/>
          <a:stretch>
            <a:fillRect/>
          </a:stretch>
        </p:blipFill>
        <p:spPr>
          <a:xfrm>
            <a:off x="6456468" y="2372040"/>
            <a:ext cx="5315598" cy="3508930"/>
          </a:xfrm>
          <a:prstGeom prst="rect">
            <a:avLst/>
          </a:prstGeom>
        </p:spPr>
      </p:pic>
      <p:sp>
        <p:nvSpPr>
          <p:cNvPr id="8" name="Frame 7">
            <a:extLst>
              <a:ext uri="{FF2B5EF4-FFF2-40B4-BE49-F238E27FC236}">
                <a16:creationId xmlns:a16="http://schemas.microsoft.com/office/drawing/2014/main" id="{D949B1FA-9259-554D-8EDB-8779936062B5}"/>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101995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E4F2DB-F88F-E24F-9217-AE41678DB146}"/>
              </a:ext>
            </a:extLst>
          </p:cNvPr>
          <p:cNvSpPr txBox="1"/>
          <p:nvPr/>
        </p:nvSpPr>
        <p:spPr>
          <a:xfrm>
            <a:off x="7320667" y="5870966"/>
            <a:ext cx="3851182" cy="523220"/>
          </a:xfrm>
          <a:prstGeom prst="rect">
            <a:avLst/>
          </a:prstGeom>
          <a:noFill/>
        </p:spPr>
        <p:txBody>
          <a:bodyPr wrap="none" rtlCol="0">
            <a:spAutoFit/>
          </a:bodyPr>
          <a:lstStyle/>
          <a:p>
            <a:r>
              <a:rPr lang="en-CA" sz="2800" b="1" dirty="0" err="1">
                <a:latin typeface="Fira Sans" panose="020B0503050000020004" pitchFamily="34" charset="0"/>
              </a:rPr>
              <a:t>Regardons</a:t>
            </a:r>
            <a:r>
              <a:rPr lang="en-CA" sz="2800" b="1" dirty="0">
                <a:latin typeface="Fira Sans" panose="020B0503050000020004" pitchFamily="34" charset="0"/>
              </a:rPr>
              <a:t> un </a:t>
            </a:r>
            <a:r>
              <a:rPr lang="en-CA" sz="2800" b="1" dirty="0" err="1">
                <a:latin typeface="Fira Sans" panose="020B0503050000020004" pitchFamily="34" charset="0"/>
              </a:rPr>
              <a:t>exemple</a:t>
            </a:r>
            <a:r>
              <a:rPr lang="en-CA" sz="2800" b="1" dirty="0">
                <a:latin typeface="Fira Sans" panose="020B0503050000020004" pitchFamily="34" charset="0"/>
              </a:rPr>
              <a:t>…</a:t>
            </a:r>
          </a:p>
        </p:txBody>
      </p:sp>
      <p:sp>
        <p:nvSpPr>
          <p:cNvPr id="8" name="Frame 7">
            <a:extLst>
              <a:ext uri="{FF2B5EF4-FFF2-40B4-BE49-F238E27FC236}">
                <a16:creationId xmlns:a16="http://schemas.microsoft.com/office/drawing/2014/main" id="{F92A3CE9-199E-0F4D-918B-45968A9280DA}"/>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3" name="Picture 2">
            <a:extLst>
              <a:ext uri="{FF2B5EF4-FFF2-40B4-BE49-F238E27FC236}">
                <a16:creationId xmlns:a16="http://schemas.microsoft.com/office/drawing/2014/main" id="{99871A0F-676F-9547-B9BD-773EE024C329}"/>
              </a:ext>
            </a:extLst>
          </p:cNvPr>
          <p:cNvPicPr>
            <a:picLocks noChangeAspect="1"/>
          </p:cNvPicPr>
          <p:nvPr/>
        </p:nvPicPr>
        <p:blipFill>
          <a:blip r:embed="rId3"/>
          <a:stretch>
            <a:fillRect/>
          </a:stretch>
        </p:blipFill>
        <p:spPr>
          <a:xfrm>
            <a:off x="506628" y="725424"/>
            <a:ext cx="6814039" cy="5451231"/>
          </a:xfrm>
          <a:prstGeom prst="rect">
            <a:avLst/>
          </a:prstGeom>
        </p:spPr>
      </p:pic>
    </p:spTree>
    <p:extLst>
      <p:ext uri="{BB962C8B-B14F-4D97-AF65-F5344CB8AC3E}">
        <p14:creationId xmlns:p14="http://schemas.microsoft.com/office/powerpoint/2010/main" val="1115435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88B8-CB94-0944-9253-958DC52C4C2B}"/>
              </a:ext>
            </a:extLst>
          </p:cNvPr>
          <p:cNvSpPr>
            <a:spLocks noGrp="1"/>
          </p:cNvSpPr>
          <p:nvPr>
            <p:ph type="title"/>
          </p:nvPr>
        </p:nvSpPr>
        <p:spPr/>
        <p:txBody>
          <a:bodyPr/>
          <a:lstStyle/>
          <a:p>
            <a:pPr algn="ctr"/>
            <a:r>
              <a:rPr lang="fr-CA" b="1" dirty="0">
                <a:latin typeface="Fira Sans" panose="020B0503050000020004" pitchFamily="34" charset="0"/>
              </a:rPr>
              <a:t>MISE EN SITUATION 1</a:t>
            </a:r>
            <a:endParaRPr lang="en-CA" b="1" dirty="0">
              <a:latin typeface="Fira Sans" panose="020B0503050000020004" pitchFamily="34" charset="0"/>
            </a:endParaRPr>
          </a:p>
        </p:txBody>
      </p:sp>
      <p:sp>
        <p:nvSpPr>
          <p:cNvPr id="3" name="Content Placeholder 2">
            <a:extLst>
              <a:ext uri="{FF2B5EF4-FFF2-40B4-BE49-F238E27FC236}">
                <a16:creationId xmlns:a16="http://schemas.microsoft.com/office/drawing/2014/main" id="{5238F0EB-B180-7840-93AD-D6A50A9B497D}"/>
              </a:ext>
            </a:extLst>
          </p:cNvPr>
          <p:cNvSpPr>
            <a:spLocks noGrp="1"/>
          </p:cNvSpPr>
          <p:nvPr>
            <p:ph sz="half" idx="1"/>
          </p:nvPr>
        </p:nvSpPr>
        <p:spPr>
          <a:xfrm>
            <a:off x="838200" y="1825624"/>
            <a:ext cx="5181600" cy="4524375"/>
          </a:xfrm>
        </p:spPr>
        <p:txBody>
          <a:bodyPr>
            <a:normAutofit/>
          </a:bodyPr>
          <a:lstStyle/>
          <a:p>
            <a:pPr marL="0" indent="0">
              <a:buNone/>
            </a:pPr>
            <a:r>
              <a:rPr lang="fr-CA" sz="1400" dirty="0">
                <a:latin typeface="Lato" panose="020F0502020204030203" pitchFamily="34" charset="0"/>
                <a:ea typeface="Lato" panose="020F0502020204030203" pitchFamily="34" charset="0"/>
                <a:cs typeface="Lato" panose="020F0502020204030203" pitchFamily="34" charset="0"/>
              </a:rPr>
              <a:t>La présence en classe de Riley n’est pas constante. Cependant, sur l’heure du dîner, Riley se présente toujours aux matchs de basket dans le gymnase. Un jour, le directeur adjoint se présente dans le gymnase et remarque l’élève qui joue au basketball. Il se dirige alors vers Riley pour l’informer qu’une présence en classe plus assidue sera désormais nécessaire pour jouer au basketball. </a:t>
            </a:r>
          </a:p>
          <a:p>
            <a:pPr marL="0" indent="0">
              <a:buNone/>
            </a:pPr>
            <a:r>
              <a:rPr lang="fr-CA" sz="1400" dirty="0">
                <a:latin typeface="Lato" panose="020F0502020204030203" pitchFamily="34" charset="0"/>
                <a:ea typeface="Lato" panose="020F0502020204030203" pitchFamily="34" charset="0"/>
                <a:cs typeface="Lato" panose="020F0502020204030203" pitchFamily="34" charset="0"/>
              </a:rPr>
              <a:t>Peu de temps après, Avery, camarade de classe de Riley, discute avec un accompagnateur de l’école et mentionne son inquiétude à propos de Riley. Avery explique alors que Riley a récemment commencé à consommer des substances. Riley a également remarqué que jouer au basketball diminuait son envie de consommer. Avery ajoute que Riley ne vient plus à l’école, car être en classe augmente ses tendances à consommer. Dans une discussion avec Avery, Riley mentionne que « l’école est difficile » et précise se sentir « stupide » en classe. Cependant, jouer au basketball augmente « l’assurance » de Riley. </a:t>
            </a:r>
          </a:p>
          <a:p>
            <a:pPr marL="0" indent="0">
              <a:buNone/>
            </a:pPr>
            <a:r>
              <a:rPr lang="fr-CA" sz="1400" dirty="0">
                <a:latin typeface="Lato" panose="020F0502020204030203" pitchFamily="34" charset="0"/>
                <a:ea typeface="Lato" panose="020F0502020204030203" pitchFamily="34" charset="0"/>
                <a:cs typeface="Lato" panose="020F0502020204030203" pitchFamily="34" charset="0"/>
              </a:rPr>
              <a:t>Comment pouvons-nous aider un élève qui s’absente souvent de ses cours ou qui consomme des substances lorsque le problème n’est pas soulevé par l’élève en question?</a:t>
            </a:r>
          </a:p>
        </p:txBody>
      </p:sp>
      <p:sp>
        <p:nvSpPr>
          <p:cNvPr id="4" name="Frame 3">
            <a:extLst>
              <a:ext uri="{FF2B5EF4-FFF2-40B4-BE49-F238E27FC236}">
                <a16:creationId xmlns:a16="http://schemas.microsoft.com/office/drawing/2014/main" id="{DDC41CB0-0046-D049-82B5-3F403AAE31AB}"/>
              </a:ext>
            </a:extLst>
          </p:cNvPr>
          <p:cNvSpPr/>
          <p:nvPr/>
        </p:nvSpPr>
        <p:spPr>
          <a:xfrm>
            <a:off x="-14288" y="-14402"/>
            <a:ext cx="12206288" cy="6872402"/>
          </a:xfrm>
          <a:prstGeom prst="frame">
            <a:avLst>
              <a:gd name="adj1" fmla="val 4166"/>
            </a:avLst>
          </a:prstGeom>
          <a:solidFill>
            <a:srgbClr val="9F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6" name="Content Placeholder 15">
            <a:extLst>
              <a:ext uri="{FF2B5EF4-FFF2-40B4-BE49-F238E27FC236}">
                <a16:creationId xmlns:a16="http://schemas.microsoft.com/office/drawing/2014/main" id="{05C088FF-DBB0-BC47-A667-A2EB02D0E135}"/>
              </a:ext>
            </a:extLst>
          </p:cNvPr>
          <p:cNvPicPr>
            <a:picLocks noGrp="1" noChangeAspect="1"/>
          </p:cNvPicPr>
          <p:nvPr>
            <p:ph sz="half" idx="2"/>
          </p:nvPr>
        </p:nvPicPr>
        <p:blipFill>
          <a:blip r:embed="rId2"/>
          <a:stretch>
            <a:fillRect/>
          </a:stretch>
        </p:blipFill>
        <p:spPr>
          <a:xfrm>
            <a:off x="6698587" y="1825625"/>
            <a:ext cx="4128826" cy="4351338"/>
          </a:xfrm>
        </p:spPr>
      </p:pic>
    </p:spTree>
    <p:extLst>
      <p:ext uri="{BB962C8B-B14F-4D97-AF65-F5344CB8AC3E}">
        <p14:creationId xmlns:p14="http://schemas.microsoft.com/office/powerpoint/2010/main" val="548314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B6E2-7EB9-F140-84E3-79755306FB73}"/>
              </a:ext>
            </a:extLst>
          </p:cNvPr>
          <p:cNvSpPr>
            <a:spLocks noGrp="1"/>
          </p:cNvSpPr>
          <p:nvPr>
            <p:ph type="title"/>
          </p:nvPr>
        </p:nvSpPr>
        <p:spPr>
          <a:xfrm>
            <a:off x="839788" y="523197"/>
            <a:ext cx="10515600" cy="823912"/>
          </a:xfrm>
        </p:spPr>
        <p:txBody>
          <a:bodyPr>
            <a:normAutofit fontScale="90000"/>
          </a:bodyPr>
          <a:lstStyle/>
          <a:p>
            <a:pPr algn="ctr"/>
            <a:r>
              <a:rPr lang="fr-CA" sz="3200" b="1" dirty="0">
                <a:latin typeface="Fira Sans" panose="020B0503050000020004" pitchFamily="34" charset="0"/>
              </a:rPr>
              <a:t>Comment les différentes approches pourraient-elles être mises en pratique pour intervenir dans cette situation?</a:t>
            </a:r>
            <a:endParaRPr lang="en-CA" sz="3200" b="1" dirty="0">
              <a:latin typeface="Fira Sans" panose="020B0503050000020004" pitchFamily="34" charset="0"/>
            </a:endParaRPr>
          </a:p>
        </p:txBody>
      </p:sp>
      <p:sp>
        <p:nvSpPr>
          <p:cNvPr id="7" name="Text Placeholder 6">
            <a:extLst>
              <a:ext uri="{FF2B5EF4-FFF2-40B4-BE49-F238E27FC236}">
                <a16:creationId xmlns:a16="http://schemas.microsoft.com/office/drawing/2014/main" id="{CF9F49AB-623D-A744-A80A-0E5F9490A3DB}"/>
              </a:ext>
            </a:extLst>
          </p:cNvPr>
          <p:cNvSpPr>
            <a:spLocks noGrp="1"/>
          </p:cNvSpPr>
          <p:nvPr>
            <p:ph type="body" idx="1"/>
          </p:nvPr>
        </p:nvSpPr>
        <p:spPr>
          <a:xfrm>
            <a:off x="862014" y="1534770"/>
            <a:ext cx="5157787" cy="583066"/>
          </a:xfrm>
          <a:solidFill>
            <a:srgbClr val="26374A"/>
          </a:solidFill>
        </p:spPr>
        <p:txBody>
          <a:bodyPr anchor="ctr"/>
          <a:lstStyle/>
          <a:p>
            <a:pPr algn="ctr"/>
            <a:r>
              <a:rPr lang="fr-CA" dirty="0">
                <a:solidFill>
                  <a:schemeClr val="bg1"/>
                </a:solidFill>
                <a:latin typeface="Fira Sans" panose="020B0503050000020004" pitchFamily="34" charset="0"/>
              </a:rPr>
              <a:t>PRÉVENTION EN AMONT</a:t>
            </a:r>
          </a:p>
        </p:txBody>
      </p:sp>
      <p:sp>
        <p:nvSpPr>
          <p:cNvPr id="8" name="Content Placeholder 7">
            <a:extLst>
              <a:ext uri="{FF2B5EF4-FFF2-40B4-BE49-F238E27FC236}">
                <a16:creationId xmlns:a16="http://schemas.microsoft.com/office/drawing/2014/main" id="{1C442A74-2B44-6C46-8FD9-355406546FDB}"/>
              </a:ext>
            </a:extLst>
          </p:cNvPr>
          <p:cNvSpPr>
            <a:spLocks noGrp="1"/>
          </p:cNvSpPr>
          <p:nvPr>
            <p:ph sz="half" idx="2"/>
          </p:nvPr>
        </p:nvSpPr>
        <p:spPr>
          <a:xfrm>
            <a:off x="839788" y="2218642"/>
            <a:ext cx="5157787" cy="4116161"/>
          </a:xfrm>
          <a:solidFill>
            <a:schemeClr val="bg1">
              <a:lumMod val="95000"/>
            </a:schemeClr>
          </a:solidFill>
        </p:spPr>
        <p:txBody>
          <a:bodyPr>
            <a:normAutofit lnSpcReduction="10000"/>
          </a:bodyPr>
          <a:lstStyle/>
          <a:p>
            <a:r>
              <a:rPr lang="fr-CA" sz="2200" dirty="0">
                <a:latin typeface="Lato" panose="020F0502020204030203" pitchFamily="34" charset="0"/>
                <a:ea typeface="Lato" panose="020F0502020204030203" pitchFamily="34" charset="0"/>
                <a:cs typeface="Lato" panose="020F0502020204030203" pitchFamily="34" charset="0"/>
              </a:rPr>
              <a:t>Comment pouvons-nous prendre connaissance des barrières qui pourraient affecter la présence en classe de cet élève?</a:t>
            </a:r>
          </a:p>
          <a:p>
            <a:endParaRPr lang="en-CA" sz="2200" dirty="0">
              <a:latin typeface="Lato" panose="020F0502020204030203" pitchFamily="34" charset="0"/>
              <a:ea typeface="Lato" panose="020F0502020204030203" pitchFamily="34" charset="0"/>
              <a:cs typeface="Lato" panose="020F0502020204030203" pitchFamily="34" charset="0"/>
            </a:endParaRPr>
          </a:p>
          <a:p>
            <a:r>
              <a:rPr lang="fr-CA" sz="2200" dirty="0">
                <a:latin typeface="Lato" panose="020F0502020204030203" pitchFamily="34" charset="0"/>
                <a:ea typeface="Lato" panose="020F0502020204030203" pitchFamily="34" charset="0"/>
                <a:cs typeface="Lato" panose="020F0502020204030203" pitchFamily="34" charset="0"/>
              </a:rPr>
              <a:t>À la base, pourquoi la présence de certains élèves est-elle variable?</a:t>
            </a:r>
          </a:p>
          <a:p>
            <a:endParaRPr lang="en-CA" sz="2200" dirty="0">
              <a:latin typeface="Lato" panose="020F0502020204030203" pitchFamily="34" charset="0"/>
              <a:ea typeface="Lato" panose="020F0502020204030203" pitchFamily="34" charset="0"/>
              <a:cs typeface="Lato" panose="020F0502020204030203" pitchFamily="34" charset="0"/>
            </a:endParaRPr>
          </a:p>
          <a:p>
            <a:r>
              <a:rPr lang="fr-CA" sz="2200" dirty="0">
                <a:latin typeface="Lato" panose="020F0502020204030203" pitchFamily="34" charset="0"/>
                <a:ea typeface="Lato" panose="020F0502020204030203" pitchFamily="34" charset="0"/>
                <a:cs typeface="Lato" panose="020F0502020204030203" pitchFamily="34" charset="0"/>
              </a:rPr>
              <a:t>Quelles sont les autres méthodes que pourrait mettre en place l’école pour valoriser la participation au programme de basketball?</a:t>
            </a:r>
          </a:p>
        </p:txBody>
      </p:sp>
      <p:sp>
        <p:nvSpPr>
          <p:cNvPr id="9" name="Text Placeholder 8">
            <a:extLst>
              <a:ext uri="{FF2B5EF4-FFF2-40B4-BE49-F238E27FC236}">
                <a16:creationId xmlns:a16="http://schemas.microsoft.com/office/drawing/2014/main" id="{1EFB8C7B-5B18-D944-B781-2FBE2D616C5A}"/>
              </a:ext>
            </a:extLst>
          </p:cNvPr>
          <p:cNvSpPr>
            <a:spLocks noGrp="1"/>
          </p:cNvSpPr>
          <p:nvPr>
            <p:ph type="body" sz="quarter" idx="3"/>
          </p:nvPr>
        </p:nvSpPr>
        <p:spPr>
          <a:xfrm>
            <a:off x="6172200" y="1534770"/>
            <a:ext cx="5183188" cy="583066"/>
          </a:xfrm>
          <a:solidFill>
            <a:srgbClr val="26374A"/>
          </a:solidFill>
        </p:spPr>
        <p:txBody>
          <a:bodyPr anchor="ctr"/>
          <a:lstStyle/>
          <a:p>
            <a:pPr algn="ctr"/>
            <a:r>
              <a:rPr lang="fr-CA" dirty="0">
                <a:solidFill>
                  <a:schemeClr val="bg1"/>
                </a:solidFill>
                <a:latin typeface="Fira Sans" panose="020B0503050000020004" pitchFamily="34" charset="0"/>
              </a:rPr>
              <a:t>RÉDUCTION DES MÉFAITS</a:t>
            </a:r>
          </a:p>
        </p:txBody>
      </p:sp>
      <p:sp>
        <p:nvSpPr>
          <p:cNvPr id="10" name="Content Placeholder 9">
            <a:extLst>
              <a:ext uri="{FF2B5EF4-FFF2-40B4-BE49-F238E27FC236}">
                <a16:creationId xmlns:a16="http://schemas.microsoft.com/office/drawing/2014/main" id="{FC90A2B0-3FED-6A40-A8D4-10D42C7F0E19}"/>
              </a:ext>
            </a:extLst>
          </p:cNvPr>
          <p:cNvSpPr>
            <a:spLocks noGrp="1"/>
          </p:cNvSpPr>
          <p:nvPr>
            <p:ph sz="quarter" idx="4"/>
          </p:nvPr>
        </p:nvSpPr>
        <p:spPr>
          <a:xfrm>
            <a:off x="6172200" y="2218642"/>
            <a:ext cx="5183188" cy="4116161"/>
          </a:xfrm>
          <a:solidFill>
            <a:schemeClr val="bg1">
              <a:lumMod val="95000"/>
            </a:schemeClr>
          </a:solidFill>
        </p:spPr>
        <p:txBody>
          <a:bodyPr>
            <a:normAutofit lnSpcReduction="10000"/>
          </a:bodyPr>
          <a:lstStyle/>
          <a:p>
            <a:r>
              <a:rPr lang="fr-CA" sz="2200" dirty="0">
                <a:latin typeface="Lato" panose="020F0502020204030203" pitchFamily="34" charset="0"/>
                <a:ea typeface="Lato" panose="020F0502020204030203" pitchFamily="34" charset="0"/>
                <a:cs typeface="Lato" panose="020F0502020204030203" pitchFamily="34" charset="0"/>
              </a:rPr>
              <a:t>Quelles sont les politiques existantes qui encouragent la présence en classe au lieu de punir les absences?</a:t>
            </a:r>
          </a:p>
          <a:p>
            <a:endParaRPr lang="en-CA" sz="2200" dirty="0">
              <a:latin typeface="Lato" panose="020F0502020204030203" pitchFamily="34" charset="0"/>
              <a:ea typeface="Lato" panose="020F0502020204030203" pitchFamily="34" charset="0"/>
              <a:cs typeface="Lato" panose="020F0502020204030203" pitchFamily="34" charset="0"/>
            </a:endParaRPr>
          </a:p>
          <a:p>
            <a:r>
              <a:rPr lang="fr-CA" sz="2200" dirty="0">
                <a:latin typeface="Lato" panose="020F0502020204030203" pitchFamily="34" charset="0"/>
                <a:ea typeface="Lato" panose="020F0502020204030203" pitchFamily="34" charset="0"/>
                <a:cs typeface="Lato" panose="020F0502020204030203" pitchFamily="34" charset="0"/>
              </a:rPr>
              <a:t>Comment pouvons-nous mettre à profit les intérêts de l’élève pour améliorer son assiduité en classe?</a:t>
            </a:r>
          </a:p>
          <a:p>
            <a:endParaRPr lang="en-CA" sz="2200" dirty="0">
              <a:latin typeface="Lato" panose="020F0502020204030203" pitchFamily="34" charset="0"/>
              <a:ea typeface="Lato" panose="020F0502020204030203" pitchFamily="34" charset="0"/>
              <a:cs typeface="Lato" panose="020F0502020204030203" pitchFamily="34" charset="0"/>
            </a:endParaRPr>
          </a:p>
          <a:p>
            <a:r>
              <a:rPr lang="fr-CA" sz="2200" dirty="0">
                <a:latin typeface="Lato" panose="020F0502020204030203" pitchFamily="34" charset="0"/>
                <a:ea typeface="Lato" panose="020F0502020204030203" pitchFamily="34" charset="0"/>
                <a:cs typeface="Lato" panose="020F0502020204030203" pitchFamily="34" charset="0"/>
              </a:rPr>
              <a:t>À quel endroit dans votre école les élèves peuvent-ils trouver ou recevoir de l’information à propos de la réduction des méfaits?</a:t>
            </a:r>
          </a:p>
        </p:txBody>
      </p:sp>
      <p:sp>
        <p:nvSpPr>
          <p:cNvPr id="4" name="Frame 3">
            <a:extLst>
              <a:ext uri="{FF2B5EF4-FFF2-40B4-BE49-F238E27FC236}">
                <a16:creationId xmlns:a16="http://schemas.microsoft.com/office/drawing/2014/main" id="{FF99DAF3-C397-0B41-B165-1B0F314F7BC6}"/>
              </a:ext>
            </a:extLst>
          </p:cNvPr>
          <p:cNvSpPr/>
          <p:nvPr/>
        </p:nvSpPr>
        <p:spPr>
          <a:xfrm>
            <a:off x="-14288" y="-14402"/>
            <a:ext cx="12206288" cy="6872402"/>
          </a:xfrm>
          <a:prstGeom prst="frame">
            <a:avLst>
              <a:gd name="adj1" fmla="val 4166"/>
            </a:avLst>
          </a:prstGeom>
          <a:solidFill>
            <a:srgbClr val="9F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49600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B6E2-7EB9-F140-84E3-79755306FB73}"/>
              </a:ext>
            </a:extLst>
          </p:cNvPr>
          <p:cNvSpPr>
            <a:spLocks noGrp="1"/>
          </p:cNvSpPr>
          <p:nvPr>
            <p:ph type="title"/>
          </p:nvPr>
        </p:nvSpPr>
        <p:spPr>
          <a:xfrm>
            <a:off x="839788" y="523197"/>
            <a:ext cx="10515600" cy="823912"/>
          </a:xfrm>
        </p:spPr>
        <p:txBody>
          <a:bodyPr>
            <a:normAutofit fontScale="90000"/>
          </a:bodyPr>
          <a:lstStyle/>
          <a:p>
            <a:pPr algn="ctr"/>
            <a:r>
              <a:rPr lang="fr-CA" sz="3200" b="1" dirty="0">
                <a:latin typeface="Fira Sans" panose="020B0503050000020004" pitchFamily="34" charset="0"/>
              </a:rPr>
              <a:t>Comment les différentes approches pourraient-elles être mises en pratique pour intervenir dans cette situation?</a:t>
            </a:r>
            <a:endParaRPr lang="en-CA" sz="3200" b="1" dirty="0">
              <a:latin typeface="Fira Sans" panose="020B0503050000020004" pitchFamily="34" charset="0"/>
            </a:endParaRPr>
          </a:p>
        </p:txBody>
      </p:sp>
      <p:sp>
        <p:nvSpPr>
          <p:cNvPr id="7" name="Text Placeholder 6">
            <a:extLst>
              <a:ext uri="{FF2B5EF4-FFF2-40B4-BE49-F238E27FC236}">
                <a16:creationId xmlns:a16="http://schemas.microsoft.com/office/drawing/2014/main" id="{CF9F49AB-623D-A744-A80A-0E5F9490A3DB}"/>
              </a:ext>
            </a:extLst>
          </p:cNvPr>
          <p:cNvSpPr>
            <a:spLocks noGrp="1"/>
          </p:cNvSpPr>
          <p:nvPr>
            <p:ph type="body" idx="1"/>
          </p:nvPr>
        </p:nvSpPr>
        <p:spPr>
          <a:xfrm>
            <a:off x="862014" y="1534770"/>
            <a:ext cx="5157787" cy="583066"/>
          </a:xfrm>
          <a:solidFill>
            <a:srgbClr val="26374A"/>
          </a:solidFill>
        </p:spPr>
        <p:txBody>
          <a:bodyPr anchor="ctr"/>
          <a:lstStyle/>
          <a:p>
            <a:pPr algn="ctr"/>
            <a:r>
              <a:rPr lang="fr-CA" dirty="0">
                <a:solidFill>
                  <a:schemeClr val="bg1"/>
                </a:solidFill>
                <a:latin typeface="Fira Sans" panose="020B0503050000020004" pitchFamily="34" charset="0"/>
              </a:rPr>
              <a:t>RÉDUCTION DE LA STIGMATISATION</a:t>
            </a:r>
          </a:p>
        </p:txBody>
      </p:sp>
      <p:sp>
        <p:nvSpPr>
          <p:cNvPr id="8" name="Content Placeholder 7">
            <a:extLst>
              <a:ext uri="{FF2B5EF4-FFF2-40B4-BE49-F238E27FC236}">
                <a16:creationId xmlns:a16="http://schemas.microsoft.com/office/drawing/2014/main" id="{1C442A74-2B44-6C46-8FD9-355406546FDB}"/>
              </a:ext>
            </a:extLst>
          </p:cNvPr>
          <p:cNvSpPr>
            <a:spLocks noGrp="1"/>
          </p:cNvSpPr>
          <p:nvPr>
            <p:ph sz="half" idx="2"/>
          </p:nvPr>
        </p:nvSpPr>
        <p:spPr>
          <a:xfrm>
            <a:off x="839788" y="2218642"/>
            <a:ext cx="5157787" cy="4116161"/>
          </a:xfrm>
          <a:solidFill>
            <a:schemeClr val="bg1">
              <a:lumMod val="95000"/>
            </a:schemeClr>
          </a:solidFill>
        </p:spPr>
        <p:txBody>
          <a:bodyPr>
            <a:normAutofit fontScale="85000" lnSpcReduction="10000"/>
          </a:bodyPr>
          <a:lstStyle/>
          <a:p>
            <a:r>
              <a:rPr lang="fr-CA" sz="2200" dirty="0">
                <a:latin typeface="Lato" panose="020F0502020204030203" pitchFamily="34" charset="0"/>
                <a:ea typeface="Lato" panose="020F0502020204030203" pitchFamily="34" charset="0"/>
                <a:cs typeface="Lato" panose="020F0502020204030203" pitchFamily="34" charset="0"/>
              </a:rPr>
              <a:t>Comment pouvons-nous développer des politiques pour offrir des services de soutien en lien avec la consommation de substances, la santé mentale et toutes les autres facettes de la santé et du bien-être tout en gardant comme objectif la création de liens entre les élèves et les autres membres de la communauté scolaire?</a:t>
            </a:r>
          </a:p>
          <a:p>
            <a:endParaRPr lang="en-CA" sz="2200" dirty="0">
              <a:latin typeface="Lato" panose="020F0502020204030203" pitchFamily="34" charset="0"/>
              <a:ea typeface="Lato" panose="020F0502020204030203" pitchFamily="34" charset="0"/>
              <a:cs typeface="Lato" panose="020F0502020204030203" pitchFamily="34" charset="0"/>
            </a:endParaRPr>
          </a:p>
          <a:p>
            <a:r>
              <a:rPr lang="fr-CA" sz="2200" dirty="0">
                <a:latin typeface="Lato" panose="020F0502020204030203" pitchFamily="34" charset="0"/>
                <a:ea typeface="Lato" panose="020F0502020204030203" pitchFamily="34" charset="0"/>
                <a:cs typeface="Lato" panose="020F0502020204030203" pitchFamily="34" charset="0"/>
              </a:rPr>
              <a:t>Comment la stigmatisation affecte-t-elle les élèves de votre école?</a:t>
            </a:r>
          </a:p>
          <a:p>
            <a:endParaRPr lang="en-CA" sz="2200" dirty="0">
              <a:latin typeface="Lato" panose="020F0502020204030203" pitchFamily="34" charset="0"/>
              <a:ea typeface="Lato" panose="020F0502020204030203" pitchFamily="34" charset="0"/>
              <a:cs typeface="Lato" panose="020F0502020204030203" pitchFamily="34" charset="0"/>
            </a:endParaRPr>
          </a:p>
          <a:p>
            <a:r>
              <a:rPr lang="fr-CA" sz="2200" dirty="0">
                <a:latin typeface="Lato" panose="020F0502020204030203" pitchFamily="34" charset="0"/>
                <a:ea typeface="Lato" panose="020F0502020204030203" pitchFamily="34" charset="0"/>
                <a:cs typeface="Lato" panose="020F0502020204030203" pitchFamily="34" charset="0"/>
              </a:rPr>
              <a:t>Comment pouvons-nous faire en sorte que les élèves puissent demander un soutien scolaire sans se sentir stéréotypés?</a:t>
            </a:r>
          </a:p>
        </p:txBody>
      </p:sp>
      <p:sp>
        <p:nvSpPr>
          <p:cNvPr id="9" name="Text Placeholder 8">
            <a:extLst>
              <a:ext uri="{FF2B5EF4-FFF2-40B4-BE49-F238E27FC236}">
                <a16:creationId xmlns:a16="http://schemas.microsoft.com/office/drawing/2014/main" id="{1EFB8C7B-5B18-D944-B781-2FBE2D616C5A}"/>
              </a:ext>
            </a:extLst>
          </p:cNvPr>
          <p:cNvSpPr>
            <a:spLocks noGrp="1"/>
          </p:cNvSpPr>
          <p:nvPr>
            <p:ph type="body" sz="quarter" idx="3"/>
          </p:nvPr>
        </p:nvSpPr>
        <p:spPr>
          <a:xfrm>
            <a:off x="6172200" y="1534770"/>
            <a:ext cx="5183188" cy="583066"/>
          </a:xfrm>
          <a:solidFill>
            <a:srgbClr val="26374A"/>
          </a:solidFill>
        </p:spPr>
        <p:txBody>
          <a:bodyPr anchor="ctr"/>
          <a:lstStyle/>
          <a:p>
            <a:pPr algn="ctr"/>
            <a:r>
              <a:rPr lang="fr-CA" dirty="0">
                <a:solidFill>
                  <a:schemeClr val="bg1"/>
                </a:solidFill>
                <a:latin typeface="Fira Sans" panose="020B0503050000020004" pitchFamily="34" charset="0"/>
              </a:rPr>
              <a:t>PERSPECTIVES AXÉES SUR L’ÉQUITÉ</a:t>
            </a:r>
          </a:p>
        </p:txBody>
      </p:sp>
      <p:sp>
        <p:nvSpPr>
          <p:cNvPr id="10" name="Content Placeholder 9">
            <a:extLst>
              <a:ext uri="{FF2B5EF4-FFF2-40B4-BE49-F238E27FC236}">
                <a16:creationId xmlns:a16="http://schemas.microsoft.com/office/drawing/2014/main" id="{FC90A2B0-3FED-6A40-A8D4-10D42C7F0E19}"/>
              </a:ext>
            </a:extLst>
          </p:cNvPr>
          <p:cNvSpPr>
            <a:spLocks noGrp="1"/>
          </p:cNvSpPr>
          <p:nvPr>
            <p:ph sz="quarter" idx="4"/>
          </p:nvPr>
        </p:nvSpPr>
        <p:spPr>
          <a:xfrm>
            <a:off x="6172200" y="2218642"/>
            <a:ext cx="5183188" cy="4116161"/>
          </a:xfrm>
          <a:solidFill>
            <a:schemeClr val="bg1">
              <a:lumMod val="95000"/>
            </a:schemeClr>
          </a:solidFill>
        </p:spPr>
        <p:txBody>
          <a:bodyPr>
            <a:normAutofit fontScale="85000" lnSpcReduction="10000"/>
          </a:bodyPr>
          <a:lstStyle/>
          <a:p>
            <a:r>
              <a:rPr lang="fr-CA" sz="2200" dirty="0">
                <a:latin typeface="Lato" panose="020F0502020204030203" pitchFamily="34" charset="0"/>
                <a:ea typeface="Lato" panose="020F0502020204030203" pitchFamily="34" charset="0"/>
                <a:cs typeface="Lato" panose="020F0502020204030203" pitchFamily="34" charset="0"/>
              </a:rPr>
              <a:t>Est-il possible que l’élève n’ait pas de sentiment d’appartenance?</a:t>
            </a:r>
          </a:p>
          <a:p>
            <a:endParaRPr lang="en-CA" sz="2200" dirty="0">
              <a:latin typeface="Lato" panose="020F0502020204030203" pitchFamily="34" charset="0"/>
              <a:ea typeface="Lato" panose="020F0502020204030203" pitchFamily="34" charset="0"/>
              <a:cs typeface="Lato" panose="020F0502020204030203" pitchFamily="34" charset="0"/>
            </a:endParaRPr>
          </a:p>
          <a:p>
            <a:r>
              <a:rPr lang="fr-CA" sz="2200" dirty="0">
                <a:latin typeface="Lato" panose="020F0502020204030203" pitchFamily="34" charset="0"/>
                <a:ea typeface="Lato" panose="020F0502020204030203" pitchFamily="34" charset="0"/>
                <a:cs typeface="Lato" panose="020F0502020204030203" pitchFamily="34" charset="0"/>
              </a:rPr>
              <a:t>Comment pouvons-nous aider les élèves à augmenter leur sentiment d’appartenance dans l’école?</a:t>
            </a:r>
          </a:p>
          <a:p>
            <a:endParaRPr lang="en-CA" sz="2200" dirty="0">
              <a:latin typeface="Lato" panose="020F0502020204030203" pitchFamily="34" charset="0"/>
              <a:ea typeface="Lato" panose="020F0502020204030203" pitchFamily="34" charset="0"/>
              <a:cs typeface="Lato" panose="020F0502020204030203" pitchFamily="34" charset="0"/>
            </a:endParaRPr>
          </a:p>
          <a:p>
            <a:r>
              <a:rPr lang="fr-CA" sz="2200" dirty="0">
                <a:latin typeface="Lato" panose="020F0502020204030203" pitchFamily="34" charset="0"/>
                <a:ea typeface="Lato" panose="020F0502020204030203" pitchFamily="34" charset="0"/>
                <a:cs typeface="Lato" panose="020F0502020204030203" pitchFamily="34" charset="0"/>
              </a:rPr>
              <a:t>Quels sont les outils qui pourraient être donnés aux élèves pour créer un environnement optimal pour apprendre et étudier tout en répondant à l’ensemble de leurs besoins uniques?</a:t>
            </a:r>
          </a:p>
        </p:txBody>
      </p:sp>
      <p:sp>
        <p:nvSpPr>
          <p:cNvPr id="4" name="Frame 3">
            <a:extLst>
              <a:ext uri="{FF2B5EF4-FFF2-40B4-BE49-F238E27FC236}">
                <a16:creationId xmlns:a16="http://schemas.microsoft.com/office/drawing/2014/main" id="{FF99DAF3-C397-0B41-B165-1B0F314F7BC6}"/>
              </a:ext>
            </a:extLst>
          </p:cNvPr>
          <p:cNvSpPr/>
          <p:nvPr/>
        </p:nvSpPr>
        <p:spPr>
          <a:xfrm>
            <a:off x="-14288" y="-14402"/>
            <a:ext cx="12206288" cy="6872402"/>
          </a:xfrm>
          <a:prstGeom prst="frame">
            <a:avLst>
              <a:gd name="adj1" fmla="val 4166"/>
            </a:avLst>
          </a:prstGeom>
          <a:solidFill>
            <a:srgbClr val="9F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41408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51F3B3-EFA1-E844-AE46-136313B4299B}"/>
              </a:ext>
            </a:extLst>
          </p:cNvPr>
          <p:cNvSpPr/>
          <p:nvPr/>
        </p:nvSpPr>
        <p:spPr>
          <a:xfrm>
            <a:off x="388143" y="492125"/>
            <a:ext cx="11415713" cy="1071562"/>
          </a:xfrm>
          <a:prstGeom prst="rect">
            <a:avLst/>
          </a:prstGeom>
          <a:solidFill>
            <a:srgbClr val="263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BABACCC-761B-F444-89D9-9F9D5D092B04}"/>
              </a:ext>
            </a:extLst>
          </p:cNvPr>
          <p:cNvSpPr>
            <a:spLocks noGrp="1"/>
          </p:cNvSpPr>
          <p:nvPr>
            <p:ph type="title"/>
          </p:nvPr>
        </p:nvSpPr>
        <p:spPr/>
        <p:txBody>
          <a:bodyPr/>
          <a:lstStyle/>
          <a:p>
            <a:r>
              <a:rPr lang="fr-CA" b="1">
                <a:solidFill>
                  <a:schemeClr val="bg1"/>
                </a:solidFill>
                <a:latin typeface="Fira Sans" panose="020B0503050000020004" pitchFamily="34" charset="0"/>
              </a:rPr>
              <a:t>Cette présentation portera sur…</a:t>
            </a:r>
          </a:p>
        </p:txBody>
      </p:sp>
      <p:sp>
        <p:nvSpPr>
          <p:cNvPr id="3" name="Content Placeholder 2">
            <a:extLst>
              <a:ext uri="{FF2B5EF4-FFF2-40B4-BE49-F238E27FC236}">
                <a16:creationId xmlns:a16="http://schemas.microsoft.com/office/drawing/2014/main" id="{BCC6317C-A03A-1E4E-9055-09E4B5EC7A75}"/>
              </a:ext>
            </a:extLst>
          </p:cNvPr>
          <p:cNvSpPr>
            <a:spLocks noGrp="1"/>
          </p:cNvSpPr>
          <p:nvPr>
            <p:ph idx="1"/>
          </p:nvPr>
        </p:nvSpPr>
        <p:spPr/>
        <p:txBody>
          <a:bodyPr>
            <a:normAutofit/>
          </a:bodyPr>
          <a:lstStyle/>
          <a:p>
            <a:pPr>
              <a:lnSpc>
                <a:spcPct val="150000"/>
              </a:lnSpc>
            </a:pPr>
            <a:r>
              <a:rPr lang="fr-CA" sz="2400" dirty="0">
                <a:latin typeface="Lato" panose="020F0502020204030203" pitchFamily="34" charset="0"/>
                <a:ea typeface="Lato" panose="020F0502020204030203" pitchFamily="34" charset="0"/>
                <a:cs typeface="Lato" panose="020F0502020204030203" pitchFamily="34" charset="0"/>
              </a:rPr>
              <a:t>Qu’est-ce que le modèle d’action</a:t>
            </a:r>
          </a:p>
          <a:p>
            <a:pPr>
              <a:lnSpc>
                <a:spcPct val="150000"/>
              </a:lnSpc>
            </a:pPr>
            <a:r>
              <a:rPr lang="fr-CA" sz="2400" dirty="0">
                <a:latin typeface="Lato" panose="020F0502020204030203" pitchFamily="34" charset="0"/>
                <a:ea typeface="Lato" panose="020F0502020204030203" pitchFamily="34" charset="0"/>
                <a:cs typeface="Lato" panose="020F0502020204030203" pitchFamily="34" charset="0"/>
              </a:rPr>
              <a:t>Exercice de mise en pratique du modèle d’action</a:t>
            </a:r>
          </a:p>
          <a:p>
            <a:pPr>
              <a:lnSpc>
                <a:spcPct val="150000"/>
              </a:lnSpc>
            </a:pPr>
            <a:r>
              <a:rPr lang="fr-CA" sz="2400" dirty="0">
                <a:latin typeface="Lato" panose="020F0502020204030203" pitchFamily="34" charset="0"/>
                <a:ea typeface="Lato" panose="020F0502020204030203" pitchFamily="34" charset="0"/>
                <a:cs typeface="Lato" panose="020F0502020204030203" pitchFamily="34" charset="0"/>
              </a:rPr>
              <a:t>Les ressources et les outils pour mettre en place le modèle d’action</a:t>
            </a:r>
          </a:p>
        </p:txBody>
      </p:sp>
      <p:pic>
        <p:nvPicPr>
          <p:cNvPr id="6" name="Picture 5" descr="Text  Description automatically generated">
            <a:extLst>
              <a:ext uri="{FF2B5EF4-FFF2-40B4-BE49-F238E27FC236}">
                <a16:creationId xmlns:a16="http://schemas.microsoft.com/office/drawing/2014/main" id="{30DC04BC-88ED-844C-AFC6-4036A4CC230F}"/>
              </a:ext>
            </a:extLst>
          </p:cNvPr>
          <p:cNvPicPr>
            <a:picLocks noChangeAspect="1"/>
          </p:cNvPicPr>
          <p:nvPr/>
        </p:nvPicPr>
        <p:blipFill rotWithShape="1">
          <a:blip r:embed="rId2"/>
          <a:srcRect b="5578"/>
          <a:stretch/>
        </p:blipFill>
        <p:spPr>
          <a:xfrm>
            <a:off x="7745886" y="4311644"/>
            <a:ext cx="2284228" cy="2344342"/>
          </a:xfrm>
          <a:prstGeom prst="rect">
            <a:avLst/>
          </a:prstGeom>
          <a:ln w="38100">
            <a:solidFill>
              <a:srgbClr val="26374A"/>
            </a:solidFill>
          </a:ln>
        </p:spPr>
      </p:pic>
      <p:pic>
        <p:nvPicPr>
          <p:cNvPr id="8" name="Picture 7" descr="Text  Description automatically generated">
            <a:extLst>
              <a:ext uri="{FF2B5EF4-FFF2-40B4-BE49-F238E27FC236}">
                <a16:creationId xmlns:a16="http://schemas.microsoft.com/office/drawing/2014/main" id="{BA52506E-E569-8140-A051-216C35AFE67E}"/>
              </a:ext>
            </a:extLst>
          </p:cNvPr>
          <p:cNvPicPr>
            <a:picLocks noChangeAspect="1"/>
          </p:cNvPicPr>
          <p:nvPr/>
        </p:nvPicPr>
        <p:blipFill rotWithShape="1">
          <a:blip r:embed="rId3"/>
          <a:srcRect b="21523"/>
          <a:stretch/>
        </p:blipFill>
        <p:spPr>
          <a:xfrm>
            <a:off x="4920141" y="4262296"/>
            <a:ext cx="2351718" cy="2393689"/>
          </a:xfrm>
          <a:prstGeom prst="rect">
            <a:avLst/>
          </a:prstGeom>
        </p:spPr>
      </p:pic>
      <p:pic>
        <p:nvPicPr>
          <p:cNvPr id="13" name="Picture 12" descr="Graphical user interface, text, application  Description automatically generated">
            <a:extLst>
              <a:ext uri="{FF2B5EF4-FFF2-40B4-BE49-F238E27FC236}">
                <a16:creationId xmlns:a16="http://schemas.microsoft.com/office/drawing/2014/main" id="{DEB6B5E2-9B08-A749-BFDD-DD81C2AF1AAA}"/>
              </a:ext>
            </a:extLst>
          </p:cNvPr>
          <p:cNvPicPr>
            <a:picLocks noChangeAspect="1"/>
          </p:cNvPicPr>
          <p:nvPr/>
        </p:nvPicPr>
        <p:blipFill rotWithShape="1">
          <a:blip r:embed="rId4"/>
          <a:srcRect b="8189"/>
          <a:stretch/>
        </p:blipFill>
        <p:spPr>
          <a:xfrm>
            <a:off x="2137595" y="4290394"/>
            <a:ext cx="2308519" cy="2365591"/>
          </a:xfrm>
          <a:prstGeom prst="rect">
            <a:avLst/>
          </a:prstGeom>
          <a:ln w="38100">
            <a:solidFill>
              <a:srgbClr val="26374A"/>
            </a:solidFill>
          </a:ln>
        </p:spPr>
      </p:pic>
      <p:sp>
        <p:nvSpPr>
          <p:cNvPr id="11" name="Frame 10">
            <a:extLst>
              <a:ext uri="{FF2B5EF4-FFF2-40B4-BE49-F238E27FC236}">
                <a16:creationId xmlns:a16="http://schemas.microsoft.com/office/drawing/2014/main" id="{CB92206F-E086-2F4E-AE0E-B4CCF2B02573}"/>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62426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DBDDA0A2-5E51-3040-976B-0977110A618F}"/>
              </a:ext>
            </a:extLst>
          </p:cNvPr>
          <p:cNvSpPr/>
          <p:nvPr/>
        </p:nvSpPr>
        <p:spPr>
          <a:xfrm>
            <a:off x="-14288" y="-14402"/>
            <a:ext cx="12206288" cy="6872402"/>
          </a:xfrm>
          <a:prstGeom prst="frame">
            <a:avLst>
              <a:gd name="adj1" fmla="val 4166"/>
            </a:avLst>
          </a:prstGeom>
          <a:solidFill>
            <a:srgbClr val="9F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4" name="Picture 3" descr="Table  Description automatically generated">
            <a:extLst>
              <a:ext uri="{FF2B5EF4-FFF2-40B4-BE49-F238E27FC236}">
                <a16:creationId xmlns:a16="http://schemas.microsoft.com/office/drawing/2014/main" id="{61AF6894-9E98-9946-B7DA-5525A6B80349}"/>
              </a:ext>
            </a:extLst>
          </p:cNvPr>
          <p:cNvPicPr>
            <a:picLocks noChangeAspect="1"/>
          </p:cNvPicPr>
          <p:nvPr/>
        </p:nvPicPr>
        <p:blipFill>
          <a:blip r:embed="rId2"/>
          <a:stretch>
            <a:fillRect/>
          </a:stretch>
        </p:blipFill>
        <p:spPr>
          <a:xfrm>
            <a:off x="1042895" y="299161"/>
            <a:ext cx="10091922" cy="6259677"/>
          </a:xfrm>
          <a:prstGeom prst="rect">
            <a:avLst/>
          </a:prstGeom>
        </p:spPr>
      </p:pic>
    </p:spTree>
    <p:extLst>
      <p:ext uri="{BB962C8B-B14F-4D97-AF65-F5344CB8AC3E}">
        <p14:creationId xmlns:p14="http://schemas.microsoft.com/office/powerpoint/2010/main" val="2026496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4AAFFB-59DF-094F-A793-A2E97C7B1294}"/>
              </a:ext>
            </a:extLst>
          </p:cNvPr>
          <p:cNvSpPr>
            <a:spLocks noGrp="1"/>
          </p:cNvSpPr>
          <p:nvPr>
            <p:ph idx="1"/>
          </p:nvPr>
        </p:nvSpPr>
        <p:spPr>
          <a:xfrm>
            <a:off x="838200" y="4230688"/>
            <a:ext cx="10515600" cy="2403475"/>
          </a:xfrm>
        </p:spPr>
        <p:txBody>
          <a:bodyPr>
            <a:normAutofit/>
          </a:bodyPr>
          <a:lstStyle/>
          <a:p>
            <a:r>
              <a:rPr lang="fr-CA" sz="2000" b="1" dirty="0">
                <a:latin typeface="Lato" panose="020F0502020204030203" pitchFamily="34" charset="0"/>
                <a:ea typeface="Lato" panose="020F0502020204030203" pitchFamily="34" charset="0"/>
                <a:cs typeface="Lato" panose="020F0502020204030203" pitchFamily="34" charset="0"/>
              </a:rPr>
              <a:t>Beaucoup d’approches « traditionnelles » en matière de consommation de substances chez les jeunes (p. ex. les politiques de tolérance zéro, l’abstinence absolue, etc.) ont une efficacité limitée et peuvent involontairement avoir des conséquences négatives. </a:t>
            </a:r>
          </a:p>
          <a:p>
            <a:pPr lvl="1"/>
            <a:r>
              <a:rPr lang="fr-CA" sz="1800" dirty="0">
                <a:latin typeface="Lato" panose="020F0502020204030203" pitchFamily="34" charset="0"/>
                <a:ea typeface="Lato" panose="020F0502020204030203" pitchFamily="34" charset="0"/>
                <a:cs typeface="Lato" panose="020F0502020204030203" pitchFamily="34" charset="0"/>
              </a:rPr>
              <a:t>Les communautés scolaires devraient utiliser les meilleures données à leur disposition pour :</a:t>
            </a:r>
          </a:p>
          <a:p>
            <a:pPr lvl="2"/>
            <a:r>
              <a:rPr lang="fr-CA" sz="1400" dirty="0">
                <a:latin typeface="Lato" panose="020F0502020204030203" pitchFamily="34" charset="0"/>
                <a:ea typeface="Lato" panose="020F0502020204030203" pitchFamily="34" charset="0"/>
                <a:cs typeface="Lato" panose="020F0502020204030203" pitchFamily="34" charset="0"/>
              </a:rPr>
              <a:t>Orienter leurs efforts en matière de prévention des méfaits liés à la consommation de substances</a:t>
            </a:r>
          </a:p>
          <a:p>
            <a:pPr lvl="2"/>
            <a:r>
              <a:rPr lang="fr-CA" sz="1400" dirty="0">
                <a:latin typeface="Lato" panose="020F0502020204030203" pitchFamily="34" charset="0"/>
                <a:ea typeface="Lato" panose="020F0502020204030203" pitchFamily="34" charset="0"/>
                <a:cs typeface="Lato" panose="020F0502020204030203" pitchFamily="34" charset="0"/>
              </a:rPr>
              <a:t>Évaluer ces initiatives de façon continue</a:t>
            </a:r>
          </a:p>
        </p:txBody>
      </p:sp>
      <p:sp>
        <p:nvSpPr>
          <p:cNvPr id="4" name="Rectangle 3">
            <a:extLst>
              <a:ext uri="{FF2B5EF4-FFF2-40B4-BE49-F238E27FC236}">
                <a16:creationId xmlns:a16="http://schemas.microsoft.com/office/drawing/2014/main" id="{83716A9B-DE5E-3147-9035-B62B5F9D2F75}"/>
              </a:ext>
            </a:extLst>
          </p:cNvPr>
          <p:cNvSpPr/>
          <p:nvPr/>
        </p:nvSpPr>
        <p:spPr>
          <a:xfrm>
            <a:off x="-14288" y="2500354"/>
            <a:ext cx="12206288" cy="1490877"/>
          </a:xfrm>
          <a:prstGeom prst="rect">
            <a:avLst/>
          </a:prstGeom>
          <a:solidFill>
            <a:srgbClr val="BFE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5B6793D-1431-2541-B0E9-85BE0C4E9D53}"/>
              </a:ext>
            </a:extLst>
          </p:cNvPr>
          <p:cNvSpPr>
            <a:spLocks noGrp="1"/>
          </p:cNvSpPr>
          <p:nvPr>
            <p:ph type="title"/>
          </p:nvPr>
        </p:nvSpPr>
        <p:spPr>
          <a:xfrm>
            <a:off x="831056" y="2665669"/>
            <a:ext cx="10515600" cy="1325563"/>
          </a:xfrm>
        </p:spPr>
        <p:txBody>
          <a:bodyPr>
            <a:normAutofit/>
          </a:bodyPr>
          <a:lstStyle/>
          <a:p>
            <a:r>
              <a:rPr lang="fr-CA" sz="5400" b="1" dirty="0">
                <a:latin typeface="Fira Sans" panose="020B0503050000020004" pitchFamily="34" charset="0"/>
              </a:rPr>
              <a:t>EN BREF…</a:t>
            </a:r>
            <a:endParaRPr lang="en-CA" sz="5400" b="1" dirty="0">
              <a:latin typeface="Fira Sans" panose="020B0503050000020004" pitchFamily="34" charset="0"/>
            </a:endParaRPr>
          </a:p>
        </p:txBody>
      </p:sp>
      <p:pic>
        <p:nvPicPr>
          <p:cNvPr id="6" name="Picture 5">
            <a:extLst>
              <a:ext uri="{FF2B5EF4-FFF2-40B4-BE49-F238E27FC236}">
                <a16:creationId xmlns:a16="http://schemas.microsoft.com/office/drawing/2014/main" id="{5B2BB61D-DC6A-1E46-977D-536B5F1E6C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304" y="-12357"/>
            <a:ext cx="12266608" cy="2512710"/>
          </a:xfrm>
          <a:prstGeom prst="rect">
            <a:avLst/>
          </a:prstGeom>
        </p:spPr>
      </p:pic>
    </p:spTree>
    <p:extLst>
      <p:ext uri="{BB962C8B-B14F-4D97-AF65-F5344CB8AC3E}">
        <p14:creationId xmlns:p14="http://schemas.microsoft.com/office/powerpoint/2010/main" val="313262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B7A59A-AB4A-3F4E-8DC1-F9BE7DEC1DCB}"/>
              </a:ext>
            </a:extLst>
          </p:cNvPr>
          <p:cNvSpPr/>
          <p:nvPr/>
        </p:nvSpPr>
        <p:spPr>
          <a:xfrm>
            <a:off x="388143" y="492125"/>
            <a:ext cx="11415713" cy="1071562"/>
          </a:xfrm>
          <a:prstGeom prst="rect">
            <a:avLst/>
          </a:prstGeom>
          <a:solidFill>
            <a:srgbClr val="263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73530BB-B0D5-9E44-B3D9-D86F87112B3F}"/>
              </a:ext>
            </a:extLst>
          </p:cNvPr>
          <p:cNvSpPr>
            <a:spLocks noGrp="1"/>
          </p:cNvSpPr>
          <p:nvPr>
            <p:ph type="title"/>
          </p:nvPr>
        </p:nvSpPr>
        <p:spPr>
          <a:xfrm>
            <a:off x="838200" y="412017"/>
            <a:ext cx="10515600" cy="1325563"/>
          </a:xfrm>
        </p:spPr>
        <p:txBody>
          <a:bodyPr/>
          <a:lstStyle/>
          <a:p>
            <a:r>
              <a:rPr lang="fr-CA" sz="3200" b="1" dirty="0">
                <a:solidFill>
                  <a:schemeClr val="bg1"/>
                </a:solidFill>
                <a:latin typeface="Fira Sans" panose="020B0503050000020004" pitchFamily="34" charset="0"/>
              </a:rPr>
              <a:t>QUELQUES RESSOURCES DISPONIBLES :</a:t>
            </a:r>
            <a:r>
              <a:rPr lang="fr-CA" b="1" dirty="0">
                <a:solidFill>
                  <a:schemeClr val="bg1"/>
                </a:solidFill>
                <a:latin typeface="Fira Sans" panose="020B0503050000020004" pitchFamily="34" charset="0"/>
              </a:rPr>
              <a:t/>
            </a:r>
            <a:br>
              <a:rPr lang="fr-CA" b="1" dirty="0">
                <a:solidFill>
                  <a:schemeClr val="bg1"/>
                </a:solidFill>
                <a:latin typeface="Fira Sans" panose="020B0503050000020004" pitchFamily="34" charset="0"/>
              </a:rPr>
            </a:br>
            <a:r>
              <a:rPr lang="fr-CA" b="1" dirty="0">
                <a:solidFill>
                  <a:schemeClr val="bg1"/>
                </a:solidFill>
                <a:latin typeface="Fira Sans" panose="020B0503050000020004" pitchFamily="34" charset="0"/>
              </a:rPr>
              <a:t>LE RÉCAPITULATIF</a:t>
            </a:r>
          </a:p>
        </p:txBody>
      </p:sp>
      <p:sp>
        <p:nvSpPr>
          <p:cNvPr id="3" name="Content Placeholder 2">
            <a:extLst>
              <a:ext uri="{FF2B5EF4-FFF2-40B4-BE49-F238E27FC236}">
                <a16:creationId xmlns:a16="http://schemas.microsoft.com/office/drawing/2014/main" id="{01EEB4A9-9C9A-184B-95A3-46C9B5D302DB}"/>
              </a:ext>
            </a:extLst>
          </p:cNvPr>
          <p:cNvSpPr>
            <a:spLocks noGrp="1"/>
          </p:cNvSpPr>
          <p:nvPr>
            <p:ph idx="1"/>
          </p:nvPr>
        </p:nvSpPr>
        <p:spPr>
          <a:xfrm>
            <a:off x="838200" y="2666024"/>
            <a:ext cx="5668108" cy="2145324"/>
          </a:xfrm>
        </p:spPr>
        <p:txBody>
          <a:bodyPr>
            <a:normAutofit/>
          </a:bodyPr>
          <a:lstStyle/>
          <a:p>
            <a:pPr marL="0" indent="0">
              <a:buNone/>
            </a:pPr>
            <a:r>
              <a:rPr lang="fr-CA" sz="2000" b="1" dirty="0">
                <a:latin typeface="Lato" panose="020F0502020204030203" pitchFamily="34" charset="0"/>
                <a:ea typeface="Lato" panose="020F0502020204030203" pitchFamily="34" charset="0"/>
                <a:cs typeface="Lato" panose="020F0502020204030203" pitchFamily="34" charset="0"/>
              </a:rPr>
              <a:t>LE RÉCAPITULATIF</a:t>
            </a:r>
            <a:r>
              <a:rPr lang="fr-CA" sz="2000" dirty="0">
                <a:latin typeface="Lato" panose="020F0502020204030203" pitchFamily="34" charset="0"/>
                <a:ea typeface="Lato" panose="020F0502020204030203" pitchFamily="34" charset="0"/>
                <a:cs typeface="Lato" panose="020F0502020204030203" pitchFamily="34" charset="0"/>
              </a:rPr>
              <a:t> : un document d’une page qui résume le modèle d’action.</a:t>
            </a:r>
          </a:p>
          <a:p>
            <a:r>
              <a:rPr lang="fr-CA" sz="1600" dirty="0">
                <a:latin typeface="Lato" panose="020F0502020204030203" pitchFamily="34" charset="0"/>
                <a:ea typeface="Lato" panose="020F0502020204030203" pitchFamily="34" charset="0"/>
                <a:cs typeface="Lato" panose="020F0502020204030203" pitchFamily="34" charset="0"/>
              </a:rPr>
              <a:t>Un outil de rappel de ce modèle qui peut toujours être à portée de main</a:t>
            </a:r>
          </a:p>
          <a:p>
            <a:r>
              <a:rPr lang="fr-CA" sz="1600" dirty="0">
                <a:latin typeface="Lato" panose="020F0502020204030203" pitchFamily="34" charset="0"/>
                <a:ea typeface="Lato" panose="020F0502020204030203" pitchFamily="34" charset="0"/>
                <a:cs typeface="Lato" panose="020F0502020204030203" pitchFamily="34" charset="0"/>
              </a:rPr>
              <a:t>Un document simple qui peut facilement être partagé avec vos collègues ou votre réseau</a:t>
            </a:r>
          </a:p>
          <a:p>
            <a:r>
              <a:rPr lang="fr-CA" sz="1600" dirty="0">
                <a:latin typeface="Lato" panose="020F0502020204030203" pitchFamily="34" charset="0"/>
                <a:ea typeface="Lato" panose="020F0502020204030203" pitchFamily="34" charset="0"/>
                <a:cs typeface="Lato" panose="020F0502020204030203" pitchFamily="34" charset="0"/>
              </a:rPr>
              <a:t>Inclus une liste d’autoévaluation</a:t>
            </a:r>
          </a:p>
        </p:txBody>
      </p:sp>
      <p:pic>
        <p:nvPicPr>
          <p:cNvPr id="9" name="Picture 8" descr="Text  Description automatically generated">
            <a:extLst>
              <a:ext uri="{FF2B5EF4-FFF2-40B4-BE49-F238E27FC236}">
                <a16:creationId xmlns:a16="http://schemas.microsoft.com/office/drawing/2014/main" id="{38C50911-0765-D849-970E-275C01B616E2}"/>
              </a:ext>
            </a:extLst>
          </p:cNvPr>
          <p:cNvPicPr>
            <a:picLocks noChangeAspect="1"/>
          </p:cNvPicPr>
          <p:nvPr/>
        </p:nvPicPr>
        <p:blipFill rotWithShape="1">
          <a:blip r:embed="rId2"/>
          <a:srcRect b="21523"/>
          <a:stretch/>
        </p:blipFill>
        <p:spPr>
          <a:xfrm>
            <a:off x="7048337" y="2299275"/>
            <a:ext cx="4305463" cy="4382302"/>
          </a:xfrm>
          <a:prstGeom prst="rect">
            <a:avLst/>
          </a:prstGeom>
        </p:spPr>
      </p:pic>
      <p:sp>
        <p:nvSpPr>
          <p:cNvPr id="4" name="Frame 3">
            <a:extLst>
              <a:ext uri="{FF2B5EF4-FFF2-40B4-BE49-F238E27FC236}">
                <a16:creationId xmlns:a16="http://schemas.microsoft.com/office/drawing/2014/main" id="{031E3B41-E30B-1147-876B-418750ADF9CB}"/>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Rectangle 6">
            <a:extLst>
              <a:ext uri="{FF2B5EF4-FFF2-40B4-BE49-F238E27FC236}">
                <a16:creationId xmlns:a16="http://schemas.microsoft.com/office/drawing/2014/main" id="{CE361153-CE6D-6349-B9CA-14226BDF48F9}"/>
              </a:ext>
            </a:extLst>
          </p:cNvPr>
          <p:cNvSpPr/>
          <p:nvPr/>
        </p:nvSpPr>
        <p:spPr>
          <a:xfrm>
            <a:off x="838200" y="1677321"/>
            <a:ext cx="10045395" cy="369332"/>
          </a:xfrm>
          <a:prstGeom prst="rect">
            <a:avLst/>
          </a:prstGeom>
        </p:spPr>
        <p:txBody>
          <a:bodyPr wrap="square">
            <a:spAutoFit/>
          </a:bodyPr>
          <a:lstStyle/>
          <a:p>
            <a:r>
              <a:rPr lang="fr-CA">
                <a:latin typeface="Lato" panose="020F0502020204030203" pitchFamily="34" charset="0"/>
                <a:ea typeface="Lato" panose="020F0502020204030203" pitchFamily="34" charset="0"/>
                <a:cs typeface="Lato" panose="020F0502020204030203" pitchFamily="34" charset="0"/>
              </a:rPr>
              <a:t>Il y a quelques ressources et outils pour vous aider à mettre en place le modèle d’action.</a:t>
            </a:r>
          </a:p>
        </p:txBody>
      </p:sp>
    </p:spTree>
    <p:extLst>
      <p:ext uri="{BB962C8B-B14F-4D97-AF65-F5344CB8AC3E}">
        <p14:creationId xmlns:p14="http://schemas.microsoft.com/office/powerpoint/2010/main" val="4002475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B7A59A-AB4A-3F4E-8DC1-F9BE7DEC1DCB}"/>
              </a:ext>
            </a:extLst>
          </p:cNvPr>
          <p:cNvSpPr/>
          <p:nvPr/>
        </p:nvSpPr>
        <p:spPr>
          <a:xfrm>
            <a:off x="388143" y="492125"/>
            <a:ext cx="11415713" cy="1071562"/>
          </a:xfrm>
          <a:prstGeom prst="rect">
            <a:avLst/>
          </a:prstGeom>
          <a:solidFill>
            <a:srgbClr val="263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73530BB-B0D5-9E44-B3D9-D86F87112B3F}"/>
              </a:ext>
            </a:extLst>
          </p:cNvPr>
          <p:cNvSpPr>
            <a:spLocks noGrp="1"/>
          </p:cNvSpPr>
          <p:nvPr>
            <p:ph type="title"/>
          </p:nvPr>
        </p:nvSpPr>
        <p:spPr>
          <a:xfrm>
            <a:off x="838200" y="412017"/>
            <a:ext cx="10515600" cy="1325563"/>
          </a:xfrm>
        </p:spPr>
        <p:txBody>
          <a:bodyPr/>
          <a:lstStyle/>
          <a:p>
            <a:r>
              <a:rPr lang="fr-CA" sz="3200" b="1" dirty="0">
                <a:solidFill>
                  <a:schemeClr val="bg1"/>
                </a:solidFill>
                <a:latin typeface="Fira Sans" panose="020B0503050000020004" pitchFamily="34" charset="0"/>
              </a:rPr>
              <a:t>QUELQUES RESSOURCES DISPONIBLES :</a:t>
            </a:r>
            <a:r>
              <a:rPr lang="fr-CA" b="1" dirty="0">
                <a:solidFill>
                  <a:schemeClr val="bg1"/>
                </a:solidFill>
                <a:latin typeface="Fira Sans" panose="020B0503050000020004" pitchFamily="34" charset="0"/>
              </a:rPr>
              <a:t/>
            </a:r>
            <a:br>
              <a:rPr lang="fr-CA" b="1" dirty="0">
                <a:solidFill>
                  <a:schemeClr val="bg1"/>
                </a:solidFill>
                <a:latin typeface="Fira Sans" panose="020B0503050000020004" pitchFamily="34" charset="0"/>
              </a:rPr>
            </a:br>
            <a:r>
              <a:rPr lang="fr-CA" b="1" dirty="0">
                <a:solidFill>
                  <a:schemeClr val="bg1"/>
                </a:solidFill>
                <a:latin typeface="Fira Sans" panose="020B0503050000020004" pitchFamily="34" charset="0"/>
              </a:rPr>
              <a:t>L’INFOGRAPHIE</a:t>
            </a:r>
          </a:p>
        </p:txBody>
      </p:sp>
      <p:pic>
        <p:nvPicPr>
          <p:cNvPr id="8" name="Picture 7" descr="Graphical user interface, text, application  Description automatically generated">
            <a:extLst>
              <a:ext uri="{FF2B5EF4-FFF2-40B4-BE49-F238E27FC236}">
                <a16:creationId xmlns:a16="http://schemas.microsoft.com/office/drawing/2014/main" id="{AF6A0827-8645-5443-B62D-727E869BC0E3}"/>
              </a:ext>
            </a:extLst>
          </p:cNvPr>
          <p:cNvPicPr>
            <a:picLocks noChangeAspect="1"/>
          </p:cNvPicPr>
          <p:nvPr/>
        </p:nvPicPr>
        <p:blipFill rotWithShape="1">
          <a:blip r:embed="rId2"/>
          <a:srcRect b="541"/>
          <a:stretch/>
        </p:blipFill>
        <p:spPr>
          <a:xfrm>
            <a:off x="926124" y="2241428"/>
            <a:ext cx="3935299" cy="4368501"/>
          </a:xfrm>
          <a:prstGeom prst="rect">
            <a:avLst/>
          </a:prstGeom>
          <a:ln w="38100">
            <a:solidFill>
              <a:srgbClr val="26374A"/>
            </a:solidFill>
          </a:ln>
        </p:spPr>
      </p:pic>
      <p:sp>
        <p:nvSpPr>
          <p:cNvPr id="4" name="Frame 3">
            <a:extLst>
              <a:ext uri="{FF2B5EF4-FFF2-40B4-BE49-F238E27FC236}">
                <a16:creationId xmlns:a16="http://schemas.microsoft.com/office/drawing/2014/main" id="{031E3B41-E30B-1147-876B-418750ADF9CB}"/>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Rectangle 5">
            <a:extLst>
              <a:ext uri="{FF2B5EF4-FFF2-40B4-BE49-F238E27FC236}">
                <a16:creationId xmlns:a16="http://schemas.microsoft.com/office/drawing/2014/main" id="{5362ADFF-0EDA-4348-AAA7-938442F93D87}"/>
              </a:ext>
            </a:extLst>
          </p:cNvPr>
          <p:cNvSpPr/>
          <p:nvPr/>
        </p:nvSpPr>
        <p:spPr>
          <a:xfrm>
            <a:off x="838200" y="1677321"/>
            <a:ext cx="10045395" cy="369332"/>
          </a:xfrm>
          <a:prstGeom prst="rect">
            <a:avLst/>
          </a:prstGeom>
        </p:spPr>
        <p:txBody>
          <a:bodyPr wrap="square">
            <a:spAutoFit/>
          </a:bodyPr>
          <a:lstStyle/>
          <a:p>
            <a:r>
              <a:rPr lang="fr-CA">
                <a:latin typeface="Lato" panose="020F0502020204030203" pitchFamily="34" charset="0"/>
                <a:ea typeface="Lato" panose="020F0502020204030203" pitchFamily="34" charset="0"/>
                <a:cs typeface="Lato" panose="020F0502020204030203" pitchFamily="34" charset="0"/>
              </a:rPr>
              <a:t>Il y a quelques ressources et outils pour vous aider à mettre en place le modèle d’action.</a:t>
            </a:r>
          </a:p>
        </p:txBody>
      </p:sp>
      <p:sp>
        <p:nvSpPr>
          <p:cNvPr id="7" name="Content Placeholder 2">
            <a:extLst>
              <a:ext uri="{FF2B5EF4-FFF2-40B4-BE49-F238E27FC236}">
                <a16:creationId xmlns:a16="http://schemas.microsoft.com/office/drawing/2014/main" id="{3E92C154-ABE4-B04A-A2E8-DED574BCEF95}"/>
              </a:ext>
            </a:extLst>
          </p:cNvPr>
          <p:cNvSpPr>
            <a:spLocks noGrp="1"/>
          </p:cNvSpPr>
          <p:nvPr>
            <p:ph idx="1"/>
          </p:nvPr>
        </p:nvSpPr>
        <p:spPr>
          <a:xfrm>
            <a:off x="5685692" y="2659186"/>
            <a:ext cx="5668108" cy="3483706"/>
          </a:xfrm>
        </p:spPr>
        <p:txBody>
          <a:bodyPr>
            <a:normAutofit lnSpcReduction="10000"/>
          </a:bodyPr>
          <a:lstStyle/>
          <a:p>
            <a:pPr marL="0" indent="0">
              <a:buNone/>
            </a:pPr>
            <a:r>
              <a:rPr lang="fr-CA" sz="2000" b="1" dirty="0">
                <a:latin typeface="Lato" panose="020F0502020204030203" pitchFamily="34" charset="0"/>
                <a:ea typeface="Lato" panose="020F0502020204030203" pitchFamily="34" charset="0"/>
                <a:cs typeface="Lato" panose="020F0502020204030203" pitchFamily="34" charset="0"/>
              </a:rPr>
              <a:t>L’INFOGRAPHIE</a:t>
            </a:r>
            <a:r>
              <a:rPr lang="fr-CA" sz="2000" dirty="0">
                <a:latin typeface="Lato" panose="020F0502020204030203" pitchFamily="34" charset="0"/>
                <a:ea typeface="Lato" panose="020F0502020204030203" pitchFamily="34" charset="0"/>
                <a:cs typeface="Lato" panose="020F0502020204030203" pitchFamily="34" charset="0"/>
              </a:rPr>
              <a:t> : document visuel présentant une vue d’ensemble du modèle d’action en courtes sections.</a:t>
            </a:r>
          </a:p>
          <a:p>
            <a:r>
              <a:rPr lang="fr-CA" sz="1600" dirty="0">
                <a:latin typeface="Lato" panose="020F0502020204030203" pitchFamily="34" charset="0"/>
                <a:ea typeface="Lato" panose="020F0502020204030203" pitchFamily="34" charset="0"/>
                <a:cs typeface="Lato" panose="020F0502020204030203" pitchFamily="34" charset="0"/>
              </a:rPr>
              <a:t>Un outil visuel très utile pour présenter ce modèle à votre équipe, vos collègues ou votre réseau</a:t>
            </a:r>
          </a:p>
          <a:p>
            <a:r>
              <a:rPr lang="fr-CA" sz="1600" dirty="0">
                <a:latin typeface="Lato" panose="020F0502020204030203" pitchFamily="34" charset="0"/>
                <a:ea typeface="Lato" panose="020F0502020204030203" pitchFamily="34" charset="0"/>
                <a:cs typeface="Lato" panose="020F0502020204030203" pitchFamily="34" charset="0"/>
              </a:rPr>
              <a:t>Contient un résumé qui met en évidence tous les éléments importants qui devraient être bien compris</a:t>
            </a:r>
          </a:p>
          <a:p>
            <a:r>
              <a:rPr lang="fr-CA" sz="1600" dirty="0">
                <a:latin typeface="Lato" panose="020F0502020204030203" pitchFamily="34" charset="0"/>
                <a:ea typeface="Lato" panose="020F0502020204030203" pitchFamily="34" charset="0"/>
                <a:cs typeface="Lato" panose="020F0502020204030203" pitchFamily="34" charset="0"/>
              </a:rPr>
              <a:t>Inclus plusieurs mises en situation et questions pour aider les gens à poser un regard critique sur les différentes situations dans lesquelles le modèle d’action pourrait être mis en place.</a:t>
            </a:r>
          </a:p>
          <a:p>
            <a:r>
              <a:rPr lang="fr-CA" sz="1600" dirty="0">
                <a:latin typeface="Lato" panose="020F0502020204030203" pitchFamily="34" charset="0"/>
                <a:ea typeface="Lato" panose="020F0502020204030203" pitchFamily="34" charset="0"/>
                <a:cs typeface="Lato" panose="020F0502020204030203" pitchFamily="34" charset="0"/>
              </a:rPr>
              <a:t>Deux formats disponibles : une infographie dynamique en ligne ou une version téléchargeable</a:t>
            </a:r>
          </a:p>
        </p:txBody>
      </p:sp>
    </p:spTree>
    <p:extLst>
      <p:ext uri="{BB962C8B-B14F-4D97-AF65-F5344CB8AC3E}">
        <p14:creationId xmlns:p14="http://schemas.microsoft.com/office/powerpoint/2010/main" val="3717639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B7A59A-AB4A-3F4E-8DC1-F9BE7DEC1DCB}"/>
              </a:ext>
            </a:extLst>
          </p:cNvPr>
          <p:cNvSpPr/>
          <p:nvPr/>
        </p:nvSpPr>
        <p:spPr>
          <a:xfrm>
            <a:off x="388143" y="492125"/>
            <a:ext cx="11415713" cy="1071562"/>
          </a:xfrm>
          <a:prstGeom prst="rect">
            <a:avLst/>
          </a:prstGeom>
          <a:solidFill>
            <a:srgbClr val="263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73530BB-B0D5-9E44-B3D9-D86F87112B3F}"/>
              </a:ext>
            </a:extLst>
          </p:cNvPr>
          <p:cNvSpPr>
            <a:spLocks noGrp="1"/>
          </p:cNvSpPr>
          <p:nvPr>
            <p:ph type="title"/>
          </p:nvPr>
        </p:nvSpPr>
        <p:spPr>
          <a:xfrm>
            <a:off x="838200" y="412017"/>
            <a:ext cx="10515600" cy="1325563"/>
          </a:xfrm>
        </p:spPr>
        <p:txBody>
          <a:bodyPr/>
          <a:lstStyle/>
          <a:p>
            <a:r>
              <a:rPr lang="fr-CA" sz="3200" b="1" dirty="0">
                <a:solidFill>
                  <a:schemeClr val="bg1"/>
                </a:solidFill>
                <a:latin typeface="Fira Sans" panose="020B0503050000020004" pitchFamily="34" charset="0"/>
              </a:rPr>
              <a:t>QUELQUES RESSOURCES DISPONIBLES :</a:t>
            </a:r>
            <a:r>
              <a:rPr lang="fr-CA" b="1" dirty="0">
                <a:solidFill>
                  <a:schemeClr val="bg1"/>
                </a:solidFill>
                <a:latin typeface="Fira Sans" panose="020B0503050000020004" pitchFamily="34" charset="0"/>
              </a:rPr>
              <a:t/>
            </a:r>
            <a:br>
              <a:rPr lang="fr-CA" b="1" dirty="0">
                <a:solidFill>
                  <a:schemeClr val="bg1"/>
                </a:solidFill>
                <a:latin typeface="Fira Sans" panose="020B0503050000020004" pitchFamily="34" charset="0"/>
              </a:rPr>
            </a:br>
            <a:r>
              <a:rPr lang="fr-CA" b="1" dirty="0">
                <a:solidFill>
                  <a:schemeClr val="bg1"/>
                </a:solidFill>
                <a:latin typeface="Fira Sans" panose="020B0503050000020004" pitchFamily="34" charset="0"/>
              </a:rPr>
              <a:t>L’ATELIER</a:t>
            </a:r>
          </a:p>
        </p:txBody>
      </p:sp>
      <p:pic>
        <p:nvPicPr>
          <p:cNvPr id="8" name="Picture 7" descr="Text  Description automatically generated">
            <a:extLst>
              <a:ext uri="{FF2B5EF4-FFF2-40B4-BE49-F238E27FC236}">
                <a16:creationId xmlns:a16="http://schemas.microsoft.com/office/drawing/2014/main" id="{0DFFCE87-521F-1C4D-A2A0-7E301E05BBA1}"/>
              </a:ext>
            </a:extLst>
          </p:cNvPr>
          <p:cNvPicPr>
            <a:picLocks noChangeAspect="1"/>
          </p:cNvPicPr>
          <p:nvPr/>
        </p:nvPicPr>
        <p:blipFill rotWithShape="1">
          <a:blip r:embed="rId2"/>
          <a:srcRect b="5578"/>
          <a:stretch/>
        </p:blipFill>
        <p:spPr>
          <a:xfrm>
            <a:off x="7078785" y="2349500"/>
            <a:ext cx="4232025" cy="4343399"/>
          </a:xfrm>
          <a:prstGeom prst="rect">
            <a:avLst/>
          </a:prstGeom>
          <a:ln w="38100">
            <a:solidFill>
              <a:srgbClr val="26374A"/>
            </a:solidFill>
          </a:ln>
        </p:spPr>
      </p:pic>
      <p:sp>
        <p:nvSpPr>
          <p:cNvPr id="4" name="Frame 3">
            <a:extLst>
              <a:ext uri="{FF2B5EF4-FFF2-40B4-BE49-F238E27FC236}">
                <a16:creationId xmlns:a16="http://schemas.microsoft.com/office/drawing/2014/main" id="{031E3B41-E30B-1147-876B-418750ADF9CB}"/>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Rectangle 5">
            <a:extLst>
              <a:ext uri="{FF2B5EF4-FFF2-40B4-BE49-F238E27FC236}">
                <a16:creationId xmlns:a16="http://schemas.microsoft.com/office/drawing/2014/main" id="{0F1BFB87-C0F4-8A48-AFBD-4051257A3576}"/>
              </a:ext>
            </a:extLst>
          </p:cNvPr>
          <p:cNvSpPr/>
          <p:nvPr/>
        </p:nvSpPr>
        <p:spPr>
          <a:xfrm>
            <a:off x="838200" y="1677321"/>
            <a:ext cx="10045395" cy="369332"/>
          </a:xfrm>
          <a:prstGeom prst="rect">
            <a:avLst/>
          </a:prstGeom>
        </p:spPr>
        <p:txBody>
          <a:bodyPr wrap="square">
            <a:spAutoFit/>
          </a:bodyPr>
          <a:lstStyle/>
          <a:p>
            <a:r>
              <a:rPr lang="fr-CA">
                <a:latin typeface="Lato" panose="020F0502020204030203" pitchFamily="34" charset="0"/>
                <a:ea typeface="Lato" panose="020F0502020204030203" pitchFamily="34" charset="0"/>
                <a:cs typeface="Lato" panose="020F0502020204030203" pitchFamily="34" charset="0"/>
              </a:rPr>
              <a:t>Il y a quelques ressources et outils pour vous aider à mettre en place le modèle d’action.</a:t>
            </a:r>
          </a:p>
        </p:txBody>
      </p:sp>
      <p:sp>
        <p:nvSpPr>
          <p:cNvPr id="7" name="Content Placeholder 2">
            <a:extLst>
              <a:ext uri="{FF2B5EF4-FFF2-40B4-BE49-F238E27FC236}">
                <a16:creationId xmlns:a16="http://schemas.microsoft.com/office/drawing/2014/main" id="{C0CAA0D7-E841-A845-A2A7-0D8A66A2E243}"/>
              </a:ext>
            </a:extLst>
          </p:cNvPr>
          <p:cNvSpPr>
            <a:spLocks noGrp="1"/>
          </p:cNvSpPr>
          <p:nvPr>
            <p:ph idx="1"/>
          </p:nvPr>
        </p:nvSpPr>
        <p:spPr>
          <a:xfrm>
            <a:off x="838200" y="2666024"/>
            <a:ext cx="5668108" cy="2621084"/>
          </a:xfrm>
        </p:spPr>
        <p:txBody>
          <a:bodyPr>
            <a:normAutofit fontScale="92500" lnSpcReduction="10000"/>
          </a:bodyPr>
          <a:lstStyle/>
          <a:p>
            <a:pPr marL="0" indent="0">
              <a:buNone/>
            </a:pPr>
            <a:r>
              <a:rPr lang="fr-CA" sz="2000" b="1" dirty="0">
                <a:latin typeface="Lato" panose="020F0502020204030203" pitchFamily="34" charset="0"/>
                <a:ea typeface="Lato" panose="020F0502020204030203" pitchFamily="34" charset="0"/>
                <a:cs typeface="Lato" panose="020F0502020204030203" pitchFamily="34" charset="0"/>
              </a:rPr>
              <a:t>L’ATELIER</a:t>
            </a:r>
            <a:r>
              <a:rPr lang="fr-CA" sz="2000" dirty="0">
                <a:latin typeface="Lato" panose="020F0502020204030203" pitchFamily="34" charset="0"/>
                <a:ea typeface="Lato" panose="020F0502020204030203" pitchFamily="34" charset="0"/>
                <a:cs typeface="Lato" panose="020F0502020204030203" pitchFamily="34" charset="0"/>
              </a:rPr>
              <a:t> : une séance de formation de trois heures qui explore en profondeur le modèle d’action.</a:t>
            </a:r>
          </a:p>
          <a:p>
            <a:r>
              <a:rPr lang="fr-CA" sz="1600" dirty="0">
                <a:latin typeface="Lato" panose="020F0502020204030203" pitchFamily="34" charset="0"/>
                <a:ea typeface="Lato" panose="020F0502020204030203" pitchFamily="34" charset="0"/>
                <a:cs typeface="Lato" panose="020F0502020204030203" pitchFamily="34" charset="0"/>
              </a:rPr>
              <a:t>Offre une explication détaillée de ce modèle, de ses différents principes et des meilleures méthodes pour le mettre en pratique</a:t>
            </a:r>
          </a:p>
          <a:p>
            <a:r>
              <a:rPr lang="fr-CA" sz="1600" dirty="0">
                <a:latin typeface="Lato" panose="020F0502020204030203" pitchFamily="34" charset="0"/>
                <a:ea typeface="Lato" panose="020F0502020204030203" pitchFamily="34" charset="0"/>
                <a:cs typeface="Lato" panose="020F0502020204030203" pitchFamily="34" charset="0"/>
              </a:rPr>
              <a:t>Contient des sections théoriques et pratique pour aider votre communauté scolaire à mieux comprendre le modèle d’action</a:t>
            </a:r>
          </a:p>
          <a:p>
            <a:r>
              <a:rPr lang="fr-CA" sz="1600" dirty="0">
                <a:latin typeface="Lato" panose="020F0502020204030203" pitchFamily="34" charset="0"/>
                <a:ea typeface="Lato" panose="020F0502020204030203" pitchFamily="34" charset="0"/>
                <a:cs typeface="Lato" panose="020F0502020204030203" pitchFamily="34" charset="0"/>
              </a:rPr>
              <a:t>Inclus un diaporama comme support visuel ainsi qu’un guide d’animation</a:t>
            </a:r>
          </a:p>
        </p:txBody>
      </p:sp>
    </p:spTree>
    <p:extLst>
      <p:ext uri="{BB962C8B-B14F-4D97-AF65-F5344CB8AC3E}">
        <p14:creationId xmlns:p14="http://schemas.microsoft.com/office/powerpoint/2010/main" val="3965685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id="{9D81EB4A-584D-D143-8570-24A50F12FE69}"/>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Rectangle 4">
            <a:extLst>
              <a:ext uri="{FF2B5EF4-FFF2-40B4-BE49-F238E27FC236}">
                <a16:creationId xmlns:a16="http://schemas.microsoft.com/office/drawing/2014/main" id="{7273994E-7A92-3540-9F5C-E1B454A1D9E4}"/>
              </a:ext>
            </a:extLst>
          </p:cNvPr>
          <p:cNvSpPr/>
          <p:nvPr/>
        </p:nvSpPr>
        <p:spPr>
          <a:xfrm>
            <a:off x="1313544" y="3855"/>
            <a:ext cx="9564913" cy="4367666"/>
          </a:xfrm>
          <a:prstGeom prst="rect">
            <a:avLst/>
          </a:prstGeom>
          <a:solidFill>
            <a:srgbClr val="263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a:extLst>
              <a:ext uri="{FF2B5EF4-FFF2-40B4-BE49-F238E27FC236}">
                <a16:creationId xmlns:a16="http://schemas.microsoft.com/office/drawing/2014/main" id="{6DA20DF8-7C76-D14A-8364-48EE4DD7F356}"/>
              </a:ext>
            </a:extLst>
          </p:cNvPr>
          <p:cNvSpPr txBox="1">
            <a:spLocks/>
          </p:cNvSpPr>
          <p:nvPr/>
        </p:nvSpPr>
        <p:spPr>
          <a:xfrm>
            <a:off x="1313543" y="271849"/>
            <a:ext cx="9564914" cy="296391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3600" b="1" dirty="0">
                <a:solidFill>
                  <a:schemeClr val="bg1"/>
                </a:solidFill>
                <a:latin typeface="Fira Sans" panose="020B0503050000020004" pitchFamily="34" charset="0"/>
              </a:rPr>
              <a:t>Nous vous remercions de votre présence</a:t>
            </a:r>
          </a:p>
          <a:p>
            <a:pPr algn="ctr"/>
            <a:endParaRPr lang="en-CA" sz="3600" b="1" dirty="0">
              <a:solidFill>
                <a:schemeClr val="bg1"/>
              </a:solidFill>
              <a:latin typeface="Fira Sans" panose="020B0503050000020004" pitchFamily="34" charset="0"/>
            </a:endParaRPr>
          </a:p>
          <a:p>
            <a:pPr algn="ctr"/>
            <a:r>
              <a:rPr lang="fr-CA" sz="3600" b="1" dirty="0">
                <a:solidFill>
                  <a:schemeClr val="bg1"/>
                </a:solidFill>
                <a:latin typeface="Fira Sans" panose="020B0503050000020004" pitchFamily="34" charset="0"/>
              </a:rPr>
              <a:t>UNE APPROCHE GLOBALE DE SANTÉ EN MILIEU SCOLAIRE POUR LA PRÉVENTION DES MÉFAITS LIÉS À LA CONSOMMATION DE SUBSTANCES CHEZ LES JEUNES</a:t>
            </a:r>
          </a:p>
        </p:txBody>
      </p:sp>
      <p:pic>
        <p:nvPicPr>
          <p:cNvPr id="8" name="Picture 7">
            <a:extLst>
              <a:ext uri="{FF2B5EF4-FFF2-40B4-BE49-F238E27FC236}">
                <a16:creationId xmlns:a16="http://schemas.microsoft.com/office/drawing/2014/main" id="{C2F6E8B9-2E91-754C-A244-CAAC036FD7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5163670"/>
            <a:ext cx="2604407" cy="1020775"/>
          </a:xfrm>
          <a:prstGeom prst="rect">
            <a:avLst/>
          </a:prstGeom>
        </p:spPr>
      </p:pic>
      <p:pic>
        <p:nvPicPr>
          <p:cNvPr id="9" name="Picture 8">
            <a:extLst>
              <a:ext uri="{FF2B5EF4-FFF2-40B4-BE49-F238E27FC236}">
                <a16:creationId xmlns:a16="http://schemas.microsoft.com/office/drawing/2014/main" id="{E8BD01BC-D9ED-8345-A3C2-BF0197E31E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3429" y="5221310"/>
            <a:ext cx="3882571" cy="768826"/>
          </a:xfrm>
          <a:prstGeom prst="rect">
            <a:avLst/>
          </a:prstGeom>
        </p:spPr>
      </p:pic>
      <p:sp>
        <p:nvSpPr>
          <p:cNvPr id="11" name="Subtitle 2">
            <a:extLst>
              <a:ext uri="{FF2B5EF4-FFF2-40B4-BE49-F238E27FC236}">
                <a16:creationId xmlns:a16="http://schemas.microsoft.com/office/drawing/2014/main" id="{9F3B7508-4804-BD4B-B45B-668D50499CA7}"/>
              </a:ext>
            </a:extLst>
          </p:cNvPr>
          <p:cNvSpPr txBox="1">
            <a:spLocks/>
          </p:cNvSpPr>
          <p:nvPr/>
        </p:nvSpPr>
        <p:spPr>
          <a:xfrm>
            <a:off x="1734456" y="3640482"/>
            <a:ext cx="9144000" cy="890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3200" dirty="0" err="1">
                <a:solidFill>
                  <a:srgbClr val="BFE2EF"/>
                </a:solidFill>
                <a:latin typeface="Fira Sans" panose="020B0503050000020004" pitchFamily="34" charset="0"/>
              </a:rPr>
              <a:t>Modèle</a:t>
            </a:r>
            <a:r>
              <a:rPr lang="en-CA" sz="3200" dirty="0">
                <a:solidFill>
                  <a:srgbClr val="BFE2EF"/>
                </a:solidFill>
                <a:latin typeface="Fira Sans" panose="020B0503050000020004" pitchFamily="34" charset="0"/>
              </a:rPr>
              <a:t> </a:t>
            </a:r>
            <a:r>
              <a:rPr lang="en-CA" sz="3200" dirty="0" err="1">
                <a:solidFill>
                  <a:srgbClr val="BFE2EF"/>
                </a:solidFill>
                <a:latin typeface="Fira Sans" panose="020B0503050000020004" pitchFamily="34" charset="0"/>
              </a:rPr>
              <a:t>d’action</a:t>
            </a:r>
            <a:r>
              <a:rPr lang="en-CA" sz="3200" dirty="0">
                <a:solidFill>
                  <a:srgbClr val="BFE2EF"/>
                </a:solidFill>
                <a:latin typeface="Fira Sans" panose="020B0503050000020004" pitchFamily="34" charset="0"/>
              </a:rPr>
              <a:t> –</a:t>
            </a:r>
            <a:r>
              <a:rPr lang="en-CA" sz="3200" b="1" dirty="0">
                <a:solidFill>
                  <a:srgbClr val="BFE2EF"/>
                </a:solidFill>
                <a:latin typeface="Fira Sans" panose="020B0503050000020004" pitchFamily="34" charset="0"/>
              </a:rPr>
              <a:t> UNE INTRODUCTION</a:t>
            </a:r>
          </a:p>
        </p:txBody>
      </p:sp>
    </p:spTree>
    <p:extLst>
      <p:ext uri="{BB962C8B-B14F-4D97-AF65-F5344CB8AC3E}">
        <p14:creationId xmlns:p14="http://schemas.microsoft.com/office/powerpoint/2010/main" val="80904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BCF18C-23F4-0940-AA1F-E840C66A7843}"/>
              </a:ext>
            </a:extLst>
          </p:cNvPr>
          <p:cNvSpPr/>
          <p:nvPr/>
        </p:nvSpPr>
        <p:spPr>
          <a:xfrm>
            <a:off x="688181" y="1565276"/>
            <a:ext cx="10801350" cy="4624387"/>
          </a:xfrm>
          <a:prstGeom prst="rect">
            <a:avLst/>
          </a:prstGeom>
          <a:solidFill>
            <a:srgbClr val="263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45FD3D4-BA10-3143-8A21-8E2288F70417}"/>
              </a:ext>
            </a:extLst>
          </p:cNvPr>
          <p:cNvSpPr>
            <a:spLocks noGrp="1"/>
          </p:cNvSpPr>
          <p:nvPr>
            <p:ph type="title"/>
          </p:nvPr>
        </p:nvSpPr>
        <p:spPr/>
        <p:txBody>
          <a:bodyPr/>
          <a:lstStyle/>
          <a:p>
            <a:pPr algn="ctr"/>
            <a:r>
              <a:rPr lang="fr-CA" b="1" dirty="0">
                <a:latin typeface="Fira Sans" panose="020B0503050000020004" pitchFamily="34" charset="0"/>
                <a:ea typeface="Lato" panose="020F0502020204030203" pitchFamily="34" charset="0"/>
                <a:cs typeface="Lato" panose="020F0502020204030203" pitchFamily="34" charset="0"/>
              </a:rPr>
              <a:t>QU’EST-CE QUE LE MODÈLE D’ACTION?</a:t>
            </a:r>
            <a:endParaRPr lang="en-CA" b="1" dirty="0">
              <a:latin typeface="Fira Sans" panose="020B0503050000020004" pitchFamily="34" charset="0"/>
              <a:ea typeface="Lato" panose="020F0502020204030203" pitchFamily="34" charset="0"/>
              <a:cs typeface="Lato" panose="020F0502020204030203" pitchFamily="34" charset="0"/>
            </a:endParaRPr>
          </a:p>
        </p:txBody>
      </p:sp>
      <p:sp>
        <p:nvSpPr>
          <p:cNvPr id="15" name="Text Placeholder 14">
            <a:extLst>
              <a:ext uri="{FF2B5EF4-FFF2-40B4-BE49-F238E27FC236}">
                <a16:creationId xmlns:a16="http://schemas.microsoft.com/office/drawing/2014/main" id="{C0FC7364-5DB6-5B45-8A25-3AAC74FDC052}"/>
              </a:ext>
            </a:extLst>
          </p:cNvPr>
          <p:cNvSpPr>
            <a:spLocks noGrp="1"/>
          </p:cNvSpPr>
          <p:nvPr>
            <p:ph type="body" idx="1"/>
          </p:nvPr>
        </p:nvSpPr>
        <p:spPr>
          <a:xfrm>
            <a:off x="6169026" y="1690688"/>
            <a:ext cx="5157787" cy="490537"/>
          </a:xfrm>
        </p:spPr>
        <p:txBody>
          <a:bodyPr/>
          <a:lstStyle/>
          <a:p>
            <a:pPr algn="ctr"/>
            <a:r>
              <a:rPr lang="fr-CA" dirty="0">
                <a:solidFill>
                  <a:schemeClr val="bg1"/>
                </a:solidFill>
                <a:latin typeface="Fira Sans" panose="020B0503050000020004" pitchFamily="34" charset="0"/>
              </a:rPr>
              <a:t>Objectif</a:t>
            </a:r>
            <a:endParaRPr lang="en-CA" dirty="0">
              <a:solidFill>
                <a:schemeClr val="bg1"/>
              </a:solidFill>
              <a:latin typeface="Fira Sans" panose="020B0503050000020004" pitchFamily="34" charset="0"/>
            </a:endParaRPr>
          </a:p>
        </p:txBody>
      </p:sp>
      <p:sp>
        <p:nvSpPr>
          <p:cNvPr id="5" name="Content Placeholder 4">
            <a:extLst>
              <a:ext uri="{FF2B5EF4-FFF2-40B4-BE49-F238E27FC236}">
                <a16:creationId xmlns:a16="http://schemas.microsoft.com/office/drawing/2014/main" id="{C4FE1957-65DC-9A44-A8FD-A35ADE511FA9}"/>
              </a:ext>
            </a:extLst>
          </p:cNvPr>
          <p:cNvSpPr>
            <a:spLocks noGrp="1"/>
          </p:cNvSpPr>
          <p:nvPr>
            <p:ph sz="half" idx="2"/>
          </p:nvPr>
        </p:nvSpPr>
        <p:spPr>
          <a:xfrm>
            <a:off x="6169026" y="2287587"/>
            <a:ext cx="5157787" cy="3902076"/>
          </a:xfrm>
        </p:spPr>
        <p:txBody>
          <a:bodyPr>
            <a:normAutofit/>
          </a:bodyPr>
          <a:lstStyle/>
          <a:p>
            <a:pPr>
              <a:lnSpc>
                <a:spcPct val="100000"/>
              </a:lnSpc>
            </a:pPr>
            <a:r>
              <a:rPr lang="fr-CA" sz="2000" dirty="0">
                <a:solidFill>
                  <a:schemeClr val="bg1"/>
                </a:solidFill>
                <a:latin typeface="Lato" panose="020F0502020204030203" pitchFamily="34" charset="0"/>
                <a:ea typeface="Lato" panose="020F0502020204030203" pitchFamily="34" charset="0"/>
                <a:cs typeface="Lato" panose="020F0502020204030203" pitchFamily="34" charset="0"/>
              </a:rPr>
              <a:t>La mise au point de stratégies et de plans d’action concrets et détaillés</a:t>
            </a:r>
          </a:p>
          <a:p>
            <a:pPr marL="0" indent="0">
              <a:lnSpc>
                <a:spcPct val="100000"/>
              </a:lnSpc>
              <a:buNone/>
            </a:pPr>
            <a:endParaRPr lang="en-CA" sz="2000" dirty="0">
              <a:solidFill>
                <a:schemeClr val="bg1"/>
              </a:solidFill>
              <a:latin typeface="Lato" panose="020F0502020204030203" pitchFamily="34" charset="0"/>
              <a:ea typeface="Lato" panose="020F0502020204030203" pitchFamily="34" charset="0"/>
              <a:cs typeface="Lato" panose="020F0502020204030203" pitchFamily="34" charset="0"/>
            </a:endParaRPr>
          </a:p>
          <a:p>
            <a:pPr>
              <a:lnSpc>
                <a:spcPct val="100000"/>
              </a:lnSpc>
            </a:pPr>
            <a:r>
              <a:rPr lang="fr-CA" sz="2000" dirty="0">
                <a:solidFill>
                  <a:schemeClr val="bg1"/>
                </a:solidFill>
                <a:latin typeface="Lato" panose="020F0502020204030203" pitchFamily="34" charset="0"/>
                <a:ea typeface="Lato" panose="020F0502020204030203" pitchFamily="34" charset="0"/>
                <a:cs typeface="Lato" panose="020F0502020204030203" pitchFamily="34" charset="0"/>
              </a:rPr>
              <a:t>Pour encourager à penser différemment à la façon d’aborder la consommation de substances des jeunes</a:t>
            </a:r>
          </a:p>
          <a:p>
            <a:pPr marL="0" indent="0">
              <a:lnSpc>
                <a:spcPct val="100000"/>
              </a:lnSpc>
              <a:buNone/>
            </a:pPr>
            <a:endParaRPr lang="en-CA" sz="2000" dirty="0">
              <a:solidFill>
                <a:schemeClr val="bg1"/>
              </a:solidFill>
              <a:latin typeface="Lato" panose="020F0502020204030203" pitchFamily="34" charset="0"/>
              <a:ea typeface="Lato" panose="020F0502020204030203" pitchFamily="34" charset="0"/>
              <a:cs typeface="Lato" panose="020F0502020204030203" pitchFamily="34" charset="0"/>
            </a:endParaRPr>
          </a:p>
          <a:p>
            <a:pPr>
              <a:lnSpc>
                <a:spcPct val="100000"/>
              </a:lnSpc>
            </a:pPr>
            <a:r>
              <a:rPr lang="fr-CA" sz="2000" dirty="0">
                <a:solidFill>
                  <a:schemeClr val="bg1"/>
                </a:solidFill>
                <a:latin typeface="Lato" panose="020F0502020204030203" pitchFamily="34" charset="0"/>
                <a:ea typeface="Lato" panose="020F0502020204030203" pitchFamily="34" charset="0"/>
                <a:cs typeface="Lato" panose="020F0502020204030203" pitchFamily="34" charset="0"/>
              </a:rPr>
              <a:t>Pour aider les acteurs du milieu scolaire à mobiliser leurs réseaux</a:t>
            </a:r>
          </a:p>
        </p:txBody>
      </p:sp>
      <p:sp>
        <p:nvSpPr>
          <p:cNvPr id="16" name="Text Placeholder 15">
            <a:extLst>
              <a:ext uri="{FF2B5EF4-FFF2-40B4-BE49-F238E27FC236}">
                <a16:creationId xmlns:a16="http://schemas.microsoft.com/office/drawing/2014/main" id="{7D6B1A81-D5E7-2745-A534-4E8BE4C7D240}"/>
              </a:ext>
            </a:extLst>
          </p:cNvPr>
          <p:cNvSpPr>
            <a:spLocks noGrp="1"/>
          </p:cNvSpPr>
          <p:nvPr>
            <p:ph type="body" sz="quarter" idx="3"/>
          </p:nvPr>
        </p:nvSpPr>
        <p:spPr>
          <a:xfrm>
            <a:off x="839788" y="1681163"/>
            <a:ext cx="5183188" cy="490537"/>
          </a:xfrm>
        </p:spPr>
        <p:txBody>
          <a:bodyPr/>
          <a:lstStyle/>
          <a:p>
            <a:pPr algn="ctr"/>
            <a:r>
              <a:rPr lang="fr-CA" dirty="0">
                <a:solidFill>
                  <a:schemeClr val="bg1"/>
                </a:solidFill>
                <a:latin typeface="Fira Sans" panose="020B0503050000020004" pitchFamily="34" charset="0"/>
              </a:rPr>
              <a:t>Qu’est-ce que c’est?</a:t>
            </a:r>
          </a:p>
        </p:txBody>
      </p:sp>
      <p:sp>
        <p:nvSpPr>
          <p:cNvPr id="17" name="Content Placeholder 16">
            <a:extLst>
              <a:ext uri="{FF2B5EF4-FFF2-40B4-BE49-F238E27FC236}">
                <a16:creationId xmlns:a16="http://schemas.microsoft.com/office/drawing/2014/main" id="{88AD2BEF-9251-1940-A926-9164D29890A3}"/>
              </a:ext>
            </a:extLst>
          </p:cNvPr>
          <p:cNvSpPr>
            <a:spLocks noGrp="1"/>
          </p:cNvSpPr>
          <p:nvPr>
            <p:ph sz="quarter" idx="4"/>
          </p:nvPr>
        </p:nvSpPr>
        <p:spPr>
          <a:xfrm>
            <a:off x="839788" y="2287587"/>
            <a:ext cx="5183188" cy="3902076"/>
          </a:xfrm>
        </p:spPr>
        <p:txBody>
          <a:bodyPr>
            <a:normAutofit/>
          </a:bodyPr>
          <a:lstStyle/>
          <a:p>
            <a:pPr marL="0" lvl="0" indent="0">
              <a:buNone/>
              <a:defRPr/>
            </a:pPr>
            <a:r>
              <a:rPr lang="fr-CA" sz="2000" dirty="0">
                <a:solidFill>
                  <a:schemeClr val="bg1"/>
                </a:solidFill>
                <a:latin typeface="Lato" panose="020F0502020204030203" pitchFamily="34" charset="0"/>
                <a:ea typeface="Lato" panose="020F0502020204030203" pitchFamily="34" charset="0"/>
                <a:cs typeface="Lato" panose="020F0502020204030203" pitchFamily="34" charset="0"/>
              </a:rPr>
              <a:t>Mise au point par l’Agence de la santé publique du Canada</a:t>
            </a:r>
          </a:p>
          <a:p>
            <a:pPr lvl="1"/>
            <a:r>
              <a:rPr lang="fr-CA" sz="1800" dirty="0">
                <a:solidFill>
                  <a:schemeClr val="bg1"/>
                </a:solidFill>
                <a:latin typeface="Lato" panose="020F0502020204030203" pitchFamily="34" charset="0"/>
                <a:ea typeface="Lato" panose="020F0502020204030203" pitchFamily="34" charset="0"/>
                <a:cs typeface="Lato" panose="020F0502020204030203" pitchFamily="34" charset="0"/>
              </a:rPr>
              <a:t>S’appuie sur les contributions de plus de 50 intervenants du milieu scolaire ayant participé au Forum sur l’importance de l’école</a:t>
            </a:r>
          </a:p>
          <a:p>
            <a:pPr lvl="1"/>
            <a:endParaRPr lang="fr-CA" sz="20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buNone/>
            </a:pPr>
            <a:r>
              <a:rPr lang="fr-CA" sz="2000" dirty="0">
                <a:solidFill>
                  <a:schemeClr val="bg1"/>
                </a:solidFill>
                <a:latin typeface="Lato" panose="020F0502020204030203" pitchFamily="34" charset="0"/>
                <a:ea typeface="Lato" panose="020F0502020204030203" pitchFamily="34" charset="0"/>
                <a:cs typeface="Lato" panose="020F0502020204030203" pitchFamily="34" charset="0"/>
              </a:rPr>
              <a:t>Le modèle d’action rassemble :</a:t>
            </a:r>
          </a:p>
          <a:p>
            <a:pPr lvl="1"/>
            <a:r>
              <a:rPr lang="fr-CA" sz="1800" dirty="0">
                <a:solidFill>
                  <a:schemeClr val="bg1"/>
                </a:solidFill>
                <a:latin typeface="Lato" panose="020F0502020204030203" pitchFamily="34" charset="0"/>
                <a:ea typeface="Lato" panose="020F0502020204030203" pitchFamily="34" charset="0"/>
                <a:cs typeface="Lato" panose="020F0502020204030203" pitchFamily="34" charset="0"/>
              </a:rPr>
              <a:t>L’approche globale de la santé en milieu scolaire</a:t>
            </a:r>
          </a:p>
          <a:p>
            <a:pPr lvl="1"/>
            <a:r>
              <a:rPr lang="fr-CA" sz="1800" dirty="0">
                <a:solidFill>
                  <a:schemeClr val="bg1"/>
                </a:solidFill>
                <a:latin typeface="Lato" panose="020F0502020204030203" pitchFamily="34" charset="0"/>
                <a:ea typeface="Lato" panose="020F0502020204030203" pitchFamily="34" charset="0"/>
                <a:cs typeface="Lato" panose="020F0502020204030203" pitchFamily="34" charset="0"/>
              </a:rPr>
              <a:t>Les quatre stratégies d’intervention</a:t>
            </a:r>
          </a:p>
        </p:txBody>
      </p:sp>
      <p:sp>
        <p:nvSpPr>
          <p:cNvPr id="10" name="Frame 9">
            <a:extLst>
              <a:ext uri="{FF2B5EF4-FFF2-40B4-BE49-F238E27FC236}">
                <a16:creationId xmlns:a16="http://schemas.microsoft.com/office/drawing/2014/main" id="{CBC96A38-B973-3B45-A493-AB41CD668A31}"/>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110541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CC7354-559C-2F41-96E1-52B6AF2723E9}"/>
              </a:ext>
            </a:extLst>
          </p:cNvPr>
          <p:cNvSpPr/>
          <p:nvPr/>
        </p:nvSpPr>
        <p:spPr>
          <a:xfrm>
            <a:off x="388143" y="455054"/>
            <a:ext cx="11415713" cy="1071562"/>
          </a:xfrm>
          <a:prstGeom prst="rect">
            <a:avLst/>
          </a:prstGeom>
          <a:solidFill>
            <a:srgbClr val="263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7AE572CA-25E7-CB4A-8219-AD5AA1EE128B}"/>
              </a:ext>
            </a:extLst>
          </p:cNvPr>
          <p:cNvSpPr>
            <a:spLocks noGrp="1"/>
          </p:cNvSpPr>
          <p:nvPr>
            <p:ph type="title"/>
          </p:nvPr>
        </p:nvSpPr>
        <p:spPr>
          <a:xfrm>
            <a:off x="838200" y="365125"/>
            <a:ext cx="10668000" cy="1325563"/>
          </a:xfrm>
        </p:spPr>
        <p:txBody>
          <a:bodyPr>
            <a:normAutofit/>
          </a:bodyPr>
          <a:lstStyle/>
          <a:p>
            <a:r>
              <a:rPr lang="fr-CA" sz="2000" b="1" dirty="0">
                <a:solidFill>
                  <a:schemeClr val="bg1"/>
                </a:solidFill>
                <a:latin typeface="Fira Sans" panose="020B0503050000020004" pitchFamily="34" charset="0"/>
              </a:rPr>
              <a:t>LA PRÉVENTION DES MÉFAITS </a:t>
            </a:r>
            <a:r>
              <a:rPr lang="fr-CA" sz="3200" b="1" dirty="0">
                <a:solidFill>
                  <a:schemeClr val="bg1"/>
                </a:solidFill>
                <a:latin typeface="Fira Sans" panose="020B0503050000020004" pitchFamily="34" charset="0"/>
              </a:rPr>
              <a:t/>
            </a:r>
            <a:br>
              <a:rPr lang="fr-CA" sz="3200" b="1" dirty="0">
                <a:solidFill>
                  <a:schemeClr val="bg1"/>
                </a:solidFill>
                <a:latin typeface="Fira Sans" panose="020B0503050000020004" pitchFamily="34" charset="0"/>
              </a:rPr>
            </a:br>
            <a:r>
              <a:rPr lang="fr-CA" sz="3200" b="1" dirty="0">
                <a:solidFill>
                  <a:schemeClr val="bg1"/>
                </a:solidFill>
                <a:latin typeface="Fira Sans" panose="020B0503050000020004" pitchFamily="34" charset="0"/>
              </a:rPr>
              <a:t>LIÉS À LA CONSOMMATION DE SUBSTANCES CHEZ LES JEUNES</a:t>
            </a:r>
            <a:endParaRPr lang="en-CA" sz="3600" b="1" dirty="0">
              <a:solidFill>
                <a:schemeClr val="bg1"/>
              </a:solidFill>
              <a:latin typeface="Fira Sans" panose="020B0503050000020004" pitchFamily="34" charset="0"/>
            </a:endParaRPr>
          </a:p>
        </p:txBody>
      </p:sp>
      <p:pic>
        <p:nvPicPr>
          <p:cNvPr id="12" name="Content Placeholder 11">
            <a:extLst>
              <a:ext uri="{FF2B5EF4-FFF2-40B4-BE49-F238E27FC236}">
                <a16:creationId xmlns:a16="http://schemas.microsoft.com/office/drawing/2014/main" id="{6AB32507-F88F-6840-AB0E-B1541AF8CD82}"/>
              </a:ext>
            </a:extLst>
          </p:cNvPr>
          <p:cNvPicPr>
            <a:picLocks noGrp="1" noChangeAspect="1"/>
          </p:cNvPicPr>
          <p:nvPr>
            <p:ph sz="half" idx="1"/>
          </p:nvPr>
        </p:nvPicPr>
        <p:blipFill>
          <a:blip r:embed="rId2"/>
          <a:stretch>
            <a:fillRect/>
          </a:stretch>
        </p:blipFill>
        <p:spPr>
          <a:xfrm>
            <a:off x="838200" y="2160878"/>
            <a:ext cx="5181600" cy="3680831"/>
          </a:xfrm>
        </p:spPr>
      </p:pic>
      <p:sp>
        <p:nvSpPr>
          <p:cNvPr id="7" name="Frame 6">
            <a:extLst>
              <a:ext uri="{FF2B5EF4-FFF2-40B4-BE49-F238E27FC236}">
                <a16:creationId xmlns:a16="http://schemas.microsoft.com/office/drawing/2014/main" id="{7AC07C89-730B-1A45-A27C-7B9D8EFF7854}"/>
              </a:ext>
            </a:extLst>
          </p:cNvPr>
          <p:cNvSpPr/>
          <p:nvPr/>
        </p:nvSpPr>
        <p:spPr>
          <a:xfrm>
            <a:off x="-14288" y="-14402"/>
            <a:ext cx="12206288" cy="6872402"/>
          </a:xfrm>
          <a:prstGeom prst="frame">
            <a:avLst>
              <a:gd name="adj1" fmla="val 416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Content Placeholder 9">
            <a:extLst>
              <a:ext uri="{FF2B5EF4-FFF2-40B4-BE49-F238E27FC236}">
                <a16:creationId xmlns:a16="http://schemas.microsoft.com/office/drawing/2014/main" id="{C202B097-8C72-A54D-B6CF-733D3B0FDF6E}"/>
              </a:ext>
            </a:extLst>
          </p:cNvPr>
          <p:cNvSpPr txBox="1">
            <a:spLocks/>
          </p:cNvSpPr>
          <p:nvPr/>
        </p:nvSpPr>
        <p:spPr>
          <a:xfrm>
            <a:off x="6324600" y="1978025"/>
            <a:ext cx="5181600"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r-CA" sz="1800" dirty="0">
                <a:latin typeface="Lato" panose="020F0502020204030203" pitchFamily="34" charset="0"/>
                <a:ea typeface="Lato" panose="020F0502020204030203" pitchFamily="34" charset="0"/>
                <a:cs typeface="Lato" panose="020F0502020204030203" pitchFamily="34" charset="0"/>
              </a:rPr>
              <a:t>La consommation de substances est associée à un ensemble de méfaits potentiels.</a:t>
            </a:r>
            <a:endParaRPr lang="en-CA" sz="1800" dirty="0">
              <a:latin typeface="Lato" panose="020F0502020204030203" pitchFamily="34" charset="0"/>
              <a:ea typeface="Lato" panose="020F0502020204030203" pitchFamily="34" charset="0"/>
              <a:cs typeface="Lato" panose="020F0502020204030203" pitchFamily="34" charset="0"/>
            </a:endParaRPr>
          </a:p>
          <a:p>
            <a:pPr lvl="0"/>
            <a:r>
              <a:rPr lang="fr-CA" sz="1800" dirty="0">
                <a:latin typeface="Lato" panose="020F0502020204030203" pitchFamily="34" charset="0"/>
                <a:ea typeface="Lato" panose="020F0502020204030203" pitchFamily="34" charset="0"/>
                <a:cs typeface="Lato" panose="020F0502020204030203" pitchFamily="34" charset="0"/>
              </a:rPr>
              <a:t>Les jeunes sont plus vulnérables aux méfaits liés à la consommation de substances que les adultes.</a:t>
            </a:r>
            <a:endParaRPr lang="en-CA" sz="1800" dirty="0">
              <a:latin typeface="Lato" panose="020F0502020204030203" pitchFamily="34" charset="0"/>
              <a:ea typeface="Lato" panose="020F0502020204030203" pitchFamily="34" charset="0"/>
              <a:cs typeface="Lato" panose="020F0502020204030203" pitchFamily="34" charset="0"/>
            </a:endParaRPr>
          </a:p>
          <a:p>
            <a:pPr lvl="0"/>
            <a:r>
              <a:rPr lang="fr-CA" sz="1800" dirty="0">
                <a:latin typeface="Lato" panose="020F0502020204030203" pitchFamily="34" charset="0"/>
                <a:ea typeface="Lato" panose="020F0502020204030203" pitchFamily="34" charset="0"/>
                <a:cs typeface="Lato" panose="020F0502020204030203" pitchFamily="34" charset="0"/>
              </a:rPr>
              <a:t>Si la consommation de substances est « risquée », ces risques ne sont pas absolument déterminés.</a:t>
            </a:r>
            <a:endParaRPr lang="en-CA" sz="1800" dirty="0">
              <a:latin typeface="Lato" panose="020F0502020204030203" pitchFamily="34" charset="0"/>
              <a:ea typeface="Lato" panose="020F0502020204030203" pitchFamily="34" charset="0"/>
              <a:cs typeface="Lato" panose="020F0502020204030203" pitchFamily="34" charset="0"/>
            </a:endParaRPr>
          </a:p>
          <a:p>
            <a:pPr lvl="0"/>
            <a:r>
              <a:rPr lang="fr-CA" sz="1800" dirty="0">
                <a:latin typeface="Lato" panose="020F0502020204030203" pitchFamily="34" charset="0"/>
                <a:ea typeface="Lato" panose="020F0502020204030203" pitchFamily="34" charset="0"/>
                <a:cs typeface="Lato" panose="020F0502020204030203" pitchFamily="34" charset="0"/>
              </a:rPr>
              <a:t>Les méfaits liés à la consommation de substances sont influencés par des facteurs sociaux et structurels.</a:t>
            </a:r>
            <a:endParaRPr lang="en-CA" sz="1800" dirty="0">
              <a:latin typeface="Lato" panose="020F0502020204030203" pitchFamily="34" charset="0"/>
              <a:ea typeface="Lato" panose="020F0502020204030203" pitchFamily="34" charset="0"/>
              <a:cs typeface="Lato" panose="020F0502020204030203" pitchFamily="34" charset="0"/>
            </a:endParaRPr>
          </a:p>
          <a:p>
            <a:r>
              <a:rPr lang="fr-CA" sz="1800" dirty="0">
                <a:latin typeface="Lato" panose="020F0502020204030203" pitchFamily="34" charset="0"/>
                <a:ea typeface="Lato" panose="020F0502020204030203" pitchFamily="34" charset="0"/>
                <a:cs typeface="Lato" panose="020F0502020204030203" pitchFamily="34" charset="0"/>
              </a:rPr>
              <a:t>Les méfaits liés à la consommation de substances peuvent être atténués à l’aide de stratégies de réduction des méfaits.</a:t>
            </a:r>
          </a:p>
        </p:txBody>
      </p:sp>
    </p:spTree>
    <p:extLst>
      <p:ext uri="{BB962C8B-B14F-4D97-AF65-F5344CB8AC3E}">
        <p14:creationId xmlns:p14="http://schemas.microsoft.com/office/powerpoint/2010/main" val="2971660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E3C46B-AB60-F548-8234-68EB3F26E850}"/>
              </a:ext>
            </a:extLst>
          </p:cNvPr>
          <p:cNvSpPr/>
          <p:nvPr/>
        </p:nvSpPr>
        <p:spPr>
          <a:xfrm>
            <a:off x="688181" y="1689100"/>
            <a:ext cx="10801350" cy="4624387"/>
          </a:xfrm>
          <a:prstGeom prst="rect">
            <a:avLst/>
          </a:prstGeom>
          <a:solidFill>
            <a:srgbClr val="BFE2EF">
              <a:alpha val="5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lumMod val="65000"/>
                </a:schemeClr>
              </a:solidFill>
            </a:endParaRPr>
          </a:p>
        </p:txBody>
      </p:sp>
      <p:sp>
        <p:nvSpPr>
          <p:cNvPr id="2" name="Title 1">
            <a:extLst>
              <a:ext uri="{FF2B5EF4-FFF2-40B4-BE49-F238E27FC236}">
                <a16:creationId xmlns:a16="http://schemas.microsoft.com/office/drawing/2014/main" id="{9250279D-917C-1849-9390-6DAD56D2CF23}"/>
              </a:ext>
            </a:extLst>
          </p:cNvPr>
          <p:cNvSpPr>
            <a:spLocks noGrp="1"/>
          </p:cNvSpPr>
          <p:nvPr>
            <p:ph type="title"/>
          </p:nvPr>
        </p:nvSpPr>
        <p:spPr>
          <a:xfrm>
            <a:off x="763190" y="363537"/>
            <a:ext cx="10801349" cy="1325563"/>
          </a:xfrm>
        </p:spPr>
        <p:txBody>
          <a:bodyPr>
            <a:noAutofit/>
          </a:bodyPr>
          <a:lstStyle/>
          <a:p>
            <a:r>
              <a:rPr lang="fr-CA" sz="3000" b="1" dirty="0">
                <a:latin typeface="Fira Sans" panose="020B0503050000020004" pitchFamily="34" charset="0"/>
              </a:rPr>
              <a:t>MISE EN COMMUN DE L’APPROCHE GLOBALE DE LA SANTÉ EN MILIEU SCOLAIRE AINSI QUE QUATRE STRATÉGIES D’INTERVENTION</a:t>
            </a:r>
            <a:endParaRPr lang="en-CA" sz="3000" dirty="0"/>
          </a:p>
        </p:txBody>
      </p:sp>
      <p:sp>
        <p:nvSpPr>
          <p:cNvPr id="12" name="TextBox 11">
            <a:extLst>
              <a:ext uri="{FF2B5EF4-FFF2-40B4-BE49-F238E27FC236}">
                <a16:creationId xmlns:a16="http://schemas.microsoft.com/office/drawing/2014/main" id="{FBC82901-CB4E-3840-BD69-03986A4F6321}"/>
              </a:ext>
            </a:extLst>
          </p:cNvPr>
          <p:cNvSpPr txBox="1"/>
          <p:nvPr/>
        </p:nvSpPr>
        <p:spPr>
          <a:xfrm>
            <a:off x="838200" y="1918741"/>
            <a:ext cx="10651331" cy="1323439"/>
          </a:xfrm>
          <a:prstGeom prst="rect">
            <a:avLst/>
          </a:prstGeom>
          <a:noFill/>
        </p:spPr>
        <p:txBody>
          <a:bodyPr wrap="square" rtlCol="0">
            <a:spAutoFit/>
          </a:bodyPr>
          <a:lstStyle/>
          <a:p>
            <a:r>
              <a:rPr lang="fr-CA" sz="2000" dirty="0">
                <a:latin typeface="Lato" panose="020F0502020204030203" pitchFamily="34" charset="0"/>
                <a:ea typeface="Lato" panose="020F0502020204030203" pitchFamily="34" charset="0"/>
                <a:cs typeface="Lato" panose="020F0502020204030203" pitchFamily="34" charset="0"/>
              </a:rPr>
              <a:t>Le modèle d’action est une ressource de soutien pour les membres de la communauté scolaire dans la planification et la mise en application de stratégies de prévention des méfaits liés à la consommation de substances chez les jeunes qui :</a:t>
            </a:r>
          </a:p>
          <a:p>
            <a:endParaRPr lang="en-CA" sz="2000" dirty="0">
              <a:latin typeface="Lato" panose="020F0502020204030203" pitchFamily="34" charset="0"/>
              <a:ea typeface="Lato" panose="020F0502020204030203" pitchFamily="34" charset="0"/>
              <a:cs typeface="Lato" panose="020F0502020204030203" pitchFamily="34" charset="0"/>
            </a:endParaRPr>
          </a:p>
        </p:txBody>
      </p:sp>
      <p:sp>
        <p:nvSpPr>
          <p:cNvPr id="8" name="Frame 7">
            <a:extLst>
              <a:ext uri="{FF2B5EF4-FFF2-40B4-BE49-F238E27FC236}">
                <a16:creationId xmlns:a16="http://schemas.microsoft.com/office/drawing/2014/main" id="{6E1FF13A-1532-4647-A18B-170699BB574F}"/>
              </a:ext>
            </a:extLst>
          </p:cNvPr>
          <p:cNvSpPr/>
          <p:nvPr/>
        </p:nvSpPr>
        <p:spPr>
          <a:xfrm>
            <a:off x="-14288" y="-14402"/>
            <a:ext cx="12206288" cy="6872402"/>
          </a:xfrm>
          <a:prstGeom prst="frame">
            <a:avLst>
              <a:gd name="adj1" fmla="val 416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0" name="Picture 9" descr="Table  Description automatically generated">
            <a:extLst>
              <a:ext uri="{FF2B5EF4-FFF2-40B4-BE49-F238E27FC236}">
                <a16:creationId xmlns:a16="http://schemas.microsoft.com/office/drawing/2014/main" id="{9E8A39F1-79F2-0543-AA4F-3ABDD403704A}"/>
              </a:ext>
            </a:extLst>
          </p:cNvPr>
          <p:cNvPicPr>
            <a:picLocks noChangeAspect="1"/>
          </p:cNvPicPr>
          <p:nvPr/>
        </p:nvPicPr>
        <p:blipFill>
          <a:blip r:embed="rId2"/>
          <a:stretch>
            <a:fillRect/>
          </a:stretch>
        </p:blipFill>
        <p:spPr>
          <a:xfrm>
            <a:off x="4703919" y="2981977"/>
            <a:ext cx="6672735" cy="3218400"/>
          </a:xfrm>
          <a:prstGeom prst="rect">
            <a:avLst/>
          </a:prstGeom>
        </p:spPr>
      </p:pic>
      <p:sp>
        <p:nvSpPr>
          <p:cNvPr id="14" name="TextBox 13">
            <a:extLst>
              <a:ext uri="{FF2B5EF4-FFF2-40B4-BE49-F238E27FC236}">
                <a16:creationId xmlns:a16="http://schemas.microsoft.com/office/drawing/2014/main" id="{54E7E5A8-33C0-FB4B-9FD9-6E547189A5AC}"/>
              </a:ext>
            </a:extLst>
          </p:cNvPr>
          <p:cNvSpPr txBox="1"/>
          <p:nvPr/>
        </p:nvSpPr>
        <p:spPr>
          <a:xfrm>
            <a:off x="688181" y="2822024"/>
            <a:ext cx="3810000" cy="2123658"/>
          </a:xfrm>
          <a:prstGeom prst="rect">
            <a:avLst/>
          </a:prstGeom>
          <a:noFill/>
        </p:spPr>
        <p:txBody>
          <a:bodyPr wrap="square" rtlCol="0">
            <a:spAutoFit/>
          </a:bodyPr>
          <a:lstStyle/>
          <a:p>
            <a:endParaRPr lang="en-CA" sz="2000" dirty="0">
              <a:latin typeface="Lato" panose="020F0502020204030203" pitchFamily="34" charset="0"/>
              <a:ea typeface="Lato" panose="020F0502020204030203" pitchFamily="34" charset="0"/>
              <a:cs typeface="Lato" panose="020F0502020204030203" pitchFamily="34" charset="0"/>
            </a:endParaRPr>
          </a:p>
          <a:p>
            <a:pPr marL="742950" lvl="1" indent="-285750">
              <a:buFont typeface="Arial" panose="020B0604020202020204" pitchFamily="34" charset="0"/>
              <a:buChar char="•"/>
            </a:pPr>
            <a:r>
              <a:rPr lang="fr-CA" sz="1600" dirty="0">
                <a:latin typeface="Lato" panose="020F0502020204030203" pitchFamily="34" charset="0"/>
                <a:ea typeface="Lato" panose="020F0502020204030203" pitchFamily="34" charset="0"/>
                <a:cs typeface="Lato" panose="020F0502020204030203" pitchFamily="34" charset="0"/>
              </a:rPr>
              <a:t>S’appuient sur des données probantes.</a:t>
            </a:r>
          </a:p>
          <a:p>
            <a:pPr marL="742950" lvl="1" indent="-285750">
              <a:buFont typeface="Arial" panose="020B0604020202020204" pitchFamily="34" charset="0"/>
              <a:buChar char="•"/>
            </a:pPr>
            <a:r>
              <a:rPr lang="fr-CA" sz="1600" dirty="0">
                <a:latin typeface="Lato" panose="020F0502020204030203" pitchFamily="34" charset="0"/>
                <a:ea typeface="Lato" panose="020F0502020204030203" pitchFamily="34" charset="0"/>
                <a:cs typeface="Lato" panose="020F0502020204030203" pitchFamily="34" charset="0"/>
              </a:rPr>
              <a:t>Reflètent la diversité des besoins et des expériences des élèves. </a:t>
            </a:r>
          </a:p>
          <a:p>
            <a:pPr marL="742950" lvl="1" indent="-285750">
              <a:buFont typeface="Arial" panose="020B0604020202020204" pitchFamily="34" charset="0"/>
              <a:buChar char="•"/>
            </a:pPr>
            <a:r>
              <a:rPr lang="fr-CA" sz="1600" dirty="0">
                <a:latin typeface="Lato" panose="020F0502020204030203" pitchFamily="34" charset="0"/>
                <a:ea typeface="Lato" panose="020F0502020204030203" pitchFamily="34" charset="0"/>
                <a:cs typeface="Lato" panose="020F0502020204030203" pitchFamily="34" charset="0"/>
              </a:rPr>
              <a:t>Utilisent au maximum les leviers des communautés scolaires. </a:t>
            </a:r>
          </a:p>
        </p:txBody>
      </p:sp>
    </p:spTree>
    <p:extLst>
      <p:ext uri="{BB962C8B-B14F-4D97-AF65-F5344CB8AC3E}">
        <p14:creationId xmlns:p14="http://schemas.microsoft.com/office/powerpoint/2010/main" val="1810214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97CBCD-8D38-6446-9A65-C10F9363C31B}"/>
              </a:ext>
            </a:extLst>
          </p:cNvPr>
          <p:cNvSpPr/>
          <p:nvPr/>
        </p:nvSpPr>
        <p:spPr>
          <a:xfrm>
            <a:off x="388143" y="492125"/>
            <a:ext cx="11415713" cy="1071562"/>
          </a:xfrm>
          <a:prstGeom prst="rect">
            <a:avLst/>
          </a:prstGeom>
          <a:solidFill>
            <a:srgbClr val="263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86186D1-5BC4-184B-8A5F-9FC12B132784}"/>
              </a:ext>
            </a:extLst>
          </p:cNvPr>
          <p:cNvSpPr>
            <a:spLocks noGrp="1"/>
          </p:cNvSpPr>
          <p:nvPr>
            <p:ph type="title"/>
          </p:nvPr>
        </p:nvSpPr>
        <p:spPr/>
        <p:txBody>
          <a:bodyPr>
            <a:normAutofit/>
          </a:bodyPr>
          <a:lstStyle/>
          <a:p>
            <a:r>
              <a:rPr lang="fr-CA" sz="3200" b="1" dirty="0">
                <a:solidFill>
                  <a:schemeClr val="bg1"/>
                </a:solidFill>
                <a:latin typeface="Fira Sans" panose="020B0503050000020004" pitchFamily="34" charset="0"/>
              </a:rPr>
              <a:t>1. L’APPROCHE GLOBALE DE LA SANTÉ EN MILIEU SCOLAIRE</a:t>
            </a:r>
            <a:endParaRPr lang="en-CA" sz="3200" b="1" dirty="0">
              <a:solidFill>
                <a:schemeClr val="bg1"/>
              </a:solidFill>
              <a:latin typeface="Fira Sans" panose="020B0503050000020004" pitchFamily="34" charset="0"/>
            </a:endParaRPr>
          </a:p>
        </p:txBody>
      </p:sp>
      <p:sp>
        <p:nvSpPr>
          <p:cNvPr id="3" name="Content Placeholder 2">
            <a:extLst>
              <a:ext uri="{FF2B5EF4-FFF2-40B4-BE49-F238E27FC236}">
                <a16:creationId xmlns:a16="http://schemas.microsoft.com/office/drawing/2014/main" id="{6098544B-4A40-364A-9691-6CFB0782019A}"/>
              </a:ext>
            </a:extLst>
          </p:cNvPr>
          <p:cNvSpPr>
            <a:spLocks noGrp="1"/>
          </p:cNvSpPr>
          <p:nvPr>
            <p:ph idx="1"/>
          </p:nvPr>
        </p:nvSpPr>
        <p:spPr/>
        <p:txBody>
          <a:bodyPr>
            <a:noAutofit/>
          </a:bodyPr>
          <a:lstStyle/>
          <a:p>
            <a:r>
              <a:rPr lang="fr-CA" sz="1800" dirty="0">
                <a:latin typeface="Lato" panose="020F0502020204030203" pitchFamily="34" charset="0"/>
                <a:ea typeface="Lato" panose="020F0502020204030203" pitchFamily="34" charset="0"/>
                <a:cs typeface="Lato" panose="020F0502020204030203" pitchFamily="34" charset="0"/>
              </a:rPr>
              <a:t>Cette approche est un cadre de référence qui aborde la question de la santé en milieu scolaire d’une manière planifiée et intégrée. </a:t>
            </a:r>
          </a:p>
          <a:p>
            <a:r>
              <a:rPr lang="fr-CA" sz="1800" dirty="0">
                <a:latin typeface="Lato" panose="020F0502020204030203" pitchFamily="34" charset="0"/>
                <a:ea typeface="Lato" panose="020F0502020204030203" pitchFamily="34" charset="0"/>
                <a:cs typeface="Lato" panose="020F0502020204030203" pitchFamily="34" charset="0"/>
              </a:rPr>
              <a:t>Utilisation des quatre composantes du modèle lors de la planification et la mise en pratique d’une intervention :</a:t>
            </a:r>
          </a:p>
          <a:p>
            <a:endParaRPr lang="en-CA" sz="1800" dirty="0">
              <a:latin typeface="Lato" panose="020F0502020204030203" pitchFamily="34" charset="0"/>
              <a:ea typeface="Lato" panose="020F0502020204030203" pitchFamily="34" charset="0"/>
              <a:cs typeface="Lato" panose="020F0502020204030203" pitchFamily="34" charset="0"/>
            </a:endParaRPr>
          </a:p>
          <a:p>
            <a:endParaRPr lang="en-CA" sz="1800" dirty="0">
              <a:latin typeface="Lato" panose="020F0502020204030203" pitchFamily="34" charset="0"/>
              <a:ea typeface="Lato" panose="020F0502020204030203" pitchFamily="34" charset="0"/>
              <a:cs typeface="Lato" panose="020F0502020204030203" pitchFamily="34" charset="0"/>
            </a:endParaRPr>
          </a:p>
          <a:p>
            <a:endParaRPr lang="en-CA" sz="1800" dirty="0">
              <a:latin typeface="Lato" panose="020F0502020204030203" pitchFamily="34" charset="0"/>
              <a:ea typeface="Lato" panose="020F0502020204030203" pitchFamily="34" charset="0"/>
              <a:cs typeface="Lato" panose="020F0502020204030203" pitchFamily="34" charset="0"/>
            </a:endParaRPr>
          </a:p>
          <a:p>
            <a:endParaRPr lang="en-CA" sz="18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CA" sz="1800" dirty="0">
              <a:latin typeface="Lato" panose="020F0502020204030203" pitchFamily="34" charset="0"/>
              <a:ea typeface="Lato" panose="020F0502020204030203" pitchFamily="34" charset="0"/>
              <a:cs typeface="Lato" panose="020F0502020204030203" pitchFamily="34" charset="0"/>
            </a:endParaRPr>
          </a:p>
          <a:p>
            <a:r>
              <a:rPr lang="fr-CA" sz="1800" dirty="0">
                <a:latin typeface="Lato" panose="020F0502020204030203" pitchFamily="34" charset="0"/>
                <a:ea typeface="Lato" panose="020F0502020204030203" pitchFamily="34" charset="0"/>
                <a:cs typeface="Lato" panose="020F0502020204030203" pitchFamily="34" charset="0"/>
              </a:rPr>
              <a:t>C’est un outil pratique pour guider et renforcer les efforts qui n’est pas prescription tout en permettant de modifier les plans pour s’adapter à des contextes et des besoins changeants.</a:t>
            </a:r>
            <a:endParaRPr lang="en-CA" sz="1400" dirty="0">
              <a:latin typeface="Lato" panose="020F0502020204030203" pitchFamily="34" charset="0"/>
              <a:ea typeface="Lato" panose="020F0502020204030203" pitchFamily="34" charset="0"/>
              <a:cs typeface="Lato" panose="020F0502020204030203" pitchFamily="34" charset="0"/>
            </a:endParaRPr>
          </a:p>
          <a:p>
            <a:r>
              <a:rPr lang="fr-CA" sz="1800" dirty="0">
                <a:latin typeface="Lato" panose="020F0502020204030203" pitchFamily="34" charset="0"/>
                <a:ea typeface="Lato" panose="020F0502020204030203" pitchFamily="34" charset="0"/>
                <a:cs typeface="Lato" panose="020F0502020204030203" pitchFamily="34" charset="0"/>
              </a:rPr>
              <a:t>Cette approche aide à réfléchir à la façon dont il est possible de traduire des approches </a:t>
            </a:r>
            <a:r>
              <a:rPr lang="fr-CA" sz="1800" i="1" dirty="0">
                <a:latin typeface="Lato" panose="020F0502020204030203" pitchFamily="34" charset="0"/>
                <a:ea typeface="Lato" panose="020F0502020204030203" pitchFamily="34" charset="0"/>
                <a:cs typeface="Lato" panose="020F0502020204030203" pitchFamily="34" charset="0"/>
              </a:rPr>
              <a:t>conceptuelles</a:t>
            </a:r>
            <a:r>
              <a:rPr lang="fr-CA" sz="1800" dirty="0">
                <a:latin typeface="Lato" panose="020F0502020204030203" pitchFamily="34" charset="0"/>
                <a:ea typeface="Lato" panose="020F0502020204030203" pitchFamily="34" charset="0"/>
                <a:cs typeface="Lato" panose="020F0502020204030203" pitchFamily="34" charset="0"/>
              </a:rPr>
              <a:t> en </a:t>
            </a:r>
            <a:r>
              <a:rPr lang="fr-CA" sz="1800" b="1" dirty="0">
                <a:latin typeface="Lato" panose="020F0502020204030203" pitchFamily="34" charset="0"/>
                <a:ea typeface="Lato" panose="020F0502020204030203" pitchFamily="34" charset="0"/>
                <a:cs typeface="Lato" panose="020F0502020204030203" pitchFamily="34" charset="0"/>
              </a:rPr>
              <a:t>actions pratiques et concrètes adaptées au contexte scolaire</a:t>
            </a:r>
            <a:r>
              <a:rPr lang="fr-CA" sz="1800" dirty="0">
                <a:latin typeface="Lato" panose="020F0502020204030203" pitchFamily="34" charset="0"/>
                <a:ea typeface="Lato" panose="020F0502020204030203" pitchFamily="34" charset="0"/>
                <a:cs typeface="Lato" panose="020F0502020204030203" pitchFamily="34" charset="0"/>
              </a:rPr>
              <a:t> et de mettre en évidence les points forts et les lacunes au sein de la communauté scolaire.</a:t>
            </a:r>
          </a:p>
        </p:txBody>
      </p:sp>
      <p:sp>
        <p:nvSpPr>
          <p:cNvPr id="4" name="Frame 3">
            <a:extLst>
              <a:ext uri="{FF2B5EF4-FFF2-40B4-BE49-F238E27FC236}">
                <a16:creationId xmlns:a16="http://schemas.microsoft.com/office/drawing/2014/main" id="{1036DCE6-CAE1-7048-978D-704637A3284C}"/>
              </a:ext>
            </a:extLst>
          </p:cNvPr>
          <p:cNvSpPr/>
          <p:nvPr/>
        </p:nvSpPr>
        <p:spPr>
          <a:xfrm>
            <a:off x="-14288" y="-14402"/>
            <a:ext cx="12206288" cy="6872402"/>
          </a:xfrm>
          <a:prstGeom prst="frame">
            <a:avLst>
              <a:gd name="adj1" fmla="val 416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Rectangle 6">
            <a:extLst>
              <a:ext uri="{FF2B5EF4-FFF2-40B4-BE49-F238E27FC236}">
                <a16:creationId xmlns:a16="http://schemas.microsoft.com/office/drawing/2014/main" id="{AEE49CE8-8584-F44F-A53F-8879667A9B25}"/>
              </a:ext>
            </a:extLst>
          </p:cNvPr>
          <p:cNvSpPr/>
          <p:nvPr/>
        </p:nvSpPr>
        <p:spPr>
          <a:xfrm>
            <a:off x="1112106" y="3870111"/>
            <a:ext cx="5041557" cy="857807"/>
          </a:xfrm>
          <a:prstGeom prst="rect">
            <a:avLst/>
          </a:prstGeom>
          <a:solidFill>
            <a:srgbClr val="BFBFBF">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err="1">
                <a:solidFill>
                  <a:schemeClr val="tx1"/>
                </a:solidFill>
                <a:latin typeface="Lato" panose="020F0502020204030203" pitchFamily="34" charset="0"/>
                <a:ea typeface="Lato" panose="020F0502020204030203" pitchFamily="34" charset="0"/>
                <a:cs typeface="Lato" panose="020F0502020204030203" pitchFamily="34" charset="0"/>
              </a:rPr>
              <a:t>Partenariats</a:t>
            </a:r>
            <a:r>
              <a:rPr lang="en-CA" b="1" dirty="0">
                <a:solidFill>
                  <a:schemeClr val="tx1"/>
                </a:solidFill>
                <a:latin typeface="Lato" panose="020F0502020204030203" pitchFamily="34" charset="0"/>
                <a:ea typeface="Lato" panose="020F0502020204030203" pitchFamily="34" charset="0"/>
                <a:cs typeface="Lato" panose="020F0502020204030203" pitchFamily="34" charset="0"/>
              </a:rPr>
              <a:t> et services</a:t>
            </a:r>
          </a:p>
        </p:txBody>
      </p:sp>
      <p:sp>
        <p:nvSpPr>
          <p:cNvPr id="6" name="Rectangle 5">
            <a:extLst>
              <a:ext uri="{FF2B5EF4-FFF2-40B4-BE49-F238E27FC236}">
                <a16:creationId xmlns:a16="http://schemas.microsoft.com/office/drawing/2014/main" id="{AF5FA468-1207-DB4E-BB3A-23DC47EC62FF}"/>
              </a:ext>
            </a:extLst>
          </p:cNvPr>
          <p:cNvSpPr/>
          <p:nvPr/>
        </p:nvSpPr>
        <p:spPr>
          <a:xfrm>
            <a:off x="1112106" y="3189074"/>
            <a:ext cx="5041557" cy="811254"/>
          </a:xfrm>
          <a:prstGeom prst="rect">
            <a:avLst/>
          </a:prstGeom>
          <a:solidFill>
            <a:srgbClr val="26374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err="1">
                <a:latin typeface="Lato" panose="020F0502020204030203" pitchFamily="34" charset="0"/>
                <a:ea typeface="Lato" panose="020F0502020204030203" pitchFamily="34" charset="0"/>
                <a:cs typeface="Lato" panose="020F0502020204030203" pitchFamily="34" charset="0"/>
              </a:rPr>
              <a:t>Enseignement</a:t>
            </a:r>
            <a:r>
              <a:rPr lang="en-CA" b="1" dirty="0">
                <a:latin typeface="Lato" panose="020F0502020204030203" pitchFamily="34" charset="0"/>
                <a:ea typeface="Lato" panose="020F0502020204030203" pitchFamily="34" charset="0"/>
                <a:cs typeface="Lato" panose="020F0502020204030203" pitchFamily="34" charset="0"/>
              </a:rPr>
              <a:t> et </a:t>
            </a:r>
            <a:r>
              <a:rPr lang="en-CA" b="1" dirty="0" err="1">
                <a:latin typeface="Lato" panose="020F0502020204030203" pitchFamily="34" charset="0"/>
                <a:ea typeface="Lato" panose="020F0502020204030203" pitchFamily="34" charset="0"/>
                <a:cs typeface="Lato" panose="020F0502020204030203" pitchFamily="34" charset="0"/>
              </a:rPr>
              <a:t>apprentissage</a:t>
            </a:r>
            <a:endParaRPr lang="en-CA" b="1" dirty="0">
              <a:latin typeface="Lato" panose="020F0502020204030203" pitchFamily="34" charset="0"/>
              <a:ea typeface="Lato" panose="020F0502020204030203" pitchFamily="34" charset="0"/>
              <a:cs typeface="Lato" panose="020F0502020204030203" pitchFamily="34" charset="0"/>
            </a:endParaRPr>
          </a:p>
        </p:txBody>
      </p:sp>
      <p:sp>
        <p:nvSpPr>
          <p:cNvPr id="9" name="Rectangle 8">
            <a:extLst>
              <a:ext uri="{FF2B5EF4-FFF2-40B4-BE49-F238E27FC236}">
                <a16:creationId xmlns:a16="http://schemas.microsoft.com/office/drawing/2014/main" id="{69FF2918-B562-AF45-B338-EE4268EF0691}"/>
              </a:ext>
            </a:extLst>
          </p:cNvPr>
          <p:cNvSpPr/>
          <p:nvPr/>
        </p:nvSpPr>
        <p:spPr>
          <a:xfrm>
            <a:off x="6002357" y="3870112"/>
            <a:ext cx="5041557" cy="857806"/>
          </a:xfrm>
          <a:prstGeom prst="rect">
            <a:avLst/>
          </a:prstGeom>
          <a:solidFill>
            <a:srgbClr val="9FD4E8">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err="1">
                <a:solidFill>
                  <a:schemeClr val="tx1"/>
                </a:solidFill>
                <a:latin typeface="Lato" panose="020F0502020204030203" pitchFamily="34" charset="0"/>
                <a:ea typeface="Lato" panose="020F0502020204030203" pitchFamily="34" charset="0"/>
                <a:cs typeface="Lato" panose="020F0502020204030203" pitchFamily="34" charset="0"/>
              </a:rPr>
              <a:t>Environnement</a:t>
            </a:r>
            <a:r>
              <a:rPr lang="en-CA" b="1" dirty="0">
                <a:solidFill>
                  <a:schemeClr val="tx1"/>
                </a:solidFill>
                <a:latin typeface="Lato" panose="020F0502020204030203" pitchFamily="34" charset="0"/>
                <a:ea typeface="Lato" panose="020F0502020204030203" pitchFamily="34" charset="0"/>
                <a:cs typeface="Lato" panose="020F0502020204030203" pitchFamily="34" charset="0"/>
              </a:rPr>
              <a:t> social et physique</a:t>
            </a:r>
          </a:p>
        </p:txBody>
      </p:sp>
      <p:sp>
        <p:nvSpPr>
          <p:cNvPr id="8" name="Rectangle 7">
            <a:extLst>
              <a:ext uri="{FF2B5EF4-FFF2-40B4-BE49-F238E27FC236}">
                <a16:creationId xmlns:a16="http://schemas.microsoft.com/office/drawing/2014/main" id="{4E9E4BC8-718D-4642-9054-E5C6E44ADE17}"/>
              </a:ext>
            </a:extLst>
          </p:cNvPr>
          <p:cNvSpPr/>
          <p:nvPr/>
        </p:nvSpPr>
        <p:spPr>
          <a:xfrm>
            <a:off x="6009500" y="3189073"/>
            <a:ext cx="5041557" cy="817368"/>
          </a:xfrm>
          <a:prstGeom prst="rect">
            <a:avLst/>
          </a:prstGeom>
          <a:solidFill>
            <a:srgbClr val="29629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Lato" panose="020F0502020204030203" pitchFamily="34" charset="0"/>
                <a:ea typeface="Lato" panose="020F0502020204030203" pitchFamily="34" charset="0"/>
                <a:cs typeface="Lato" panose="020F0502020204030203" pitchFamily="34" charset="0"/>
              </a:rPr>
              <a:t>Politiques</a:t>
            </a:r>
          </a:p>
        </p:txBody>
      </p:sp>
      <p:pic>
        <p:nvPicPr>
          <p:cNvPr id="11" name="Picture 10">
            <a:extLst>
              <a:ext uri="{FF2B5EF4-FFF2-40B4-BE49-F238E27FC236}">
                <a16:creationId xmlns:a16="http://schemas.microsoft.com/office/drawing/2014/main" id="{A706239D-71CA-AC43-80C4-3F5F044C8D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02172" y="3632359"/>
            <a:ext cx="562939" cy="562939"/>
          </a:xfrm>
          <a:prstGeom prst="rect">
            <a:avLst/>
          </a:prstGeom>
        </p:spPr>
      </p:pic>
    </p:spTree>
    <p:extLst>
      <p:ext uri="{BB962C8B-B14F-4D97-AF65-F5344CB8AC3E}">
        <p14:creationId xmlns:p14="http://schemas.microsoft.com/office/powerpoint/2010/main" val="1680424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4AAFFB-59DF-094F-A793-A2E97C7B1294}"/>
              </a:ext>
            </a:extLst>
          </p:cNvPr>
          <p:cNvSpPr>
            <a:spLocks noGrp="1"/>
          </p:cNvSpPr>
          <p:nvPr>
            <p:ph idx="1"/>
          </p:nvPr>
        </p:nvSpPr>
        <p:spPr>
          <a:xfrm>
            <a:off x="838200" y="4556253"/>
            <a:ext cx="10515600" cy="1490877"/>
          </a:xfrm>
        </p:spPr>
        <p:txBody>
          <a:bodyPr>
            <a:normAutofit/>
          </a:bodyPr>
          <a:lstStyle/>
          <a:p>
            <a:r>
              <a:rPr lang="fr-CA" sz="2000" b="1" dirty="0">
                <a:latin typeface="Lato" panose="020F0502020204030203" pitchFamily="34" charset="0"/>
                <a:ea typeface="Lato" panose="020F0502020204030203" pitchFamily="34" charset="0"/>
                <a:cs typeface="Lato" panose="020F0502020204030203" pitchFamily="34" charset="0"/>
              </a:rPr>
              <a:t>L’éducation fondée sur des données probantes en matière de consommation de substances est l’</a:t>
            </a:r>
            <a:r>
              <a:rPr lang="fr-CA" sz="2000" b="1" u="sng" dirty="0">
                <a:latin typeface="Lato" panose="020F0502020204030203" pitchFamily="34" charset="0"/>
                <a:ea typeface="Lato" panose="020F0502020204030203" pitchFamily="34" charset="0"/>
                <a:cs typeface="Lato" panose="020F0502020204030203" pitchFamily="34" charset="0"/>
              </a:rPr>
              <a:t>une des composantes</a:t>
            </a:r>
            <a:r>
              <a:rPr lang="fr-CA" sz="2000" b="1" dirty="0">
                <a:latin typeface="Lato" panose="020F0502020204030203" pitchFamily="34" charset="0"/>
                <a:ea typeface="Lato" panose="020F0502020204030203" pitchFamily="34" charset="0"/>
                <a:cs typeface="Lato" panose="020F0502020204030203" pitchFamily="34" charset="0"/>
              </a:rPr>
              <a:t> d’une approche globale en matière de prévention des méfaits liés à la consommation de substances chez les jeunes.</a:t>
            </a:r>
            <a:r>
              <a:rPr lang="fr-CA" sz="2000" dirty="0">
                <a:latin typeface="Lato" panose="020F0502020204030203" pitchFamily="34" charset="0"/>
                <a:ea typeface="Lato" panose="020F0502020204030203" pitchFamily="34" charset="0"/>
                <a:cs typeface="Lato" panose="020F0502020204030203" pitchFamily="34" charset="0"/>
              </a:rPr>
              <a:t> </a:t>
            </a:r>
          </a:p>
          <a:p>
            <a:pPr lvl="1"/>
            <a:r>
              <a:rPr lang="fr-CA" sz="1800" dirty="0">
                <a:latin typeface="Lato" panose="020F0502020204030203" pitchFamily="34" charset="0"/>
                <a:ea typeface="Lato" panose="020F0502020204030203" pitchFamily="34" charset="0"/>
                <a:cs typeface="Lato" panose="020F0502020204030203" pitchFamily="34" charset="0"/>
              </a:rPr>
              <a:t>D’autres leviers importants : les politiques, l’environnement social et physique ainsi que les partenariats et services.</a:t>
            </a:r>
          </a:p>
        </p:txBody>
      </p:sp>
      <p:sp>
        <p:nvSpPr>
          <p:cNvPr id="4" name="Rectangle 3">
            <a:extLst>
              <a:ext uri="{FF2B5EF4-FFF2-40B4-BE49-F238E27FC236}">
                <a16:creationId xmlns:a16="http://schemas.microsoft.com/office/drawing/2014/main" id="{83716A9B-DE5E-3147-9035-B62B5F9D2F75}"/>
              </a:ext>
            </a:extLst>
          </p:cNvPr>
          <p:cNvSpPr/>
          <p:nvPr/>
        </p:nvSpPr>
        <p:spPr>
          <a:xfrm>
            <a:off x="-14288" y="2500354"/>
            <a:ext cx="12206288" cy="1490877"/>
          </a:xfrm>
          <a:prstGeom prst="rect">
            <a:avLst/>
          </a:prstGeom>
          <a:solidFill>
            <a:srgbClr val="BFE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5B6793D-1431-2541-B0E9-85BE0C4E9D53}"/>
              </a:ext>
            </a:extLst>
          </p:cNvPr>
          <p:cNvSpPr>
            <a:spLocks noGrp="1"/>
          </p:cNvSpPr>
          <p:nvPr>
            <p:ph type="title"/>
          </p:nvPr>
        </p:nvSpPr>
        <p:spPr>
          <a:xfrm>
            <a:off x="831056" y="2665669"/>
            <a:ext cx="10515600" cy="1325563"/>
          </a:xfrm>
        </p:spPr>
        <p:txBody>
          <a:bodyPr>
            <a:normAutofit/>
          </a:bodyPr>
          <a:lstStyle/>
          <a:p>
            <a:r>
              <a:rPr lang="fr-CA" sz="5400" b="1" dirty="0">
                <a:latin typeface="Fira Sans" panose="020B0503050000020004" pitchFamily="34" charset="0"/>
              </a:rPr>
              <a:t>EN BREF…</a:t>
            </a:r>
            <a:endParaRPr lang="en-CA" sz="5400" b="1" dirty="0">
              <a:latin typeface="Fira Sans" panose="020B0503050000020004" pitchFamily="34" charset="0"/>
            </a:endParaRPr>
          </a:p>
        </p:txBody>
      </p:sp>
      <p:pic>
        <p:nvPicPr>
          <p:cNvPr id="6" name="Picture 5">
            <a:extLst>
              <a:ext uri="{FF2B5EF4-FFF2-40B4-BE49-F238E27FC236}">
                <a16:creationId xmlns:a16="http://schemas.microsoft.com/office/drawing/2014/main" id="{5B2BB61D-DC6A-1E46-977D-536B5F1E6C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304" y="-12357"/>
            <a:ext cx="12266608" cy="2512710"/>
          </a:xfrm>
          <a:prstGeom prst="rect">
            <a:avLst/>
          </a:prstGeom>
        </p:spPr>
      </p:pic>
    </p:spTree>
    <p:extLst>
      <p:ext uri="{BB962C8B-B14F-4D97-AF65-F5344CB8AC3E}">
        <p14:creationId xmlns:p14="http://schemas.microsoft.com/office/powerpoint/2010/main" val="2296158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F25E7A-0A16-B54D-B001-836208B351D2}"/>
              </a:ext>
            </a:extLst>
          </p:cNvPr>
          <p:cNvSpPr/>
          <p:nvPr/>
        </p:nvSpPr>
        <p:spPr>
          <a:xfrm>
            <a:off x="388143" y="442697"/>
            <a:ext cx="11415713" cy="1071562"/>
          </a:xfrm>
          <a:prstGeom prst="rect">
            <a:avLst/>
          </a:prstGeom>
          <a:solidFill>
            <a:srgbClr val="8FA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6E006CC-51E8-244D-9490-88073A31E28C}"/>
              </a:ext>
            </a:extLst>
          </p:cNvPr>
          <p:cNvSpPr>
            <a:spLocks noGrp="1"/>
          </p:cNvSpPr>
          <p:nvPr>
            <p:ph type="title"/>
          </p:nvPr>
        </p:nvSpPr>
        <p:spPr>
          <a:xfrm>
            <a:off x="838200" y="365125"/>
            <a:ext cx="10738020" cy="1325563"/>
          </a:xfrm>
        </p:spPr>
        <p:txBody>
          <a:bodyPr/>
          <a:lstStyle/>
          <a:p>
            <a:r>
              <a:rPr lang="fr-CA" b="1" dirty="0">
                <a:latin typeface="Fira Sans" panose="020B0503050000020004" pitchFamily="34" charset="0"/>
              </a:rPr>
              <a:t>2. LES QUATRE STRATÉGIES D’INTERVENTION</a:t>
            </a:r>
            <a:endParaRPr lang="en-CA" dirty="0"/>
          </a:p>
        </p:txBody>
      </p:sp>
      <p:sp>
        <p:nvSpPr>
          <p:cNvPr id="4" name="Frame 3">
            <a:extLst>
              <a:ext uri="{FF2B5EF4-FFF2-40B4-BE49-F238E27FC236}">
                <a16:creationId xmlns:a16="http://schemas.microsoft.com/office/drawing/2014/main" id="{43E5B58D-37A8-BC41-96EC-9E209FC5E0D5}"/>
              </a:ext>
            </a:extLst>
          </p:cNvPr>
          <p:cNvSpPr/>
          <p:nvPr/>
        </p:nvSpPr>
        <p:spPr>
          <a:xfrm>
            <a:off x="-14288" y="-14402"/>
            <a:ext cx="12206288" cy="6872402"/>
          </a:xfrm>
          <a:prstGeom prst="frame">
            <a:avLst>
              <a:gd name="adj1" fmla="val 416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 name="Rectangle 5">
            <a:extLst>
              <a:ext uri="{FF2B5EF4-FFF2-40B4-BE49-F238E27FC236}">
                <a16:creationId xmlns:a16="http://schemas.microsoft.com/office/drawing/2014/main" id="{BF65A225-9AE3-A747-A3E6-2A3FDA73A13A}"/>
              </a:ext>
            </a:extLst>
          </p:cNvPr>
          <p:cNvSpPr/>
          <p:nvPr/>
        </p:nvSpPr>
        <p:spPr>
          <a:xfrm>
            <a:off x="2265672" y="3879118"/>
            <a:ext cx="3683279" cy="1200329"/>
          </a:xfrm>
          <a:prstGeom prst="rect">
            <a:avLst/>
          </a:prstGeom>
          <a:solidFill>
            <a:srgbClr val="263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latin typeface="Fira Sans" panose="020B0503050000020004" pitchFamily="34" charset="0"/>
              </a:rPr>
              <a:t>Prévention en amont</a:t>
            </a:r>
          </a:p>
        </p:txBody>
      </p:sp>
      <p:sp>
        <p:nvSpPr>
          <p:cNvPr id="7" name="Rectangle 6">
            <a:extLst>
              <a:ext uri="{FF2B5EF4-FFF2-40B4-BE49-F238E27FC236}">
                <a16:creationId xmlns:a16="http://schemas.microsoft.com/office/drawing/2014/main" id="{A154420D-CB10-804D-A65A-395CE09B0B28}"/>
              </a:ext>
            </a:extLst>
          </p:cNvPr>
          <p:cNvSpPr/>
          <p:nvPr/>
        </p:nvSpPr>
        <p:spPr>
          <a:xfrm>
            <a:off x="6095998" y="3879117"/>
            <a:ext cx="3683279" cy="1200329"/>
          </a:xfrm>
          <a:prstGeom prst="rect">
            <a:avLst/>
          </a:prstGeom>
          <a:solidFill>
            <a:srgbClr val="296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latin typeface="Fira Sans" panose="020B0503050000020004" pitchFamily="34" charset="0"/>
              </a:rPr>
              <a:t>Initiatives de réductions de la stigmatisation</a:t>
            </a:r>
          </a:p>
        </p:txBody>
      </p:sp>
      <p:sp>
        <p:nvSpPr>
          <p:cNvPr id="8" name="Rectangle 7">
            <a:extLst>
              <a:ext uri="{FF2B5EF4-FFF2-40B4-BE49-F238E27FC236}">
                <a16:creationId xmlns:a16="http://schemas.microsoft.com/office/drawing/2014/main" id="{E0686C1B-39A2-B542-B75A-B713131772F8}"/>
              </a:ext>
            </a:extLst>
          </p:cNvPr>
          <p:cNvSpPr/>
          <p:nvPr/>
        </p:nvSpPr>
        <p:spPr>
          <a:xfrm>
            <a:off x="2265673" y="5240494"/>
            <a:ext cx="3683280" cy="1200329"/>
          </a:xfrm>
          <a:prstGeom prst="rect">
            <a:avLst/>
          </a:prstGeom>
          <a:solidFill>
            <a:srgbClr val="9F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latin typeface="Fira Sans" panose="020B0503050000020004" pitchFamily="34" charset="0"/>
              </a:rPr>
              <a:t>Réduction des méfaits</a:t>
            </a:r>
          </a:p>
        </p:txBody>
      </p:sp>
      <p:sp>
        <p:nvSpPr>
          <p:cNvPr id="9" name="Rectangle 8">
            <a:extLst>
              <a:ext uri="{FF2B5EF4-FFF2-40B4-BE49-F238E27FC236}">
                <a16:creationId xmlns:a16="http://schemas.microsoft.com/office/drawing/2014/main" id="{BDE92D79-8F40-9B46-915B-AC8FAF4BA477}"/>
              </a:ext>
            </a:extLst>
          </p:cNvPr>
          <p:cNvSpPr/>
          <p:nvPr/>
        </p:nvSpPr>
        <p:spPr>
          <a:xfrm>
            <a:off x="6095998" y="5240494"/>
            <a:ext cx="3683279" cy="12003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latin typeface="Fira Sans" panose="020B0503050000020004" pitchFamily="34" charset="0"/>
                <a:ea typeface="Lato" panose="020F0502020204030203" pitchFamily="34" charset="0"/>
                <a:cs typeface="Lato" panose="020F0502020204030203" pitchFamily="34" charset="0"/>
              </a:rPr>
              <a:t>Interventions axées sur l’équité</a:t>
            </a:r>
          </a:p>
        </p:txBody>
      </p:sp>
      <p:sp>
        <p:nvSpPr>
          <p:cNvPr id="10" name="TextBox 9">
            <a:extLst>
              <a:ext uri="{FF2B5EF4-FFF2-40B4-BE49-F238E27FC236}">
                <a16:creationId xmlns:a16="http://schemas.microsoft.com/office/drawing/2014/main" id="{522B2D79-C6A8-C040-BFC6-2E61A5AAA906}"/>
              </a:ext>
            </a:extLst>
          </p:cNvPr>
          <p:cNvSpPr txBox="1"/>
          <p:nvPr/>
        </p:nvSpPr>
        <p:spPr>
          <a:xfrm>
            <a:off x="615777" y="1553731"/>
            <a:ext cx="10960443" cy="2308324"/>
          </a:xfrm>
          <a:prstGeom prst="rect">
            <a:avLst/>
          </a:prstGeom>
          <a:noFill/>
        </p:spPr>
        <p:txBody>
          <a:bodyPr wrap="square" rtlCol="0">
            <a:spAutoFit/>
          </a:bodyPr>
          <a:lstStyle/>
          <a:p>
            <a:r>
              <a:rPr lang="fr-CA" sz="1600" dirty="0">
                <a:latin typeface="Lato" panose="020F0502020204030203" pitchFamily="34" charset="0"/>
                <a:ea typeface="Lato" panose="020F0502020204030203" pitchFamily="34" charset="0"/>
                <a:cs typeface="Lato" panose="020F0502020204030203" pitchFamily="34" charset="0"/>
              </a:rPr>
              <a:t>Une grande part de la littérature et des ressources portant sur les initiatives en lien avec la consommation de substances chez les jeunes </a:t>
            </a:r>
            <a:r>
              <a:rPr lang="fr-CA" sz="1600" b="1" dirty="0">
                <a:latin typeface="Lato" panose="020F0502020204030203" pitchFamily="34" charset="0"/>
                <a:ea typeface="Lato" panose="020F0502020204030203" pitchFamily="34" charset="0"/>
                <a:cs typeface="Lato" panose="020F0502020204030203" pitchFamily="34" charset="0"/>
              </a:rPr>
              <a:t>ne se concentrent que sur une seule approche d’</a:t>
            </a:r>
            <a:r>
              <a:rPr lang="fr-CA" sz="1600" b="1" i="1" dirty="0">
                <a:latin typeface="Lato" panose="020F0502020204030203" pitchFamily="34" charset="0"/>
                <a:ea typeface="Lato" panose="020F0502020204030203" pitchFamily="34" charset="0"/>
                <a:cs typeface="Lato" panose="020F0502020204030203" pitchFamily="34" charset="0"/>
              </a:rPr>
              <a:t>intervention</a:t>
            </a:r>
            <a:r>
              <a:rPr lang="fr-CA" sz="1600" b="1" dirty="0">
                <a:latin typeface="Lato" panose="020F0502020204030203" pitchFamily="34" charset="0"/>
                <a:ea typeface="Lato" panose="020F0502020204030203" pitchFamily="34" charset="0"/>
                <a:cs typeface="Lato" panose="020F0502020204030203" pitchFamily="34" charset="0"/>
              </a:rPr>
              <a:t> =</a:t>
            </a:r>
            <a:r>
              <a:rPr lang="fr-CA" sz="1600" dirty="0">
                <a:latin typeface="Lato" panose="020F0502020204030203" pitchFamily="34" charset="0"/>
                <a:ea typeface="Lato" panose="020F0502020204030203" pitchFamily="34" charset="0"/>
                <a:cs typeface="Lato" panose="020F0502020204030203" pitchFamily="34" charset="0"/>
              </a:rPr>
              <a:t> une perspective utile, quoique relativement restreinte.</a:t>
            </a:r>
          </a:p>
          <a:p>
            <a:endParaRPr lang="en-CA" sz="1600" dirty="0">
              <a:latin typeface="Lato" panose="020F0502020204030203" pitchFamily="34" charset="0"/>
              <a:ea typeface="Lato" panose="020F0502020204030203" pitchFamily="34" charset="0"/>
              <a:cs typeface="Lato" panose="020F0502020204030203" pitchFamily="34" charset="0"/>
            </a:endParaRPr>
          </a:p>
          <a:p>
            <a:r>
              <a:rPr lang="fr-CA" sz="1600" dirty="0">
                <a:latin typeface="Lato" panose="020F0502020204030203" pitchFamily="34" charset="0"/>
                <a:ea typeface="Lato" panose="020F0502020204030203" pitchFamily="34" charset="0"/>
                <a:cs typeface="Lato" panose="020F0502020204030203" pitchFamily="34" charset="0"/>
              </a:rPr>
              <a:t>Pour faire la comparaison, le modèle d’action a été mis au point afin de mettre en évidence différentes approches fondées sur des données probantes, de faire valoir les nombreuses façons dont elles peuvent être mises en œuvre au sein des communautés scolaires et d’exposer la façon dont plusieurs initiatives peuvent fonctionner de concert.</a:t>
            </a:r>
          </a:p>
          <a:p>
            <a:pPr algn="ctr"/>
            <a:endParaRPr lang="fr-CA" sz="1600" dirty="0">
              <a:latin typeface="Lato" panose="020F0502020204030203" pitchFamily="34" charset="0"/>
              <a:ea typeface="Lato" panose="020F0502020204030203" pitchFamily="34" charset="0"/>
              <a:cs typeface="Lato" panose="020F0502020204030203" pitchFamily="34" charset="0"/>
            </a:endParaRPr>
          </a:p>
          <a:p>
            <a:pPr algn="ctr"/>
            <a:r>
              <a:rPr lang="fr-CA" sz="1600" dirty="0">
                <a:latin typeface="Lato" panose="020F0502020204030203" pitchFamily="34" charset="0"/>
                <a:ea typeface="Lato" panose="020F0502020204030203" pitchFamily="34" charset="0"/>
                <a:cs typeface="Lato" panose="020F0502020204030203" pitchFamily="34" charset="0"/>
              </a:rPr>
              <a:t>Examinons de plus près les quatre stratégies d’intervention.</a:t>
            </a:r>
          </a:p>
        </p:txBody>
      </p:sp>
    </p:spTree>
    <p:extLst>
      <p:ext uri="{BB962C8B-B14F-4D97-AF65-F5344CB8AC3E}">
        <p14:creationId xmlns:p14="http://schemas.microsoft.com/office/powerpoint/2010/main" val="209337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DD9F483-967E-EA4C-829E-C25E2E0402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rot="5400000">
            <a:off x="7397728" y="2068772"/>
            <a:ext cx="4831447" cy="3980807"/>
          </a:xfrm>
          <a:prstGeom prst="rect">
            <a:avLst/>
          </a:prstGeom>
        </p:spPr>
      </p:pic>
      <p:sp>
        <p:nvSpPr>
          <p:cNvPr id="20" name="Rectangle 19">
            <a:extLst>
              <a:ext uri="{FF2B5EF4-FFF2-40B4-BE49-F238E27FC236}">
                <a16:creationId xmlns:a16="http://schemas.microsoft.com/office/drawing/2014/main" id="{A63C2075-3397-2E4B-839D-E669035D775F}"/>
              </a:ext>
            </a:extLst>
          </p:cNvPr>
          <p:cNvSpPr/>
          <p:nvPr/>
        </p:nvSpPr>
        <p:spPr>
          <a:xfrm>
            <a:off x="7823048" y="1643452"/>
            <a:ext cx="3962791" cy="4831447"/>
          </a:xfrm>
          <a:prstGeom prst="rect">
            <a:avLst/>
          </a:prstGeom>
          <a:solidFill>
            <a:srgbClr val="26374A">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26754438-7611-2340-A794-0E8E98437D38}"/>
              </a:ext>
            </a:extLst>
          </p:cNvPr>
          <p:cNvSpPr/>
          <p:nvPr/>
        </p:nvSpPr>
        <p:spPr>
          <a:xfrm>
            <a:off x="388143" y="442697"/>
            <a:ext cx="11415713" cy="1071562"/>
          </a:xfrm>
          <a:prstGeom prst="rect">
            <a:avLst/>
          </a:prstGeom>
          <a:solidFill>
            <a:srgbClr val="8FA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BB43F5E7-A538-3942-9F71-13C6A9A125CB}"/>
              </a:ext>
            </a:extLst>
          </p:cNvPr>
          <p:cNvSpPr>
            <a:spLocks noGrp="1"/>
          </p:cNvSpPr>
          <p:nvPr>
            <p:ph type="title"/>
          </p:nvPr>
        </p:nvSpPr>
        <p:spPr>
          <a:xfrm>
            <a:off x="838200" y="365125"/>
            <a:ext cx="10515600" cy="1325563"/>
          </a:xfrm>
        </p:spPr>
        <p:txBody>
          <a:bodyPr/>
          <a:lstStyle/>
          <a:p>
            <a:r>
              <a:rPr lang="fr-CA" sz="3200" b="1" dirty="0">
                <a:latin typeface="Fira Sans" panose="020B0503050000020004" pitchFamily="34" charset="0"/>
              </a:rPr>
              <a:t>2. LES QUATRE STRATÉGIES D’INTERVENTION : </a:t>
            </a:r>
            <a:r>
              <a:rPr lang="fr-CA" b="1" dirty="0">
                <a:latin typeface="Fira Sans" panose="020B0503050000020004" pitchFamily="34" charset="0"/>
              </a:rPr>
              <a:t>PRÉVENTION EN AMONT</a:t>
            </a:r>
            <a:endParaRPr lang="en-CA" b="1" dirty="0">
              <a:latin typeface="Fira Sans" panose="020B0503050000020004" pitchFamily="34" charset="0"/>
            </a:endParaRPr>
          </a:p>
        </p:txBody>
      </p:sp>
      <p:sp>
        <p:nvSpPr>
          <p:cNvPr id="3" name="Content Placeholder 2">
            <a:extLst>
              <a:ext uri="{FF2B5EF4-FFF2-40B4-BE49-F238E27FC236}">
                <a16:creationId xmlns:a16="http://schemas.microsoft.com/office/drawing/2014/main" id="{9A3B6B9B-9B9A-1549-8BA1-EB9BDFF04EFE}"/>
              </a:ext>
            </a:extLst>
          </p:cNvPr>
          <p:cNvSpPr>
            <a:spLocks noGrp="1"/>
          </p:cNvSpPr>
          <p:nvPr>
            <p:ph idx="1"/>
          </p:nvPr>
        </p:nvSpPr>
        <p:spPr>
          <a:xfrm>
            <a:off x="838200" y="1825625"/>
            <a:ext cx="6822989" cy="4351338"/>
          </a:xfrm>
        </p:spPr>
        <p:txBody>
          <a:bodyPr>
            <a:normAutofit fontScale="92500" lnSpcReduction="20000"/>
          </a:bodyPr>
          <a:lstStyle/>
          <a:p>
            <a:r>
              <a:rPr lang="fr-CA" sz="2000" dirty="0">
                <a:latin typeface="Lato" panose="020F0502020204030203" pitchFamily="34" charset="0"/>
                <a:ea typeface="Lato" panose="020F0502020204030203" pitchFamily="34" charset="0"/>
                <a:cs typeface="Lato" panose="020F0502020204030203" pitchFamily="34" charset="0"/>
              </a:rPr>
              <a:t>Remédier aux </a:t>
            </a:r>
            <a:r>
              <a:rPr lang="fr-CA" sz="2000" b="1" dirty="0">
                <a:latin typeface="Lato" panose="020F0502020204030203" pitchFamily="34" charset="0"/>
                <a:ea typeface="Lato" panose="020F0502020204030203" pitchFamily="34" charset="0"/>
                <a:cs typeface="Lato" panose="020F0502020204030203" pitchFamily="34" charset="0"/>
              </a:rPr>
              <a:t>causes profondes</a:t>
            </a:r>
            <a:r>
              <a:rPr lang="fr-CA" sz="2000" dirty="0">
                <a:latin typeface="Lato" panose="020F0502020204030203" pitchFamily="34" charset="0"/>
                <a:ea typeface="Lato" panose="020F0502020204030203" pitchFamily="34" charset="0"/>
                <a:cs typeface="Lato" panose="020F0502020204030203" pitchFamily="34" charset="0"/>
              </a:rPr>
              <a:t> d’un problème de santé ou d’un comportement</a:t>
            </a:r>
          </a:p>
          <a:p>
            <a:endParaRPr lang="en-CA" sz="2000" dirty="0">
              <a:latin typeface="Lato" panose="020F0502020204030203" pitchFamily="34" charset="0"/>
              <a:ea typeface="Lato" panose="020F0502020204030203" pitchFamily="34" charset="0"/>
              <a:cs typeface="Lato" panose="020F0502020204030203" pitchFamily="34" charset="0"/>
            </a:endParaRPr>
          </a:p>
          <a:p>
            <a:endParaRPr lang="en-CA" sz="2000" dirty="0">
              <a:latin typeface="Lato" panose="020F0502020204030203" pitchFamily="34" charset="0"/>
              <a:ea typeface="Lato" panose="020F0502020204030203" pitchFamily="34" charset="0"/>
              <a:cs typeface="Lato" panose="020F0502020204030203" pitchFamily="34" charset="0"/>
            </a:endParaRPr>
          </a:p>
          <a:p>
            <a:endParaRPr lang="en-CA" sz="2000" dirty="0">
              <a:latin typeface="Lato" panose="020F0502020204030203" pitchFamily="34" charset="0"/>
              <a:ea typeface="Lato" panose="020F0502020204030203" pitchFamily="34" charset="0"/>
              <a:cs typeface="Lato" panose="020F0502020204030203" pitchFamily="34" charset="0"/>
            </a:endParaRPr>
          </a:p>
          <a:p>
            <a:endParaRPr lang="en-CA" sz="2000" dirty="0">
              <a:latin typeface="Lato" panose="020F0502020204030203" pitchFamily="34" charset="0"/>
              <a:ea typeface="Lato" panose="020F0502020204030203" pitchFamily="34" charset="0"/>
              <a:cs typeface="Lato" panose="020F0502020204030203" pitchFamily="34" charset="0"/>
            </a:endParaRPr>
          </a:p>
          <a:p>
            <a:endParaRPr lang="en-CA" sz="2000" dirty="0">
              <a:latin typeface="Lato" panose="020F0502020204030203" pitchFamily="34" charset="0"/>
              <a:ea typeface="Lato" panose="020F0502020204030203" pitchFamily="34" charset="0"/>
              <a:cs typeface="Lato" panose="020F0502020204030203" pitchFamily="34" charset="0"/>
            </a:endParaRPr>
          </a:p>
          <a:p>
            <a:endParaRPr lang="en-CA" sz="2000" dirty="0">
              <a:latin typeface="Lato" panose="020F0502020204030203" pitchFamily="34" charset="0"/>
              <a:ea typeface="Lato" panose="020F0502020204030203" pitchFamily="34" charset="0"/>
              <a:cs typeface="Lato" panose="020F0502020204030203" pitchFamily="34" charset="0"/>
            </a:endParaRPr>
          </a:p>
          <a:p>
            <a:endParaRPr lang="en-CA" sz="2000" dirty="0">
              <a:latin typeface="Lato" panose="020F0502020204030203" pitchFamily="34" charset="0"/>
              <a:ea typeface="Lato" panose="020F0502020204030203" pitchFamily="34" charset="0"/>
              <a:cs typeface="Lato" panose="020F0502020204030203" pitchFamily="34" charset="0"/>
            </a:endParaRPr>
          </a:p>
          <a:p>
            <a:endParaRPr lang="en-CA" sz="2000" dirty="0">
              <a:latin typeface="Lato" panose="020F0502020204030203" pitchFamily="34" charset="0"/>
              <a:ea typeface="Lato" panose="020F0502020204030203" pitchFamily="34" charset="0"/>
              <a:cs typeface="Lato" panose="020F0502020204030203" pitchFamily="34" charset="0"/>
            </a:endParaRPr>
          </a:p>
          <a:p>
            <a:endParaRPr lang="en-CA" sz="2000" dirty="0">
              <a:latin typeface="Lato" panose="020F0502020204030203" pitchFamily="34" charset="0"/>
              <a:ea typeface="Lato" panose="020F0502020204030203" pitchFamily="34" charset="0"/>
              <a:cs typeface="Lato" panose="020F0502020204030203" pitchFamily="34" charset="0"/>
            </a:endParaRPr>
          </a:p>
          <a:p>
            <a:r>
              <a:rPr lang="fr-CA" sz="2000" dirty="0">
                <a:latin typeface="Lato" panose="020F0502020204030203" pitchFamily="34" charset="0"/>
                <a:ea typeface="Lato" panose="020F0502020204030203" pitchFamily="34" charset="0"/>
                <a:cs typeface="Lato" panose="020F0502020204030203" pitchFamily="34" charset="0"/>
              </a:rPr>
              <a:t>Souvent, ces causes ne sont pas explicitement en lien avec la consommation de substances.</a:t>
            </a:r>
          </a:p>
        </p:txBody>
      </p:sp>
      <p:sp>
        <p:nvSpPr>
          <p:cNvPr id="7" name="Up Arrow 6">
            <a:extLst>
              <a:ext uri="{FF2B5EF4-FFF2-40B4-BE49-F238E27FC236}">
                <a16:creationId xmlns:a16="http://schemas.microsoft.com/office/drawing/2014/main" id="{48854B23-D4F4-E743-81B8-F7FCA1BD6679}"/>
              </a:ext>
            </a:extLst>
          </p:cNvPr>
          <p:cNvSpPr/>
          <p:nvPr/>
        </p:nvSpPr>
        <p:spPr>
          <a:xfrm>
            <a:off x="1511100" y="2597317"/>
            <a:ext cx="2113006" cy="1879940"/>
          </a:xfrm>
          <a:prstGeom prst="upArrow">
            <a:avLst>
              <a:gd name="adj1" fmla="val 54849"/>
              <a:gd name="adj2" fmla="val 57879"/>
            </a:avLst>
          </a:prstGeom>
          <a:solidFill>
            <a:srgbClr val="BFE2EF"/>
          </a:solidFill>
          <a:ln w="38100">
            <a:solidFill>
              <a:srgbClr val="263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D0AB27BB-8CA7-0A47-9590-EFBA122CDBB7}"/>
              </a:ext>
            </a:extLst>
          </p:cNvPr>
          <p:cNvSpPr txBox="1"/>
          <p:nvPr/>
        </p:nvSpPr>
        <p:spPr>
          <a:xfrm>
            <a:off x="1023008" y="4612194"/>
            <a:ext cx="3089190" cy="461665"/>
          </a:xfrm>
          <a:prstGeom prst="rect">
            <a:avLst/>
          </a:prstGeom>
          <a:noFill/>
        </p:spPr>
        <p:txBody>
          <a:bodyPr wrap="square" rtlCol="0">
            <a:spAutoFit/>
          </a:bodyPr>
          <a:lstStyle/>
          <a:p>
            <a:pPr algn="ctr"/>
            <a:r>
              <a:rPr lang="en-CA" sz="2400" b="1" dirty="0" err="1">
                <a:latin typeface="Fira Sans" panose="020B0503050000020004" pitchFamily="34" charset="0"/>
              </a:rPr>
              <a:t>Facteurs</a:t>
            </a:r>
            <a:r>
              <a:rPr lang="en-CA" sz="2400" b="1" dirty="0">
                <a:latin typeface="Fira Sans" panose="020B0503050000020004" pitchFamily="34" charset="0"/>
              </a:rPr>
              <a:t> de protection</a:t>
            </a:r>
          </a:p>
        </p:txBody>
      </p:sp>
      <p:sp>
        <p:nvSpPr>
          <p:cNvPr id="10" name="Up Arrow 9">
            <a:extLst>
              <a:ext uri="{FF2B5EF4-FFF2-40B4-BE49-F238E27FC236}">
                <a16:creationId xmlns:a16="http://schemas.microsoft.com/office/drawing/2014/main" id="{7EC1C1FC-922E-1C40-8A73-FC8AF010968D}"/>
              </a:ext>
            </a:extLst>
          </p:cNvPr>
          <p:cNvSpPr/>
          <p:nvPr/>
        </p:nvSpPr>
        <p:spPr>
          <a:xfrm rot="10800000">
            <a:off x="4456728" y="2597317"/>
            <a:ext cx="2113006" cy="1879940"/>
          </a:xfrm>
          <a:prstGeom prst="upArrow">
            <a:avLst>
              <a:gd name="adj1" fmla="val 54849"/>
              <a:gd name="adj2" fmla="val 57879"/>
            </a:avLst>
          </a:prstGeom>
          <a:solidFill>
            <a:srgbClr val="BFE2EF"/>
          </a:solidFill>
          <a:ln w="38100">
            <a:solidFill>
              <a:srgbClr val="263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D84F44FB-96DE-1B40-85B5-3B4C780DCE57}"/>
              </a:ext>
            </a:extLst>
          </p:cNvPr>
          <p:cNvSpPr txBox="1"/>
          <p:nvPr/>
        </p:nvSpPr>
        <p:spPr>
          <a:xfrm>
            <a:off x="3968636" y="4629633"/>
            <a:ext cx="3089190" cy="461665"/>
          </a:xfrm>
          <a:prstGeom prst="rect">
            <a:avLst/>
          </a:prstGeom>
          <a:noFill/>
        </p:spPr>
        <p:txBody>
          <a:bodyPr wrap="square" rtlCol="0">
            <a:spAutoFit/>
          </a:bodyPr>
          <a:lstStyle/>
          <a:p>
            <a:pPr algn="ctr"/>
            <a:r>
              <a:rPr lang="en-CA" sz="2400" b="1" dirty="0" err="1">
                <a:latin typeface="Fira Sans" panose="020B0503050000020004" pitchFamily="34" charset="0"/>
              </a:rPr>
              <a:t>Facteurs</a:t>
            </a:r>
            <a:r>
              <a:rPr lang="en-CA" sz="2400" b="1" dirty="0">
                <a:latin typeface="Fira Sans" panose="020B0503050000020004" pitchFamily="34" charset="0"/>
              </a:rPr>
              <a:t> de </a:t>
            </a:r>
            <a:r>
              <a:rPr lang="en-CA" sz="2400" b="1" dirty="0" err="1">
                <a:latin typeface="Fira Sans" panose="020B0503050000020004" pitchFamily="34" charset="0"/>
              </a:rPr>
              <a:t>risque</a:t>
            </a:r>
            <a:endParaRPr lang="en-CA" sz="2400" b="1" dirty="0">
              <a:latin typeface="Fira Sans" panose="020B0503050000020004" pitchFamily="34" charset="0"/>
            </a:endParaRPr>
          </a:p>
        </p:txBody>
      </p:sp>
      <p:sp>
        <p:nvSpPr>
          <p:cNvPr id="12" name="TextBox 11">
            <a:extLst>
              <a:ext uri="{FF2B5EF4-FFF2-40B4-BE49-F238E27FC236}">
                <a16:creationId xmlns:a16="http://schemas.microsoft.com/office/drawing/2014/main" id="{5A764D8B-8DB0-FB47-BB77-B8B399BEA89A}"/>
              </a:ext>
            </a:extLst>
          </p:cNvPr>
          <p:cNvSpPr txBox="1"/>
          <p:nvPr/>
        </p:nvSpPr>
        <p:spPr>
          <a:xfrm>
            <a:off x="1973449" y="4176156"/>
            <a:ext cx="1188308" cy="338554"/>
          </a:xfrm>
          <a:prstGeom prst="rect">
            <a:avLst/>
          </a:prstGeom>
          <a:noFill/>
        </p:spPr>
        <p:txBody>
          <a:bodyPr wrap="square" rtlCol="0">
            <a:spAutoFit/>
          </a:bodyPr>
          <a:lstStyle/>
          <a:p>
            <a:pPr algn="ctr"/>
            <a:r>
              <a:rPr lang="en-CA" sz="1600" b="1" dirty="0" err="1">
                <a:latin typeface="Fira Sans" panose="020B0503050000020004" pitchFamily="34" charset="0"/>
              </a:rPr>
              <a:t>Renforcer</a:t>
            </a:r>
            <a:endParaRPr lang="en-CA" sz="1600" b="1" dirty="0">
              <a:latin typeface="Fira Sans" panose="020B0503050000020004" pitchFamily="34" charset="0"/>
            </a:endParaRPr>
          </a:p>
        </p:txBody>
      </p:sp>
      <p:sp>
        <p:nvSpPr>
          <p:cNvPr id="13" name="TextBox 12">
            <a:extLst>
              <a:ext uri="{FF2B5EF4-FFF2-40B4-BE49-F238E27FC236}">
                <a16:creationId xmlns:a16="http://schemas.microsoft.com/office/drawing/2014/main" id="{47313449-2BDC-854F-9282-807CCEF5B119}"/>
              </a:ext>
            </a:extLst>
          </p:cNvPr>
          <p:cNvSpPr txBox="1"/>
          <p:nvPr/>
        </p:nvSpPr>
        <p:spPr>
          <a:xfrm>
            <a:off x="4943791" y="2597317"/>
            <a:ext cx="1188308" cy="338554"/>
          </a:xfrm>
          <a:prstGeom prst="rect">
            <a:avLst/>
          </a:prstGeom>
          <a:noFill/>
        </p:spPr>
        <p:txBody>
          <a:bodyPr wrap="square" rtlCol="0">
            <a:spAutoFit/>
          </a:bodyPr>
          <a:lstStyle/>
          <a:p>
            <a:pPr algn="ctr"/>
            <a:r>
              <a:rPr lang="en-CA" sz="1600" b="1" dirty="0">
                <a:latin typeface="Fira Sans" panose="020B0503050000020004" pitchFamily="34" charset="0"/>
              </a:rPr>
              <a:t>Minimiser</a:t>
            </a:r>
          </a:p>
        </p:txBody>
      </p:sp>
      <p:sp>
        <p:nvSpPr>
          <p:cNvPr id="15" name="Frame 14">
            <a:extLst>
              <a:ext uri="{FF2B5EF4-FFF2-40B4-BE49-F238E27FC236}">
                <a16:creationId xmlns:a16="http://schemas.microsoft.com/office/drawing/2014/main" id="{D6C96769-DD98-4449-B946-B52ACD710111}"/>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475507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4367</TotalTime>
  <Words>2221</Words>
  <Application>Microsoft Office PowerPoint</Application>
  <PresentationFormat>Widescreen</PresentationFormat>
  <Paragraphs>198</Paragraphs>
  <Slides>25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Fira Sans</vt:lpstr>
      <vt:lpstr>Lato</vt:lpstr>
      <vt:lpstr>Office Theme</vt:lpstr>
      <vt:lpstr>UNE APPROCHE GLOBALE DE SANTÉ EN MILIEU SCOLAIRE POUR LA PRÉVENTION DES MÉFAITS LIÉS À LA CONSOMMATION DE SUBSTANCES CHEZ LES JEUNES</vt:lpstr>
      <vt:lpstr>Cette présentation portera sur…</vt:lpstr>
      <vt:lpstr>QU’EST-CE QUE LE MODÈLE D’ACTION?</vt:lpstr>
      <vt:lpstr>LA PRÉVENTION DES MÉFAITS  LIÉS À LA CONSOMMATION DE SUBSTANCES CHEZ LES JEUNES</vt:lpstr>
      <vt:lpstr>MISE EN COMMUN DE L’APPROCHE GLOBALE DE LA SANTÉ EN MILIEU SCOLAIRE AINSI QUE QUATRE STRATÉGIES D’INTERVENTION</vt:lpstr>
      <vt:lpstr>1. L’APPROCHE GLOBALE DE LA SANTÉ EN MILIEU SCOLAIRE</vt:lpstr>
      <vt:lpstr>EN BREF…</vt:lpstr>
      <vt:lpstr>2. LES QUATRE STRATÉGIES D’INTERVENTION</vt:lpstr>
      <vt:lpstr>2. LES QUATRE STRATÉGIES D’INTERVENTION : PRÉVENTION EN AMONT</vt:lpstr>
      <vt:lpstr>2. LES QUATRE STRATÉGIES D’INTERVENTION :  RÉDUCTION DES MÉFAITS</vt:lpstr>
      <vt:lpstr>2. LES QUATRE STRATÉGIES D’INTERVENTION :  INITIATIVES DE RÉDUCTIONS DE LA STIGMATISATION</vt:lpstr>
      <vt:lpstr>2. LES QUATRE STRATÉGIES D’INTERVENTION : INTERVENTIONS AXÉES SUR L’ÉQUITÉ</vt:lpstr>
      <vt:lpstr>EN BREF…</vt:lpstr>
      <vt:lpstr>LE MODÈLE D’ACTION :  COMBINAISON DES APPROCHES D’INTERVENTION</vt:lpstr>
      <vt:lpstr>POURQUOI LE MODÈLE D’ACTION EST-IL PERTINENT, RÉALISABLE ET APPLICABLE?</vt:lpstr>
      <vt:lpstr>PowerPoint Presentation</vt:lpstr>
      <vt:lpstr>MISE EN SITUATION 1</vt:lpstr>
      <vt:lpstr>Comment les différentes approches pourraient-elles être mises en pratique pour intervenir dans cette situation?</vt:lpstr>
      <vt:lpstr>Comment les différentes approches pourraient-elles être mises en pratique pour intervenir dans cette situation?</vt:lpstr>
      <vt:lpstr>PowerPoint Presentation</vt:lpstr>
      <vt:lpstr>EN BREF…</vt:lpstr>
      <vt:lpstr>QUELQUES RESSOURCES DISPONIBLES : LE RÉCAPITULATIF</vt:lpstr>
      <vt:lpstr>QUELQUES RESSOURCES DISPONIBLES : L’INFOGRAPHIE</vt:lpstr>
      <vt:lpstr>QUELQUES RESSOURCES DISPONIBLES : L’ATELIER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SUBSTANCE-RELATED HARMS AMONG YOUTH THROUGH A COMPREHENSIVE SCHOOL HEALTH APPROACH</dc:title>
  <dc:creator>Florence Bergeron</dc:creator>
  <cp:lastModifiedBy>Susan Hornby</cp:lastModifiedBy>
  <cp:revision>36</cp:revision>
  <dcterms:created xsi:type="dcterms:W3CDTF">2021-02-26T17:20:10Z</dcterms:created>
  <dcterms:modified xsi:type="dcterms:W3CDTF">2021-07-14T13:51:13Z</dcterms:modified>
</cp:coreProperties>
</file>