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60" r:id="rId4"/>
    <p:sldId id="288" r:id="rId5"/>
    <p:sldId id="293" r:id="rId6"/>
    <p:sldId id="290" r:id="rId7"/>
    <p:sldId id="266" r:id="rId8"/>
    <p:sldId id="291" r:id="rId9"/>
    <p:sldId id="267" r:id="rId10"/>
    <p:sldId id="262" r:id="rId11"/>
    <p:sldId id="263" r:id="rId12"/>
    <p:sldId id="264" r:id="rId13"/>
    <p:sldId id="275" r:id="rId14"/>
    <p:sldId id="292" r:id="rId15"/>
    <p:sldId id="297" r:id="rId16"/>
    <p:sldId id="272" r:id="rId17"/>
    <p:sldId id="273" r:id="rId18"/>
    <p:sldId id="274" r:id="rId19"/>
    <p:sldId id="276" r:id="rId20"/>
    <p:sldId id="277" r:id="rId21"/>
    <p:sldId id="283" r:id="rId22"/>
    <p:sldId id="299" r:id="rId23"/>
    <p:sldId id="300" r:id="rId24"/>
    <p:sldId id="30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lian Gorfine" initials="GG" lastIdx="5" clrIdx="0">
    <p:extLst>
      <p:ext uri="{19B8F6BF-5375-455C-9EA6-DF929625EA0E}">
        <p15:presenceInfo xmlns:p15="http://schemas.microsoft.com/office/powerpoint/2012/main" userId="S-1-5-21-3874007654-1566841883-3423792957-92955" providerId="AD"/>
      </p:ext>
    </p:extLst>
  </p:cmAuthor>
  <p:cmAuthor id="2" name="Annie A Pouliot" initials="AAP" lastIdx="1" clrIdx="1">
    <p:extLst>
      <p:ext uri="{19B8F6BF-5375-455C-9EA6-DF929625EA0E}">
        <p15:presenceInfo xmlns:p15="http://schemas.microsoft.com/office/powerpoint/2012/main" userId="S-1-5-21-3874007654-1566841883-3423792957-6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A0B7"/>
    <a:srgbClr val="26374A"/>
    <a:srgbClr val="BF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5366" autoAdjust="0"/>
  </p:normalViewPr>
  <p:slideViewPr>
    <p:cSldViewPr snapToGrid="0" snapToObjects="1">
      <p:cViewPr varScale="1">
        <p:scale>
          <a:sx n="65" d="100"/>
          <a:sy n="65" d="100"/>
        </p:scale>
        <p:origin x="2320" y="48"/>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presProps.xml" Type="http://schemas.openxmlformats.org/officeDocument/2006/relationships/presProps"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tableStyles.xml" Type="http://schemas.openxmlformats.org/officeDocument/2006/relationships/tableStyles" Id="rId32"></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commentAuthors.xml" Type="http://schemas.openxmlformats.org/officeDocument/2006/relationships/commentAuthors" Id="rId28"></Relationship><Relationship Target="slides/slide9.xml" Type="http://schemas.openxmlformats.org/officeDocument/2006/relationships/slide" Id="rId10"></Relationship><Relationship Target="slides/slide18.xml" Type="http://schemas.openxmlformats.org/officeDocument/2006/relationships/slide" Id="rId19"></Relationship><Relationship Target="theme/theme1.xml" Type="http://schemas.openxmlformats.org/officeDocument/2006/relationships/theme"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notesMasters/notesMaster1.xml" Type="http://schemas.openxmlformats.org/officeDocument/2006/relationships/notesMaster" Id="rId27"></Relationship><Relationship Target="viewProps.xml" Type="http://schemas.openxmlformats.org/officeDocument/2006/relationships/viewProps" Id="rId30"></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683BC-2F5B-F548-A644-8923CB0DA57D}" type="datetimeFigureOut">
              <a:rPr lang="en-CA" smtClean="0"/>
              <a:t>2021-07-12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2156E-02FB-4D47-A85A-5E766C80265D}" type="slidenum">
              <a:rPr lang="en-CA" smtClean="0"/>
              <a:t>‹#›</a:t>
            </a:fld>
            <a:endParaRPr lang="en-CA"/>
          </a:p>
        </p:txBody>
      </p:sp>
    </p:spTree>
    <p:extLst>
      <p:ext uri="{BB962C8B-B14F-4D97-AF65-F5344CB8AC3E}">
        <p14:creationId xmlns:p14="http://schemas.microsoft.com/office/powerpoint/2010/main" val="224072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1</a:t>
            </a:fld>
            <a:endParaRPr lang="en-CA"/>
          </a:p>
        </p:txBody>
      </p:sp>
    </p:spTree>
    <p:extLst>
      <p:ext uri="{BB962C8B-B14F-4D97-AF65-F5344CB8AC3E}">
        <p14:creationId xmlns:p14="http://schemas.microsoft.com/office/powerpoint/2010/main" val="374680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10</a:t>
            </a:fld>
            <a:endParaRPr lang="en-CA"/>
          </a:p>
        </p:txBody>
      </p:sp>
    </p:spTree>
    <p:extLst>
      <p:ext uri="{BB962C8B-B14F-4D97-AF65-F5344CB8AC3E}">
        <p14:creationId xmlns:p14="http://schemas.microsoft.com/office/powerpoint/2010/main" val="64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9AE295-4D16-1C46-87C5-8A3A208BA82F}" type="slidenum">
              <a:rPr lang="en-CA" smtClean="0"/>
              <a:t>11</a:t>
            </a:fld>
            <a:endParaRPr lang="en-CA"/>
          </a:p>
        </p:txBody>
      </p:sp>
    </p:spTree>
    <p:extLst>
      <p:ext uri="{BB962C8B-B14F-4D97-AF65-F5344CB8AC3E}">
        <p14:creationId xmlns:p14="http://schemas.microsoft.com/office/powerpoint/2010/main" val="15289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12</a:t>
            </a:fld>
            <a:endParaRPr lang="en-CA"/>
          </a:p>
        </p:txBody>
      </p:sp>
    </p:spTree>
    <p:extLst>
      <p:ext uri="{BB962C8B-B14F-4D97-AF65-F5344CB8AC3E}">
        <p14:creationId xmlns:p14="http://schemas.microsoft.com/office/powerpoint/2010/main" val="302425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13</a:t>
            </a:fld>
            <a:endParaRPr lang="en-CA"/>
          </a:p>
        </p:txBody>
      </p:sp>
    </p:spTree>
    <p:extLst>
      <p:ext uri="{BB962C8B-B14F-4D97-AF65-F5344CB8AC3E}">
        <p14:creationId xmlns:p14="http://schemas.microsoft.com/office/powerpoint/2010/main" val="98582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16</a:t>
            </a:fld>
            <a:endParaRPr lang="en-CA"/>
          </a:p>
        </p:txBody>
      </p:sp>
    </p:spTree>
    <p:extLst>
      <p:ext uri="{BB962C8B-B14F-4D97-AF65-F5344CB8AC3E}">
        <p14:creationId xmlns:p14="http://schemas.microsoft.com/office/powerpoint/2010/main" val="346944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18</a:t>
            </a:fld>
            <a:endParaRPr lang="en-CA"/>
          </a:p>
        </p:txBody>
      </p:sp>
    </p:spTree>
    <p:extLst>
      <p:ext uri="{BB962C8B-B14F-4D97-AF65-F5344CB8AC3E}">
        <p14:creationId xmlns:p14="http://schemas.microsoft.com/office/powerpoint/2010/main" val="79169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20</a:t>
            </a:fld>
            <a:endParaRPr lang="en-CA"/>
          </a:p>
        </p:txBody>
      </p:sp>
    </p:spTree>
    <p:extLst>
      <p:ext uri="{BB962C8B-B14F-4D97-AF65-F5344CB8AC3E}">
        <p14:creationId xmlns:p14="http://schemas.microsoft.com/office/powerpoint/2010/main" val="24843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21</a:t>
            </a:fld>
            <a:endParaRPr lang="en-CA"/>
          </a:p>
        </p:txBody>
      </p:sp>
    </p:spTree>
    <p:extLst>
      <p:ext uri="{BB962C8B-B14F-4D97-AF65-F5344CB8AC3E}">
        <p14:creationId xmlns:p14="http://schemas.microsoft.com/office/powerpoint/2010/main" val="76611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22</a:t>
            </a:fld>
            <a:endParaRPr lang="en-CA"/>
          </a:p>
        </p:txBody>
      </p:sp>
    </p:spTree>
    <p:extLst>
      <p:ext uri="{BB962C8B-B14F-4D97-AF65-F5344CB8AC3E}">
        <p14:creationId xmlns:p14="http://schemas.microsoft.com/office/powerpoint/2010/main" val="317885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24</a:t>
            </a:fld>
            <a:endParaRPr lang="en-CA"/>
          </a:p>
        </p:txBody>
      </p:sp>
    </p:spTree>
    <p:extLst>
      <p:ext uri="{BB962C8B-B14F-4D97-AF65-F5344CB8AC3E}">
        <p14:creationId xmlns:p14="http://schemas.microsoft.com/office/powerpoint/2010/main" val="285199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2</a:t>
            </a:fld>
            <a:endParaRPr lang="en-CA"/>
          </a:p>
        </p:txBody>
      </p:sp>
    </p:spTree>
    <p:extLst>
      <p:ext uri="{BB962C8B-B14F-4D97-AF65-F5344CB8AC3E}">
        <p14:creationId xmlns:p14="http://schemas.microsoft.com/office/powerpoint/2010/main" val="39035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25</a:t>
            </a:fld>
            <a:endParaRPr lang="en-CA"/>
          </a:p>
        </p:txBody>
      </p:sp>
    </p:spTree>
    <p:extLst>
      <p:ext uri="{BB962C8B-B14F-4D97-AF65-F5344CB8AC3E}">
        <p14:creationId xmlns:p14="http://schemas.microsoft.com/office/powerpoint/2010/main" val="263640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3</a:t>
            </a:fld>
            <a:endParaRPr lang="en-CA"/>
          </a:p>
        </p:txBody>
      </p:sp>
    </p:spTree>
    <p:extLst>
      <p:ext uri="{BB962C8B-B14F-4D97-AF65-F5344CB8AC3E}">
        <p14:creationId xmlns:p14="http://schemas.microsoft.com/office/powerpoint/2010/main" val="61022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4</a:t>
            </a:fld>
            <a:endParaRPr lang="en-CA"/>
          </a:p>
        </p:txBody>
      </p:sp>
    </p:spTree>
    <p:extLst>
      <p:ext uri="{BB962C8B-B14F-4D97-AF65-F5344CB8AC3E}">
        <p14:creationId xmlns:p14="http://schemas.microsoft.com/office/powerpoint/2010/main" val="421922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5</a:t>
            </a:fld>
            <a:endParaRPr lang="en-CA"/>
          </a:p>
        </p:txBody>
      </p:sp>
    </p:spTree>
    <p:extLst>
      <p:ext uri="{BB962C8B-B14F-4D97-AF65-F5344CB8AC3E}">
        <p14:creationId xmlns:p14="http://schemas.microsoft.com/office/powerpoint/2010/main" val="413207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6</a:t>
            </a:fld>
            <a:endParaRPr lang="en-CA"/>
          </a:p>
        </p:txBody>
      </p:sp>
    </p:spTree>
    <p:extLst>
      <p:ext uri="{BB962C8B-B14F-4D97-AF65-F5344CB8AC3E}">
        <p14:creationId xmlns:p14="http://schemas.microsoft.com/office/powerpoint/2010/main" val="358783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b="1" dirty="0" smtClean="0"/>
          </a:p>
          <a:p>
            <a:endParaRPr lang="en-CA"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7</a:t>
            </a:fld>
            <a:endParaRPr lang="en-CA"/>
          </a:p>
        </p:txBody>
      </p:sp>
    </p:spTree>
    <p:extLst>
      <p:ext uri="{BB962C8B-B14F-4D97-AF65-F5344CB8AC3E}">
        <p14:creationId xmlns:p14="http://schemas.microsoft.com/office/powerpoint/2010/main" val="408556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82156E-02FB-4D47-A85A-5E766C80265D}" type="slidenum">
              <a:rPr lang="en-CA" smtClean="0"/>
              <a:t>8</a:t>
            </a:fld>
            <a:endParaRPr lang="en-CA"/>
          </a:p>
        </p:txBody>
      </p:sp>
    </p:spTree>
    <p:extLst>
      <p:ext uri="{BB962C8B-B14F-4D97-AF65-F5344CB8AC3E}">
        <p14:creationId xmlns:p14="http://schemas.microsoft.com/office/powerpoint/2010/main" val="339010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9AE295-4D16-1C46-87C5-8A3A208BA82F}" type="slidenum">
              <a:rPr lang="en-CA" smtClean="0"/>
              <a:t>9</a:t>
            </a:fld>
            <a:endParaRPr lang="en-CA"/>
          </a:p>
        </p:txBody>
      </p:sp>
    </p:spTree>
    <p:extLst>
      <p:ext uri="{BB962C8B-B14F-4D97-AF65-F5344CB8AC3E}">
        <p14:creationId xmlns:p14="http://schemas.microsoft.com/office/powerpoint/2010/main" val="2532675031"/>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E0F1-3B37-F04A-B8E7-81E7BB67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1D574E-B6BE-624F-9E54-2D4D712B6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74087C-03EA-4347-8906-F4AF3B31BF6F}"/>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388CD55A-403F-C14A-B2F1-F7DCE88606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2D29E5-FD16-9342-87AB-5C9694EA40A0}"/>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40349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15F2-21C4-5647-8F6B-5E35AAE3791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64A41E8-5846-5243-8EA6-2AD902B4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C6DA48-7319-BF42-B91D-F67D83A993EE}"/>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E5ABFAFB-6B1B-C541-ACDB-0FD42DFA02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F4FFC8-3056-5443-903B-293C33445632}"/>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231106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60270-A0FE-8940-84C4-0CDA85B4FE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D5428B2-A00D-9D44-9401-48C9A673A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64BB5A-0621-C142-A6E3-A5E8DE9D1D31}"/>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E872D8CD-CF8D-C641-B2DC-A433C240B1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EF414B-674E-C94C-937B-18FC219B593A}"/>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423359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2E01-AC34-B347-964D-0B74BC3991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8EF97E-3E60-4640-9E86-D6C5DEE505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DA7FE6-F5CD-2043-92D6-43BF5594195D}"/>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ABC8F2F9-5064-E548-B46B-BC65795523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907488-2519-224A-89D4-E5840B882FF5}"/>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37695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1CE3-F2AE-CA45-8B0D-8670D1244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BEA54AD-2174-CD46-B9C8-AE4A668EF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13D59-9B88-444E-9F43-1EA6826381E0}"/>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26319D85-5F50-DC41-98F0-5918582D50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716E5B-EDCE-EA4C-8557-1A7872E98729}"/>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28370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985D-4945-1249-BE19-BF3EEAD3F26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B7C7EF4-06F2-D542-8542-F1D8B499EC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4FD942C-62E4-F545-BA92-E8280508B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798BA9-49F1-384E-92AA-2F4ED72CF1F9}"/>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6" name="Footer Placeholder 5">
            <a:extLst>
              <a:ext uri="{FF2B5EF4-FFF2-40B4-BE49-F238E27FC236}">
                <a16:creationId xmlns:a16="http://schemas.microsoft.com/office/drawing/2014/main" id="{811F1044-7923-A949-B8B9-1DB9B633C8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BE362C-D19B-684F-901C-61696633B659}"/>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69171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BAEB-8B8F-BC47-8CE5-CABBD9A28FE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C34F10-8851-F04C-8FFF-A204FF6BB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C63B8-F3BB-E64C-90F7-FFC5A7853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240D86-C234-8847-9DE1-F68EDCB94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8E9CE4-B461-3F43-B3B6-63909B510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9C91CFC-AB0D-9C47-BBA0-39967C873CD5}"/>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8" name="Footer Placeholder 7">
            <a:extLst>
              <a:ext uri="{FF2B5EF4-FFF2-40B4-BE49-F238E27FC236}">
                <a16:creationId xmlns:a16="http://schemas.microsoft.com/office/drawing/2014/main" id="{24E5F146-39AF-1841-B8ED-F8ED2F161C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D49588D-86BE-D248-8377-B04523F9B8B0}"/>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8994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1545-5E62-F149-A1D0-F78C9F0E43C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E67E67-3F46-7E41-8FEF-4296369D10CB}"/>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4" name="Footer Placeholder 3">
            <a:extLst>
              <a:ext uri="{FF2B5EF4-FFF2-40B4-BE49-F238E27FC236}">
                <a16:creationId xmlns:a16="http://schemas.microsoft.com/office/drawing/2014/main" id="{FD94E4E9-5115-1348-A37E-65412D1C83F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BD070C7-E934-964A-B367-AB9BC8D033D3}"/>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00590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1D2C7-D889-B440-A31F-A2F9C08262C0}"/>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3" name="Footer Placeholder 2">
            <a:extLst>
              <a:ext uri="{FF2B5EF4-FFF2-40B4-BE49-F238E27FC236}">
                <a16:creationId xmlns:a16="http://schemas.microsoft.com/office/drawing/2014/main" id="{33A41730-D797-B241-BE47-F82F1989042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892C3D3-B644-3D44-9CCB-D784AE9CAB04}"/>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101500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F275-1C0C-564A-8BC3-457034A65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FF26CD7-5E04-8449-9D81-CF6A7C5DC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E41B768-1588-524C-841F-37496C34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40CD3-D75D-1E4A-842D-63F6A27E30E3}"/>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6" name="Footer Placeholder 5">
            <a:extLst>
              <a:ext uri="{FF2B5EF4-FFF2-40B4-BE49-F238E27FC236}">
                <a16:creationId xmlns:a16="http://schemas.microsoft.com/office/drawing/2014/main" id="{0E419840-0FE8-8F41-BA2C-8AF56AE314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E1662F8-F9DB-B84A-9C04-45FB318DA5BA}"/>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94234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0988-B993-5F49-94C0-46DF9E4DEE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8DC31D5-EC6C-DC42-AC86-5D041C977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9E3B9E4-EBD2-6F46-B390-4C57B697C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9A217-8A6F-874C-B2DE-50C73B807E07}"/>
              </a:ext>
            </a:extLst>
          </p:cNvPr>
          <p:cNvSpPr>
            <a:spLocks noGrp="1"/>
          </p:cNvSpPr>
          <p:nvPr>
            <p:ph type="dt" sz="half" idx="10"/>
          </p:nvPr>
        </p:nvSpPr>
        <p:spPr/>
        <p:txBody>
          <a:bodyPr/>
          <a:lstStyle/>
          <a:p>
            <a:fld id="{D675A4C7-B4B4-2D47-924A-6874EA28FA53}" type="datetimeFigureOut">
              <a:rPr lang="en-CA" smtClean="0"/>
              <a:t>2021-07-12</a:t>
            </a:fld>
            <a:endParaRPr lang="en-CA"/>
          </a:p>
        </p:txBody>
      </p:sp>
      <p:sp>
        <p:nvSpPr>
          <p:cNvPr id="6" name="Footer Placeholder 5">
            <a:extLst>
              <a:ext uri="{FF2B5EF4-FFF2-40B4-BE49-F238E27FC236}">
                <a16:creationId xmlns:a16="http://schemas.microsoft.com/office/drawing/2014/main" id="{1106EA3B-9E85-EA47-A526-7B0474A6E8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832792-6745-C14B-A299-A3E5CDE248B7}"/>
              </a:ext>
            </a:extLst>
          </p:cNvPr>
          <p:cNvSpPr>
            <a:spLocks noGrp="1"/>
          </p:cNvSpPr>
          <p:nvPr>
            <p:ph type="sldNum" sz="quarter" idx="12"/>
          </p:nvPr>
        </p:nvSpPr>
        <p:spPr/>
        <p:txBody>
          <a:bodyPr/>
          <a:lstStyle/>
          <a:p>
            <a:fld id="{83C5860C-49E7-D44D-AE24-F1CBD9A28834}" type="slidenum">
              <a:rPr lang="en-CA" smtClean="0"/>
              <a:t>‹#›</a:t>
            </a:fld>
            <a:endParaRPr lang="en-CA"/>
          </a:p>
        </p:txBody>
      </p:sp>
    </p:spTree>
    <p:extLst>
      <p:ext uri="{BB962C8B-B14F-4D97-AF65-F5344CB8AC3E}">
        <p14:creationId xmlns:p14="http://schemas.microsoft.com/office/powerpoint/2010/main" val="3843284615"/>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27337-B464-B847-8508-D9756CBE8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B062BA-9540-EB4A-B2E3-93F64BE62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5458667-2BC8-344E-8588-8E29D80CC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5A4C7-B4B4-2D47-924A-6874EA28FA53}" type="datetimeFigureOut">
              <a:rPr lang="en-CA" smtClean="0"/>
              <a:t>2021-07-12</a:t>
            </a:fld>
            <a:endParaRPr lang="en-CA"/>
          </a:p>
        </p:txBody>
      </p:sp>
      <p:sp>
        <p:nvSpPr>
          <p:cNvPr id="5" name="Footer Placeholder 4">
            <a:extLst>
              <a:ext uri="{FF2B5EF4-FFF2-40B4-BE49-F238E27FC236}">
                <a16:creationId xmlns:a16="http://schemas.microsoft.com/office/drawing/2014/main" id="{6885FD28-9118-CC44-96C4-6DE235E87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61808C3-09FD-1E48-962A-887757BE6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5860C-49E7-D44D-AE24-F1CBD9A28834}" type="slidenum">
              <a:rPr lang="en-CA" smtClean="0"/>
              <a:t>‹#›</a:t>
            </a:fld>
            <a:endParaRPr lang="en-CA"/>
          </a:p>
        </p:txBody>
      </p:sp>
    </p:spTree>
    <p:extLst>
      <p:ext uri="{BB962C8B-B14F-4D97-AF65-F5344CB8AC3E}">
        <p14:creationId xmlns:p14="http://schemas.microsoft.com/office/powerpoint/2010/main" val="81082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png" Type="http://schemas.openxmlformats.org/officeDocument/2006/relationships/image" Id="rId3"></Relationship><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 Target="../media/image2.jpeg" Type="http://schemas.openxmlformats.org/officeDocument/2006/relationships/image" Id="rId4"></Relationship></Relationships>
</file>

<file path=ppt/slides/_rels/slide10.xml.rels><?xml version="1.0" encoding="UTF-8" ?><Relationships xmlns="http://schemas.openxmlformats.org/package/2006/relationships"><Relationship Target="../media/image11.png" Type="http://schemas.openxmlformats.org/officeDocument/2006/relationships/image" Id="rId3"></Relationship><Relationship Target="../notesSlides/notesSlide10.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2.png" Type="http://schemas.openxmlformats.org/officeDocument/2006/relationships/image" Id="rId3"></Relationship><Relationship Target="../notesSlides/notesSlide11.xml" Type="http://schemas.openxmlformats.org/officeDocument/2006/relationships/notesSlide" Id="rId2"></Relationship><Relationship Target="../slideLayouts/slideLayout4.xml" Type="http://schemas.openxmlformats.org/officeDocument/2006/relationships/slideLayout" Id="rId1"></Relationship><Relationship Target="../media/hdphoto1.wdp" Type="http://schemas.microsoft.com/office/2007/relationships/hdphoto" Id="rId4"></Relationship></Relationships>
</file>

<file path=ppt/slides/_rels/slide12.xml.rels><?xml version="1.0" encoding="UTF-8" ?><Relationships xmlns="http://schemas.openxmlformats.org/package/2006/relationships"><Relationship Target="../media/image13.png" Type="http://schemas.openxmlformats.org/officeDocument/2006/relationships/image" Id="rId3"></Relationship><Relationship Target="../notesSlides/notesSlide12.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9.jpeg" Type="http://schemas.openxmlformats.org/officeDocument/2006/relationships/image" Id="rId3"></Relationship><Relationship Target="../notesSlides/notesSlide1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4.png" Type="http://schemas.openxmlformats.org/officeDocument/2006/relationships/imag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5.png" Type="http://schemas.openxmlformats.org/officeDocument/2006/relationships/image" Id="rId2"></Relationship><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16.png" Type="http://schemas.openxmlformats.org/officeDocument/2006/relationships/image" Id="rId3"></Relationship><Relationship Target="../notesSlides/notesSlide14.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17.png" Type="http://schemas.openxmlformats.org/officeDocument/2006/relationships/image" Id="rId2"></Relationship><Relationship Target="../slideLayouts/slideLayout4.xml" Type="http://schemas.openxmlformats.org/officeDocument/2006/relationships/slideLayout" Id="rId1"></Relationship></Relationships>
</file>

<file path=ppt/slides/_rels/slide18.xml.rels><?xml version="1.0" encoding="UTF-8" ?><Relationships xmlns="http://schemas.openxmlformats.org/package/2006/relationships"><Relationship Target="../notesSlides/notesSlide15.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5.xml" Type="http://schemas.openxmlformats.org/officeDocument/2006/relationships/slideLayout" Id="rId1"></Relationship></Relationships>
</file>

<file path=ppt/slides/_rels/slide2.xml.rels><?xml version="1.0" encoding="UTF-8" ?><Relationships xmlns="http://schemas.openxmlformats.org/package/2006/relationships"><Relationship Target="../media/image3.png" Type="http://schemas.openxmlformats.org/officeDocument/2006/relationships/image" Id="rId3"></Relationship><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 Target="../media/image5.png" Type="http://schemas.openxmlformats.org/officeDocument/2006/relationships/image" Id="rId5"></Relationship><Relationship Target="../media/image4.jpeg" Type="http://schemas.openxmlformats.org/officeDocument/2006/relationships/image" Id="rId4"></Relationship></Relationships>
</file>

<file path=ppt/slides/_rels/slide20.xml.rels><?xml version="1.0" encoding="UTF-8" ?><Relationships xmlns="http://schemas.openxmlformats.org/package/2006/relationships"><Relationship Target="../media/image18.png" Type="http://schemas.openxmlformats.org/officeDocument/2006/relationships/image" Id="rId3"></Relationship><Relationship Target="../notesSlides/notesSlide16.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9.jpeg" Type="http://schemas.openxmlformats.org/officeDocument/2006/relationships/image" Id="rId3"></Relationship><Relationship Target="../notesSlides/notesSlide1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media/image4.jpeg" Type="http://schemas.openxmlformats.org/officeDocument/2006/relationships/image" Id="rId3"></Relationship><Relationship Target="../notesSlides/notesSlide1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3.png" Type="http://schemas.openxmlformats.org/officeDocument/2006/relationships/imag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5.png" Type="http://schemas.openxmlformats.org/officeDocument/2006/relationships/image" Id="rId3"></Relationship><Relationship Target="../notesSlides/notesSlide1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1.png" Type="http://schemas.openxmlformats.org/officeDocument/2006/relationships/image" Id="rId3"></Relationship><Relationship Target="../notesSlides/notesSlide20.xml" Type="http://schemas.openxmlformats.org/officeDocument/2006/relationships/notesSlide" Id="rId2"></Relationship><Relationship Target="../slideLayouts/slideLayout2.xml" Type="http://schemas.openxmlformats.org/officeDocument/2006/relationships/slideLayout" Id="rId1"></Relationship><Relationship Target="../media/image2.jpeg" Type="http://schemas.openxmlformats.org/officeDocument/2006/relationships/image" Id="rId4"></Relationship></Relationships>
</file>

<file path=ppt/slides/_rels/slide3.xml.rels><?xml version="1.0" encoding="UTF-8" ?><Relationships xmlns="http://schemas.openxmlformats.org/package/2006/relationships"><Relationship Target="../notesSlides/notesSlide3.xml" Type="http://schemas.openxmlformats.org/officeDocument/2006/relationships/notesSlide" Id="rId2"></Relationship><Relationship Target="../slideLayouts/slideLayout5.xml" Type="http://schemas.openxmlformats.org/officeDocument/2006/relationships/slideLayout" Id="rId1"></Relationship></Relationships>
</file>

<file path=ppt/slides/_rels/slide4.xml.rels><?xml version="1.0" encoding="UTF-8" ?><Relationships xmlns="http://schemas.openxmlformats.org/package/2006/relationships"><Relationship Target="../media/image6.png" Type="http://schemas.openxmlformats.org/officeDocument/2006/relationships/image" Id="rId3"></Relationship><Relationship Target="../notesSlides/notesSlide4.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5.xml.rels><?xml version="1.0" encoding="UTF-8" ?><Relationships xmlns="http://schemas.openxmlformats.org/package/2006/relationships"><Relationship Target="../media/image7.png" Type="http://schemas.openxmlformats.org/officeDocument/2006/relationships/image" Id="rId3"></Relationship><Relationship Target="../notesSlides/notesSlide5.xml" Type="http://schemas.openxmlformats.org/officeDocument/2006/relationships/notesSlide" Id="rId2"></Relationship><Relationship Target="../slideLayouts/slideLayout4.xml" Type="http://schemas.openxmlformats.org/officeDocument/2006/relationships/slideLayout" Id="rId1"></Relationship></Relationships>
</file>

<file path=ppt/slides/_rels/slide6.xml.rels><?xml version="1.0" encoding="UTF-8" ?><Relationships xmlns="http://schemas.openxmlformats.org/package/2006/relationships"><Relationship Target="../media/image8.png" Type="http://schemas.openxmlformats.org/officeDocument/2006/relationships/image" Id="rId3"></Relationship><Relationship Target="../notesSlides/notesSlide6.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9.jpeg" Type="http://schemas.openxmlformats.org/officeDocument/2006/relationships/image" Id="rId3"></Relationship><Relationship Target="../notesSlides/notesSlide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notesSlides/notesSlide8.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0.jpeg" Type="http://schemas.openxmlformats.org/officeDocument/2006/relationships/image" Id="rId3"></Relationship><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BE21AD4D-B53C-844B-8F2E-76E28438CF1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a:extLst>
              <a:ext uri="{FF2B5EF4-FFF2-40B4-BE49-F238E27FC236}">
                <a16:creationId xmlns:a16="http://schemas.microsoft.com/office/drawing/2014/main" id="{3F922BE5-1C10-9A4B-B7E9-E561E9A1677E}"/>
              </a:ext>
            </a:extLst>
          </p:cNvPr>
          <p:cNvSpPr/>
          <p:nvPr/>
        </p:nvSpPr>
        <p:spPr>
          <a:xfrm>
            <a:off x="1313544" y="0"/>
            <a:ext cx="9564913" cy="4367666"/>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EADB226-C581-CD46-8763-6C2502D8B6AE}"/>
              </a:ext>
            </a:extLst>
          </p:cNvPr>
          <p:cNvSpPr>
            <a:spLocks noGrp="1"/>
          </p:cNvSpPr>
          <p:nvPr>
            <p:ph type="ctrTitle"/>
          </p:nvPr>
        </p:nvSpPr>
        <p:spPr>
          <a:xfrm>
            <a:off x="1313543" y="673555"/>
            <a:ext cx="9564914" cy="1818707"/>
          </a:xfrm>
        </p:spPr>
        <p:txBody>
          <a:bodyPr>
            <a:noAutofit/>
          </a:bodyPr>
          <a:lstStyle/>
          <a:p>
            <a:r>
              <a:rPr lang="en-CA" sz="3600" b="1" dirty="0">
                <a:solidFill>
                  <a:schemeClr val="bg1"/>
                </a:solidFill>
                <a:latin typeface="Fira Sans" panose="020B0503050000020004" pitchFamily="34" charset="0"/>
              </a:rPr>
              <a:t>PREVENTING SUBSTANCE-RELATED HARMS AMONG YOUTH THROUGH A COMPREHENSIVE SCHOOL HEALTH APPROACH</a:t>
            </a:r>
          </a:p>
        </p:txBody>
      </p:sp>
      <p:sp>
        <p:nvSpPr>
          <p:cNvPr id="3" name="Subtitle 2">
            <a:extLst>
              <a:ext uri="{FF2B5EF4-FFF2-40B4-BE49-F238E27FC236}">
                <a16:creationId xmlns:a16="http://schemas.microsoft.com/office/drawing/2014/main" id="{6E4BB68C-6D9B-2C4A-B25A-7A0B9CE763A2}"/>
              </a:ext>
            </a:extLst>
          </p:cNvPr>
          <p:cNvSpPr>
            <a:spLocks noGrp="1"/>
          </p:cNvSpPr>
          <p:nvPr>
            <p:ph type="subTitle" idx="1"/>
          </p:nvPr>
        </p:nvSpPr>
        <p:spPr>
          <a:xfrm>
            <a:off x="1524000" y="3264580"/>
            <a:ext cx="9144000" cy="890134"/>
          </a:xfrm>
        </p:spPr>
        <p:txBody>
          <a:bodyPr>
            <a:normAutofit/>
          </a:bodyPr>
          <a:lstStyle/>
          <a:p>
            <a:r>
              <a:rPr lang="en-CA" sz="3200" dirty="0">
                <a:solidFill>
                  <a:srgbClr val="BFE2EF"/>
                </a:solidFill>
                <a:latin typeface="Fira Sans" panose="020B0503050000020004" pitchFamily="34" charset="0"/>
              </a:rPr>
              <a:t>A BLUEPRINT FOR ACTION –</a:t>
            </a:r>
            <a:r>
              <a:rPr lang="en-CA" sz="3200" b="1" dirty="0">
                <a:solidFill>
                  <a:srgbClr val="BFE2EF"/>
                </a:solidFill>
                <a:latin typeface="Fira Sans" panose="020B0503050000020004" pitchFamily="34" charset="0"/>
              </a:rPr>
              <a:t> AN INTRODUCTION</a:t>
            </a:r>
          </a:p>
        </p:txBody>
      </p:sp>
      <p:pic>
        <p:nvPicPr>
          <p:cNvPr id="7" name="Picture 6">
            <a:extLst>
              <a:ext uri="{FF2B5EF4-FFF2-40B4-BE49-F238E27FC236}">
                <a16:creationId xmlns:a16="http://schemas.microsoft.com/office/drawing/2014/main" id="{061D0DC5-D3DB-D94C-8388-3DA15A577E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163670"/>
            <a:ext cx="2604407" cy="1020775"/>
          </a:xfrm>
          <a:prstGeom prst="rect">
            <a:avLst/>
          </a:prstGeom>
        </p:spPr>
      </p:pic>
      <p:pic>
        <p:nvPicPr>
          <p:cNvPr id="9" name="Picture 8">
            <a:extLst>
              <a:ext uri="{FF2B5EF4-FFF2-40B4-BE49-F238E27FC236}">
                <a16:creationId xmlns:a16="http://schemas.microsoft.com/office/drawing/2014/main" id="{CDD24B48-F888-B94C-8AE3-91853BFF4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3429" y="5221310"/>
            <a:ext cx="3882571" cy="768826"/>
          </a:xfrm>
          <a:prstGeom prst="rect">
            <a:avLst/>
          </a:prstGeom>
        </p:spPr>
      </p:pic>
    </p:spTree>
    <p:extLst>
      <p:ext uri="{BB962C8B-B14F-4D97-AF65-F5344CB8AC3E}">
        <p14:creationId xmlns:p14="http://schemas.microsoft.com/office/powerpoint/2010/main" val="124831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4FFD63-F0EF-544C-8126-701810F172FA}"/>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p:txBody>
          <a:bodyPr/>
          <a:lstStyle/>
          <a:p>
            <a:r>
              <a:rPr lang="en-CA" sz="3600" b="1" dirty="0">
                <a:latin typeface="Fira Sans" panose="020B0503050000020004" pitchFamily="34" charset="0"/>
              </a:rPr>
              <a:t>2. THE FOUR </a:t>
            </a:r>
            <a:r>
              <a:rPr lang="en-CA" sz="3600" b="1" dirty="0" smtClean="0">
                <a:latin typeface="Fira Sans" panose="020B0503050000020004" pitchFamily="34" charset="0"/>
              </a:rPr>
              <a:t>INTERVENTION </a:t>
            </a:r>
            <a:r>
              <a:rPr lang="en-CA" sz="3600" b="1" dirty="0">
                <a:latin typeface="Fira Sans" panose="020B0503050000020004" pitchFamily="34" charset="0"/>
              </a:rPr>
              <a:t>STRATEGIES: </a:t>
            </a:r>
            <a:br>
              <a:rPr lang="en-CA" sz="3600" b="1" dirty="0">
                <a:latin typeface="Fira Sans" panose="020B0503050000020004" pitchFamily="34" charset="0"/>
              </a:rPr>
            </a:br>
            <a:r>
              <a:rPr lang="en-CA" b="1" dirty="0">
                <a:latin typeface="Fira Sans" panose="020B0503050000020004" pitchFamily="34" charset="0"/>
              </a:rPr>
              <a:t>HARM REDUCTION</a:t>
            </a:r>
          </a:p>
        </p:txBody>
      </p:sp>
      <p:sp>
        <p:nvSpPr>
          <p:cNvPr id="3" name="Content Placeholder 2">
            <a:extLst>
              <a:ext uri="{FF2B5EF4-FFF2-40B4-BE49-F238E27FC236}">
                <a16:creationId xmlns:a16="http://schemas.microsoft.com/office/drawing/2014/main" id="{9A3B6B9B-9B9A-1549-8BA1-EB9BDFF04EFE}"/>
              </a:ext>
            </a:extLst>
          </p:cNvPr>
          <p:cNvSpPr>
            <a:spLocks noGrp="1"/>
          </p:cNvSpPr>
          <p:nvPr>
            <p:ph idx="1"/>
          </p:nvPr>
        </p:nvSpPr>
        <p:spPr>
          <a:xfrm>
            <a:off x="5474043" y="2178805"/>
            <a:ext cx="5879757" cy="3644975"/>
          </a:xfrm>
        </p:spPr>
        <p:txBody>
          <a:bodyPr>
            <a:normAutofit/>
          </a:bodyPr>
          <a:lstStyle/>
          <a:p>
            <a:r>
              <a:rPr lang="en-CA" sz="2000" dirty="0">
                <a:latin typeface="Lato" panose="020F0502020204030203" pitchFamily="34" charset="0"/>
                <a:ea typeface="Lato" panose="020F0502020204030203" pitchFamily="34" charset="0"/>
                <a:cs typeface="Lato" panose="020F0502020204030203" pitchFamily="34" charset="0"/>
              </a:rPr>
              <a:t>Aim to reduce the potential social and health harms </a:t>
            </a:r>
            <a:r>
              <a:rPr lang="en-CA" sz="2000" b="1" dirty="0">
                <a:latin typeface="Lato" panose="020F0502020204030203" pitchFamily="34" charset="0"/>
                <a:ea typeface="Lato" panose="020F0502020204030203" pitchFamily="34" charset="0"/>
                <a:cs typeface="Lato" panose="020F0502020204030203" pitchFamily="34" charset="0"/>
              </a:rPr>
              <a:t>without promoting or requiring non-use</a:t>
            </a:r>
            <a:r>
              <a:rPr lang="en-CA" sz="2000" dirty="0">
                <a:latin typeface="Lato" panose="020F0502020204030203" pitchFamily="34" charset="0"/>
                <a:ea typeface="Lato" panose="020F0502020204030203" pitchFamily="34" charset="0"/>
                <a:cs typeface="Lato" panose="020F0502020204030203" pitchFamily="34" charset="0"/>
              </a:rPr>
              <a:t>.</a:t>
            </a:r>
          </a:p>
          <a:p>
            <a:pPr lvl="1"/>
            <a:r>
              <a:rPr lang="en-CA" sz="1600" dirty="0">
                <a:latin typeface="Lato" panose="020F0502020204030203" pitchFamily="34" charset="0"/>
                <a:ea typeface="Lato" panose="020F0502020204030203" pitchFamily="34" charset="0"/>
                <a:cs typeface="Lato" panose="020F0502020204030203" pitchFamily="34" charset="0"/>
              </a:rPr>
              <a:t>This strategy aims to get AWAY from an abstinence-based approach.</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Support healthy behaviours without “forcing” them.</a:t>
            </a:r>
          </a:p>
          <a:p>
            <a:pPr lvl="1"/>
            <a:r>
              <a:rPr lang="en-CA" sz="1600" dirty="0">
                <a:latin typeface="Lato" panose="020F0502020204030203" pitchFamily="34" charset="0"/>
                <a:ea typeface="Lato" panose="020F0502020204030203" pitchFamily="34" charset="0"/>
                <a:cs typeface="Lato" panose="020F0502020204030203" pitchFamily="34" charset="0"/>
              </a:rPr>
              <a:t>Meeting people where they are at is an important aspect.</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Celebrate small positive changes in behaviour.</a:t>
            </a:r>
          </a:p>
        </p:txBody>
      </p:sp>
      <p:sp>
        <p:nvSpPr>
          <p:cNvPr id="9" name="Frame 8">
            <a:extLst>
              <a:ext uri="{FF2B5EF4-FFF2-40B4-BE49-F238E27FC236}">
                <a16:creationId xmlns:a16="http://schemas.microsoft.com/office/drawing/2014/main" id="{4B390A52-4A3D-9A49-93C4-9A613EA47BF9}"/>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6" name="Picture 5">
            <a:extLst>
              <a:ext uri="{FF2B5EF4-FFF2-40B4-BE49-F238E27FC236}">
                <a16:creationId xmlns:a16="http://schemas.microsoft.com/office/drawing/2014/main" id="{EA0392FE-21A8-954B-B669-8D80AE3936B8}"/>
              </a:ext>
            </a:extLst>
          </p:cNvPr>
          <p:cNvPicPr>
            <a:picLocks noChangeAspect="1"/>
          </p:cNvPicPr>
          <p:nvPr/>
        </p:nvPicPr>
        <p:blipFill rotWithShape="1">
          <a:blip r:embed="rId3"/>
          <a:srcRect l="11784" t="7329" r="12133" b="10157"/>
          <a:stretch/>
        </p:blipFill>
        <p:spPr>
          <a:xfrm>
            <a:off x="668214" y="2178804"/>
            <a:ext cx="4314093" cy="3553781"/>
          </a:xfrm>
          <a:prstGeom prst="rect">
            <a:avLst/>
          </a:prstGeom>
        </p:spPr>
      </p:pic>
    </p:spTree>
    <p:extLst>
      <p:ext uri="{BB962C8B-B14F-4D97-AF65-F5344CB8AC3E}">
        <p14:creationId xmlns:p14="http://schemas.microsoft.com/office/powerpoint/2010/main" val="361644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337C6-8903-FB4C-BD93-001A09EB9CFE}"/>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p:txBody>
          <a:bodyPr/>
          <a:lstStyle/>
          <a:p>
            <a:r>
              <a:rPr lang="en-CA" sz="3600" b="1" dirty="0">
                <a:latin typeface="Fira Sans" panose="020B0503050000020004" pitchFamily="34" charset="0"/>
              </a:rPr>
              <a:t>2. THE FOUR </a:t>
            </a:r>
            <a:r>
              <a:rPr lang="en-CA" sz="3600" b="1" dirty="0" smtClean="0">
                <a:latin typeface="Fira Sans" panose="020B0503050000020004" pitchFamily="34" charset="0"/>
              </a:rPr>
              <a:t>INTERVENTION </a:t>
            </a:r>
            <a:r>
              <a:rPr lang="en-CA" sz="3600" b="1" dirty="0">
                <a:latin typeface="Fira Sans" panose="020B0503050000020004" pitchFamily="34" charset="0"/>
              </a:rPr>
              <a:t>STRATEGIES: </a:t>
            </a:r>
            <a:r>
              <a:rPr lang="en-CA" b="1" dirty="0">
                <a:latin typeface="Fira Sans" panose="020B0503050000020004" pitchFamily="34" charset="0"/>
              </a:rPr>
              <a:t>STIGMA REDUCTION INITIATIVES</a:t>
            </a:r>
          </a:p>
        </p:txBody>
      </p:sp>
      <p:sp>
        <p:nvSpPr>
          <p:cNvPr id="7" name="Content Placeholder 6">
            <a:extLst>
              <a:ext uri="{FF2B5EF4-FFF2-40B4-BE49-F238E27FC236}">
                <a16:creationId xmlns:a16="http://schemas.microsoft.com/office/drawing/2014/main" id="{4C9071F6-EC92-2342-AA51-7269E2525E43}"/>
              </a:ext>
            </a:extLst>
          </p:cNvPr>
          <p:cNvSpPr>
            <a:spLocks noGrp="1"/>
          </p:cNvSpPr>
          <p:nvPr>
            <p:ph sz="half" idx="2"/>
          </p:nvPr>
        </p:nvSpPr>
        <p:spPr>
          <a:xfrm>
            <a:off x="388142" y="1768259"/>
            <a:ext cx="6390504" cy="4647041"/>
          </a:xfrm>
        </p:spPr>
        <p:txBody>
          <a:bodyPr>
            <a:normAutofit fontScale="92500" lnSpcReduction="10000"/>
          </a:bodyPr>
          <a:lstStyle/>
          <a:p>
            <a:r>
              <a:rPr lang="en-CA" sz="2000" b="1" dirty="0">
                <a:latin typeface="Lato" panose="020F0502020204030203" pitchFamily="34" charset="0"/>
                <a:ea typeface="Lato" panose="020F0502020204030203" pitchFamily="34" charset="0"/>
                <a:cs typeface="Lato" panose="020F0502020204030203" pitchFamily="34" charset="0"/>
              </a:rPr>
              <a:t>What is stigma?</a:t>
            </a:r>
          </a:p>
          <a:p>
            <a:pPr lvl="1"/>
            <a:r>
              <a:rPr lang="en-CA" sz="1600" dirty="0">
                <a:latin typeface="Lato" panose="020F0502020204030203" pitchFamily="34" charset="0"/>
                <a:ea typeface="Lato" panose="020F0502020204030203" pitchFamily="34" charset="0"/>
                <a:cs typeface="Lato" panose="020F0502020204030203" pitchFamily="34" charset="0"/>
              </a:rPr>
              <a:t>Negative stereotyping of people</a:t>
            </a:r>
          </a:p>
          <a:p>
            <a:pPr lvl="1"/>
            <a:r>
              <a:rPr lang="en-CA" sz="1600" dirty="0">
                <a:latin typeface="Lato" panose="020F0502020204030203" pitchFamily="34" charset="0"/>
                <a:ea typeface="Lato" panose="020F0502020204030203" pitchFamily="34" charset="0"/>
                <a:cs typeface="Lato" panose="020F0502020204030203" pitchFamily="34" charset="0"/>
              </a:rPr>
              <a:t>Creates an US vs. THEM dichotomy</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Aim to make a space for open, informed and non-judgmental conversations about substance use.</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Create opportunities to exchange credible, practical information and advice.</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Help to enhance socio-emotional assets and skills:</a:t>
            </a:r>
          </a:p>
          <a:p>
            <a:pPr lvl="1"/>
            <a:r>
              <a:rPr lang="en-CA" sz="1600" dirty="0">
                <a:latin typeface="Lato" panose="020F0502020204030203" pitchFamily="34" charset="0"/>
                <a:ea typeface="Lato" panose="020F0502020204030203" pitchFamily="34" charset="0"/>
                <a:cs typeface="Lato" panose="020F0502020204030203" pitchFamily="34" charset="0"/>
              </a:rPr>
              <a:t>Empathy, sensitivity and compassion</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By reducing stigma, we are promoting </a:t>
            </a:r>
            <a:r>
              <a:rPr lang="en-CA" sz="2000" b="1" dirty="0">
                <a:latin typeface="Lato" panose="020F0502020204030203" pitchFamily="34" charset="0"/>
                <a:ea typeface="Lato" panose="020F0502020204030203" pitchFamily="34" charset="0"/>
                <a:cs typeface="Lato" panose="020F0502020204030203" pitchFamily="34" charset="0"/>
              </a:rPr>
              <a:t>inclusion</a:t>
            </a:r>
            <a:r>
              <a:rPr lang="en-CA" sz="2000" dirty="0">
                <a:latin typeface="Lato" panose="020F0502020204030203" pitchFamily="34" charset="0"/>
                <a:ea typeface="Lato" panose="020F0502020204030203" pitchFamily="34" charset="0"/>
                <a:cs typeface="Lato" panose="020F0502020204030203" pitchFamily="34" charset="0"/>
              </a:rPr>
              <a:t> and making students feel comfortable sharing their experiences.</a:t>
            </a:r>
          </a:p>
        </p:txBody>
      </p:sp>
      <p:pic>
        <p:nvPicPr>
          <p:cNvPr id="13" name="Content Placeholder 12">
            <a:extLst>
              <a:ext uri="{FF2B5EF4-FFF2-40B4-BE49-F238E27FC236}">
                <a16:creationId xmlns:a16="http://schemas.microsoft.com/office/drawing/2014/main" id="{B2E37BB5-7A80-7946-82BE-2F1F430AD177}"/>
              </a:ext>
            </a:extLst>
          </p:cNvPr>
          <p:cNvPicPr>
            <a:picLocks noGrp="1" noChangeAspect="1"/>
          </p:cNvPicPr>
          <p:nvPr>
            <p:ph sz="half" idx="1"/>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b="-377"/>
          <a:stretch/>
        </p:blipFill>
        <p:spPr>
          <a:xfrm>
            <a:off x="7006280" y="1690688"/>
            <a:ext cx="4797575" cy="4724615"/>
          </a:xfrm>
        </p:spPr>
      </p:pic>
      <p:sp>
        <p:nvSpPr>
          <p:cNvPr id="14" name="Rectangle 13">
            <a:extLst>
              <a:ext uri="{FF2B5EF4-FFF2-40B4-BE49-F238E27FC236}">
                <a16:creationId xmlns:a16="http://schemas.microsoft.com/office/drawing/2014/main" id="{87CEB14A-E0E5-DC4F-B628-F2AAF9DC2712}"/>
              </a:ext>
            </a:extLst>
          </p:cNvPr>
          <p:cNvSpPr/>
          <p:nvPr/>
        </p:nvSpPr>
        <p:spPr>
          <a:xfrm>
            <a:off x="7006277" y="1690687"/>
            <a:ext cx="4797578" cy="4724615"/>
          </a:xfrm>
          <a:prstGeom prst="rect">
            <a:avLst/>
          </a:prstGeom>
          <a:solidFill>
            <a:srgbClr val="26374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ame 8">
            <a:extLst>
              <a:ext uri="{FF2B5EF4-FFF2-40B4-BE49-F238E27FC236}">
                <a16:creationId xmlns:a16="http://schemas.microsoft.com/office/drawing/2014/main" id="{38DA8897-0744-9D47-BD74-1589A4C63180}"/>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91646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7A53CB-C837-AF4F-A883-07DF8A86F1B9}"/>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p:txBody>
          <a:bodyPr/>
          <a:lstStyle/>
          <a:p>
            <a:r>
              <a:rPr lang="en-CA" sz="3600" b="1" dirty="0">
                <a:latin typeface="Fira Sans" panose="020B0503050000020004" pitchFamily="34" charset="0"/>
              </a:rPr>
              <a:t>2. THE FOUR </a:t>
            </a:r>
            <a:r>
              <a:rPr lang="en-CA" sz="3600" b="1" dirty="0" smtClean="0">
                <a:latin typeface="Fira Sans" panose="020B0503050000020004" pitchFamily="34" charset="0"/>
              </a:rPr>
              <a:t>INTERVENTION </a:t>
            </a:r>
            <a:r>
              <a:rPr lang="en-CA" sz="3600" b="1" dirty="0">
                <a:latin typeface="Fira Sans" panose="020B0503050000020004" pitchFamily="34" charset="0"/>
              </a:rPr>
              <a:t>STRATEGIES: </a:t>
            </a:r>
            <a:r>
              <a:rPr lang="en-CA" b="1" dirty="0">
                <a:latin typeface="Fira Sans" panose="020B0503050000020004" pitchFamily="34" charset="0"/>
              </a:rPr>
              <a:t>EQUITY-ORIENTED INTERVENTIONS</a:t>
            </a:r>
          </a:p>
        </p:txBody>
      </p:sp>
      <p:pic>
        <p:nvPicPr>
          <p:cNvPr id="9" name="Content Placeholder 8">
            <a:extLst>
              <a:ext uri="{FF2B5EF4-FFF2-40B4-BE49-F238E27FC236}">
                <a16:creationId xmlns:a16="http://schemas.microsoft.com/office/drawing/2014/main" id="{8CAF1B38-D6DC-1F47-8A8B-B3FEF1886DBF}"/>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38200" y="2147787"/>
            <a:ext cx="3966519" cy="3635175"/>
          </a:xfrm>
        </p:spPr>
      </p:pic>
      <p:sp>
        <p:nvSpPr>
          <p:cNvPr id="7" name="Content Placeholder 6">
            <a:extLst>
              <a:ext uri="{FF2B5EF4-FFF2-40B4-BE49-F238E27FC236}">
                <a16:creationId xmlns:a16="http://schemas.microsoft.com/office/drawing/2014/main" id="{46307FBD-EFED-D142-99B9-5E81BEC99734}"/>
              </a:ext>
            </a:extLst>
          </p:cNvPr>
          <p:cNvSpPr>
            <a:spLocks noGrp="1"/>
          </p:cNvSpPr>
          <p:nvPr>
            <p:ph sz="half" idx="2"/>
          </p:nvPr>
        </p:nvSpPr>
        <p:spPr>
          <a:xfrm>
            <a:off x="5041557" y="1752559"/>
            <a:ext cx="6762299" cy="4589678"/>
          </a:xfrm>
        </p:spPr>
        <p:txBody>
          <a:bodyPr anchor="ctr">
            <a:normAutofit fontScale="92500" lnSpcReduction="10000"/>
          </a:bodyPr>
          <a:lstStyle/>
          <a:p>
            <a:r>
              <a:rPr lang="en-CA" sz="2200" b="1" dirty="0">
                <a:latin typeface="Lato" panose="020F0502020204030203" pitchFamily="34" charset="0"/>
                <a:ea typeface="Lato" panose="020F0502020204030203" pitchFamily="34" charset="0"/>
                <a:cs typeface="Lato" panose="020F0502020204030203" pitchFamily="34" charset="0"/>
              </a:rPr>
              <a:t>What is equity? </a:t>
            </a:r>
          </a:p>
          <a:p>
            <a:pPr lvl="1"/>
            <a:r>
              <a:rPr lang="en-CA" sz="1700" dirty="0">
                <a:latin typeface="Lato" panose="020F0502020204030203" pitchFamily="34" charset="0"/>
                <a:ea typeface="Lato" panose="020F0502020204030203" pitchFamily="34" charset="0"/>
                <a:cs typeface="Lato" panose="020F0502020204030203" pitchFamily="34" charset="0"/>
              </a:rPr>
              <a:t>The quality of being fair and impartial, both in process and in results.</a:t>
            </a:r>
            <a:endParaRPr lang="en-CA" sz="1700" b="1" dirty="0">
              <a:latin typeface="Lato" panose="020F0502020204030203" pitchFamily="34" charset="0"/>
              <a:ea typeface="Lato" panose="020F0502020204030203" pitchFamily="34" charset="0"/>
              <a:cs typeface="Lato" panose="020F0502020204030203" pitchFamily="34" charset="0"/>
            </a:endParaRPr>
          </a:p>
          <a:p>
            <a:pPr lvl="1"/>
            <a:r>
              <a:rPr lang="en-CA" sz="1700" dirty="0">
                <a:latin typeface="Lato" panose="020F0502020204030203" pitchFamily="34" charset="0"/>
                <a:ea typeface="Lato" panose="020F0502020204030203" pitchFamily="34" charset="0"/>
                <a:cs typeface="Lato" panose="020F0502020204030203" pitchFamily="34" charset="0"/>
              </a:rPr>
              <a:t>Equity vs equality? </a:t>
            </a:r>
          </a:p>
          <a:p>
            <a:pPr marL="457200" lvl="1" indent="0">
              <a:buNone/>
            </a:pPr>
            <a:endParaRPr lang="en-CA" sz="16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Seek to make institutions and systems more accessible, responsive, compassionate and safe for ALL people.</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Develop policies, programs and interventions that reflect individual’s diverse needs, preferences and life experiences.</a:t>
            </a:r>
          </a:p>
          <a:p>
            <a:endParaRPr lang="en-CA" sz="20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Two examples of intervention strategies: </a:t>
            </a:r>
          </a:p>
          <a:p>
            <a:pPr lvl="1"/>
            <a:r>
              <a:rPr lang="en-CA" sz="1700" dirty="0">
                <a:latin typeface="Lato" panose="020F0502020204030203" pitchFamily="34" charset="0"/>
                <a:ea typeface="Lato" panose="020F0502020204030203" pitchFamily="34" charset="0"/>
                <a:cs typeface="Lato" panose="020F0502020204030203" pitchFamily="34" charset="0"/>
              </a:rPr>
              <a:t>Cultural safety practice</a:t>
            </a:r>
          </a:p>
          <a:p>
            <a:pPr lvl="1"/>
            <a:r>
              <a:rPr lang="en-CA" sz="1700" dirty="0">
                <a:latin typeface="Lato" panose="020F0502020204030203" pitchFamily="34" charset="0"/>
                <a:ea typeface="Lato" panose="020F0502020204030203" pitchFamily="34" charset="0"/>
                <a:cs typeface="Lato" panose="020F0502020204030203" pitchFamily="34" charset="0"/>
              </a:rPr>
              <a:t>Trauma-informed and violence-informed (TVI) practice</a:t>
            </a:r>
          </a:p>
        </p:txBody>
      </p:sp>
      <p:sp>
        <p:nvSpPr>
          <p:cNvPr id="10" name="Frame 9">
            <a:extLst>
              <a:ext uri="{FF2B5EF4-FFF2-40B4-BE49-F238E27FC236}">
                <a16:creationId xmlns:a16="http://schemas.microsoft.com/office/drawing/2014/main" id="{A8632ED1-8AEE-A44C-AFC2-A5FB928FA25E}"/>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91780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230688"/>
            <a:ext cx="10515600" cy="2403475"/>
          </a:xfrm>
        </p:spPr>
        <p:txBody>
          <a:bodyPr>
            <a:normAutofit/>
          </a:bodyPr>
          <a:lstStyle/>
          <a:p>
            <a:r>
              <a:rPr lang="en-CA" sz="2000" b="1" dirty="0">
                <a:latin typeface="Lato" panose="020F0502020204030203" pitchFamily="34" charset="0"/>
                <a:ea typeface="Lato" panose="020F0502020204030203" pitchFamily="34" charset="0"/>
                <a:cs typeface="Lato" panose="020F0502020204030203" pitchFamily="34" charset="0"/>
              </a:rPr>
              <a:t>The best prevention measures often have </a:t>
            </a:r>
            <a:r>
              <a:rPr lang="en-CA" sz="2000" b="1" u="sng" dirty="0">
                <a:latin typeface="Lato" panose="020F0502020204030203" pitchFamily="34" charset="0"/>
                <a:ea typeface="Lato" panose="020F0502020204030203" pitchFamily="34" charset="0"/>
                <a:cs typeface="Lato" panose="020F0502020204030203" pitchFamily="34" charset="0"/>
              </a:rPr>
              <a:t>nothing</a:t>
            </a:r>
            <a:r>
              <a:rPr lang="en-CA" sz="2000" b="1" dirty="0">
                <a:latin typeface="Lato" panose="020F0502020204030203" pitchFamily="34" charset="0"/>
                <a:ea typeface="Lato" panose="020F0502020204030203" pitchFamily="34" charset="0"/>
                <a:cs typeface="Lato" panose="020F0502020204030203" pitchFamily="34" charset="0"/>
              </a:rPr>
              <a:t> to do with substance use at all.</a:t>
            </a:r>
          </a:p>
          <a:p>
            <a:pPr lvl="1"/>
            <a:r>
              <a:rPr lang="en-CA" sz="1800" dirty="0">
                <a:latin typeface="Lato" panose="020F0502020204030203" pitchFamily="34" charset="0"/>
                <a:ea typeface="Lato" panose="020F0502020204030203" pitchFamily="34" charset="0"/>
                <a:cs typeface="Lato" panose="020F0502020204030203" pitchFamily="34" charset="0"/>
              </a:rPr>
              <a:t>Improving overall health and well-being</a:t>
            </a:r>
          </a:p>
          <a:p>
            <a:pPr lvl="1"/>
            <a:r>
              <a:rPr lang="en-CA" sz="1800" dirty="0">
                <a:latin typeface="Lato" panose="020F0502020204030203" pitchFamily="34" charset="0"/>
                <a:ea typeface="Lato" panose="020F0502020204030203" pitchFamily="34" charset="0"/>
                <a:cs typeface="Lato" panose="020F0502020204030203" pitchFamily="34" charset="0"/>
              </a:rPr>
              <a:t>Reducing social and health inequities</a:t>
            </a:r>
          </a:p>
          <a:p>
            <a:pPr marL="457200" lvl="1" indent="0">
              <a:buNone/>
            </a:pPr>
            <a:endParaRPr lang="en-CA" sz="1800" dirty="0">
              <a:latin typeface="Lato" panose="020F0502020204030203" pitchFamily="34" charset="0"/>
              <a:ea typeface="Lato" panose="020F0502020204030203" pitchFamily="34" charset="0"/>
              <a:cs typeface="Lato" panose="020F0502020204030203" pitchFamily="34" charset="0"/>
            </a:endParaRPr>
          </a:p>
          <a:p>
            <a:r>
              <a:rPr lang="en-CA" sz="2000" b="1" dirty="0">
                <a:latin typeface="Lato" panose="020F0502020204030203" pitchFamily="34" charset="0"/>
                <a:ea typeface="Lato" panose="020F0502020204030203" pitchFamily="34" charset="0"/>
                <a:cs typeface="Lato" panose="020F0502020204030203" pitchFamily="34" charset="0"/>
              </a:rPr>
              <a:t>Efforts to prevent substance-related harms among youth must reflect individual school communities’ unique needs, values, preferences and contexts.</a:t>
            </a:r>
          </a:p>
          <a:p>
            <a:pPr lvl="1"/>
            <a:r>
              <a:rPr lang="en-CA" sz="1800" dirty="0">
                <a:latin typeface="Lato" panose="020F0502020204030203" pitchFamily="34" charset="0"/>
                <a:ea typeface="Lato" panose="020F0502020204030203" pitchFamily="34" charset="0"/>
                <a:cs typeface="Lato" panose="020F0502020204030203" pitchFamily="34" charset="0"/>
              </a:rPr>
              <a:t>Engage with: teachers, families, school health nurses, other school staff, and youth themselves.</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en-CA" sz="5400" b="1" dirty="0">
                <a:latin typeface="Fira Sans" panose="020B0503050000020004" pitchFamily="34" charset="0"/>
              </a:rPr>
              <a:t>IN A NUTSHELL…</a:t>
            </a: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15249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1B6-38A1-8243-A800-65D5BB2291E4}"/>
              </a:ext>
            </a:extLst>
          </p:cNvPr>
          <p:cNvSpPr>
            <a:spLocks noGrp="1"/>
          </p:cNvSpPr>
          <p:nvPr>
            <p:ph type="title"/>
          </p:nvPr>
        </p:nvSpPr>
        <p:spPr>
          <a:xfrm>
            <a:off x="838200" y="501049"/>
            <a:ext cx="10515600" cy="870551"/>
          </a:xfrm>
        </p:spPr>
        <p:txBody>
          <a:bodyPr>
            <a:noAutofit/>
          </a:bodyPr>
          <a:lstStyle/>
          <a:p>
            <a:r>
              <a:rPr lang="en-CA" sz="4000" b="1" dirty="0">
                <a:latin typeface="Fira Sans" panose="020B0503050000020004" pitchFamily="34" charset="0"/>
              </a:rPr>
              <a:t>THE BLUEPRINT FOR ACTION: </a:t>
            </a:r>
            <a:br>
              <a:rPr lang="en-CA" sz="4000" b="1" dirty="0">
                <a:latin typeface="Fira Sans" panose="020B0503050000020004" pitchFamily="34" charset="0"/>
              </a:rPr>
            </a:br>
            <a:r>
              <a:rPr lang="en-CA" sz="3200" b="1" dirty="0">
                <a:latin typeface="Fira Sans" panose="020B0503050000020004" pitchFamily="34" charset="0"/>
              </a:rPr>
              <a:t>COMBINING THE INTERVENTION APPROACHES</a:t>
            </a:r>
            <a:endParaRPr lang="en-CA" b="1" dirty="0">
              <a:latin typeface="Fira Sans" panose="020B0503050000020004" pitchFamily="34" charset="0"/>
            </a:endParaRPr>
          </a:p>
        </p:txBody>
      </p:sp>
      <p:sp>
        <p:nvSpPr>
          <p:cNvPr id="3" name="Content Placeholder 2">
            <a:extLst>
              <a:ext uri="{FF2B5EF4-FFF2-40B4-BE49-F238E27FC236}">
                <a16:creationId xmlns:a16="http://schemas.microsoft.com/office/drawing/2014/main" id="{1E7DB8CD-1EFB-B043-B361-9614B1DC747B}"/>
              </a:ext>
            </a:extLst>
          </p:cNvPr>
          <p:cNvSpPr>
            <a:spLocks noGrp="1"/>
          </p:cNvSpPr>
          <p:nvPr>
            <p:ph idx="1"/>
          </p:nvPr>
        </p:nvSpPr>
        <p:spPr>
          <a:xfrm>
            <a:off x="588524" y="1781391"/>
            <a:ext cx="2834298" cy="4600273"/>
          </a:xfrm>
        </p:spPr>
        <p:txBody>
          <a:bodyPr>
            <a:normAutofit/>
          </a:bodyPr>
          <a:lstStyle/>
          <a:p>
            <a:pPr marL="0" indent="0">
              <a:buNone/>
            </a:pPr>
            <a:r>
              <a:rPr lang="en-CA" sz="2000" dirty="0">
                <a:latin typeface="Lato" panose="020F0502020204030203" pitchFamily="34" charset="0"/>
                <a:ea typeface="Lato" panose="020F0502020204030203" pitchFamily="34" charset="0"/>
                <a:cs typeface="Lato" panose="020F0502020204030203" pitchFamily="34" charset="0"/>
              </a:rPr>
              <a:t>These elements may appear mutually exclusive, but they have more similarities than it looks:</a:t>
            </a:r>
          </a:p>
          <a:p>
            <a:pPr marL="0" indent="0">
              <a:buNone/>
            </a:pPr>
            <a:endParaRPr lang="en-CA" sz="2000" dirty="0">
              <a:latin typeface="Lato" panose="020F0502020204030203" pitchFamily="34" charset="0"/>
              <a:ea typeface="Lato" panose="020F0502020204030203" pitchFamily="34" charset="0"/>
              <a:cs typeface="Lato" panose="020F0502020204030203" pitchFamily="34" charset="0"/>
            </a:endParaRPr>
          </a:p>
          <a:p>
            <a:pPr marL="233363" lvl="1" indent="-222250"/>
            <a:r>
              <a:rPr lang="en-CA" sz="1600" dirty="0">
                <a:latin typeface="Lato" panose="020F0502020204030203" pitchFamily="34" charset="0"/>
                <a:ea typeface="Lato" panose="020F0502020204030203" pitchFamily="34" charset="0"/>
                <a:cs typeface="Lato" panose="020F0502020204030203" pitchFamily="34" charset="0"/>
              </a:rPr>
              <a:t>They share the same value: Compassion, Equity and Responsiveness.</a:t>
            </a:r>
          </a:p>
          <a:p>
            <a:pPr marL="233363" lvl="1" indent="-222250"/>
            <a:endParaRPr lang="en-CA" sz="1600" dirty="0">
              <a:latin typeface="Lato" panose="020F0502020204030203" pitchFamily="34" charset="0"/>
              <a:ea typeface="Lato" panose="020F0502020204030203" pitchFamily="34" charset="0"/>
              <a:cs typeface="Lato" panose="020F0502020204030203" pitchFamily="34" charset="0"/>
            </a:endParaRPr>
          </a:p>
          <a:p>
            <a:pPr marL="233363" lvl="1" indent="-222250"/>
            <a:r>
              <a:rPr lang="en-CA" sz="1600" dirty="0">
                <a:latin typeface="Lato" panose="020F0502020204030203" pitchFamily="34" charset="0"/>
                <a:ea typeface="Lato" panose="020F0502020204030203" pitchFamily="34" charset="0"/>
                <a:cs typeface="Lato" panose="020F0502020204030203" pitchFamily="34" charset="0"/>
              </a:rPr>
              <a:t>They can look the same in practice.</a:t>
            </a:r>
          </a:p>
        </p:txBody>
      </p:sp>
      <p:sp>
        <p:nvSpPr>
          <p:cNvPr id="4" name="Frame 3">
            <a:extLst>
              <a:ext uri="{FF2B5EF4-FFF2-40B4-BE49-F238E27FC236}">
                <a16:creationId xmlns:a16="http://schemas.microsoft.com/office/drawing/2014/main" id="{9019ED5A-C664-8445-8B02-57860CB823F9}"/>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2" name="Picture 11">
            <a:extLst>
              <a:ext uri="{FF2B5EF4-FFF2-40B4-BE49-F238E27FC236}">
                <a16:creationId xmlns:a16="http://schemas.microsoft.com/office/drawing/2014/main" id="{5838CCAF-03B3-F24B-8C92-7D101E89681E}"/>
              </a:ext>
            </a:extLst>
          </p:cNvPr>
          <p:cNvPicPr>
            <a:picLocks noChangeAspect="1"/>
          </p:cNvPicPr>
          <p:nvPr/>
        </p:nvPicPr>
        <p:blipFill>
          <a:blip r:embed="rId2"/>
          <a:stretch>
            <a:fillRect/>
          </a:stretch>
        </p:blipFill>
        <p:spPr>
          <a:xfrm>
            <a:off x="3509150" y="1457205"/>
            <a:ext cx="8359282" cy="5079520"/>
          </a:xfrm>
          <a:prstGeom prst="rect">
            <a:avLst/>
          </a:prstGeom>
        </p:spPr>
      </p:pic>
    </p:spTree>
    <p:extLst>
      <p:ext uri="{BB962C8B-B14F-4D97-AF65-F5344CB8AC3E}">
        <p14:creationId xmlns:p14="http://schemas.microsoft.com/office/powerpoint/2010/main" val="162032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E2BA73-978A-EE42-8671-C9DC780EA832}"/>
              </a:ext>
            </a:extLst>
          </p:cNvPr>
          <p:cNvSpPr/>
          <p:nvPr/>
        </p:nvSpPr>
        <p:spPr>
          <a:xfrm>
            <a:off x="688181" y="1689100"/>
            <a:ext cx="10801350" cy="4624387"/>
          </a:xfrm>
          <a:prstGeom prst="rect">
            <a:avLst/>
          </a:prstGeom>
          <a:solidFill>
            <a:srgbClr val="BFE2E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65000"/>
                </a:schemeClr>
              </a:solidFill>
            </a:endParaRPr>
          </a:p>
        </p:txBody>
      </p:sp>
      <p:sp>
        <p:nvSpPr>
          <p:cNvPr id="5" name="Title 1">
            <a:extLst>
              <a:ext uri="{FF2B5EF4-FFF2-40B4-BE49-F238E27FC236}">
                <a16:creationId xmlns:a16="http://schemas.microsoft.com/office/drawing/2014/main" id="{B1180FD2-3A7A-D343-BEB8-B8F7CACC9671}"/>
              </a:ext>
            </a:extLst>
          </p:cNvPr>
          <p:cNvSpPr>
            <a:spLocks noGrp="1"/>
          </p:cNvSpPr>
          <p:nvPr>
            <p:ph type="title"/>
          </p:nvPr>
        </p:nvSpPr>
        <p:spPr>
          <a:xfrm>
            <a:off x="838200" y="501049"/>
            <a:ext cx="10515600" cy="870551"/>
          </a:xfrm>
        </p:spPr>
        <p:txBody>
          <a:bodyPr>
            <a:noAutofit/>
          </a:bodyPr>
          <a:lstStyle/>
          <a:p>
            <a:r>
              <a:rPr lang="en-CA" sz="3200" b="1" dirty="0">
                <a:latin typeface="Fira Sans" panose="020B0503050000020004" pitchFamily="34" charset="0"/>
              </a:rPr>
              <a:t>WHY IS THE BLUEPRINT FOR ACTION </a:t>
            </a:r>
            <a:r>
              <a:rPr lang="en-CA" sz="3600" b="1" dirty="0">
                <a:latin typeface="Fira Sans" panose="020B0503050000020004" pitchFamily="34" charset="0"/>
              </a:rPr>
              <a:t/>
            </a:r>
            <a:br>
              <a:rPr lang="en-CA" sz="3600" b="1" dirty="0">
                <a:latin typeface="Fira Sans" panose="020B0503050000020004" pitchFamily="34" charset="0"/>
              </a:rPr>
            </a:br>
            <a:r>
              <a:rPr lang="en-CA" sz="4000" b="1" dirty="0">
                <a:latin typeface="Fira Sans" panose="020B0503050000020004" pitchFamily="34" charset="0"/>
              </a:rPr>
              <a:t>RELEVANT FEASIBLE AND </a:t>
            </a:r>
            <a:r>
              <a:rPr lang="en-CA" sz="4000" b="1" dirty="0" smtClean="0">
                <a:latin typeface="Fira Sans" panose="020B0503050000020004" pitchFamily="34" charset="0"/>
              </a:rPr>
              <a:t>ACTIONABLE?</a:t>
            </a:r>
            <a:endParaRPr lang="en-CA" b="1" dirty="0">
              <a:latin typeface="Fira Sans" panose="020B0503050000020004" pitchFamily="34" charset="0"/>
            </a:endParaRPr>
          </a:p>
        </p:txBody>
      </p:sp>
      <p:sp>
        <p:nvSpPr>
          <p:cNvPr id="6" name="Content Placeholder 8">
            <a:extLst>
              <a:ext uri="{FF2B5EF4-FFF2-40B4-BE49-F238E27FC236}">
                <a16:creationId xmlns:a16="http://schemas.microsoft.com/office/drawing/2014/main" id="{9299548E-EDED-7F4D-AF41-23DEBBC9442C}"/>
              </a:ext>
            </a:extLst>
          </p:cNvPr>
          <p:cNvSpPr txBox="1">
            <a:spLocks/>
          </p:cNvSpPr>
          <p:nvPr/>
        </p:nvSpPr>
        <p:spPr>
          <a:xfrm>
            <a:off x="838200" y="1887051"/>
            <a:ext cx="5900803" cy="4238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latin typeface="Lato" panose="020F0502020204030203" pitchFamily="34" charset="0"/>
                <a:ea typeface="Lato" panose="020F0502020204030203" pitchFamily="34" charset="0"/>
                <a:cs typeface="Lato" panose="020F0502020204030203" pitchFamily="34" charset="0"/>
              </a:rPr>
              <a:t>The model is relevant, feasible and actionable because:</a:t>
            </a:r>
          </a:p>
          <a:p>
            <a:pPr marL="0" indent="0">
              <a:buNone/>
            </a:pPr>
            <a:endParaRPr lang="en-CA" sz="2400" dirty="0">
              <a:latin typeface="Lato" panose="020F0502020204030203" pitchFamily="34" charset="0"/>
              <a:ea typeface="Lato" panose="020F0502020204030203" pitchFamily="34" charset="0"/>
              <a:cs typeface="Lato" panose="020F0502020204030203" pitchFamily="34" charset="0"/>
            </a:endParaRPr>
          </a:p>
          <a:p>
            <a:pPr marL="800100" lvl="1" indent="-342900">
              <a:buFont typeface="+mj-lt"/>
              <a:buAutoNum type="arabicPeriod"/>
            </a:pPr>
            <a:r>
              <a:rPr lang="en-CA" sz="1600" dirty="0">
                <a:latin typeface="Lato" panose="020F0502020204030203" pitchFamily="34" charset="0"/>
                <a:ea typeface="Lato" panose="020F0502020204030203" pitchFamily="34" charset="0"/>
                <a:cs typeface="Lato" panose="020F0502020204030203" pitchFamily="34" charset="0"/>
              </a:rPr>
              <a:t>It affords </a:t>
            </a:r>
            <a:r>
              <a:rPr lang="en-CA" sz="1600" b="1" dirty="0">
                <a:latin typeface="Lato" panose="020F0502020204030203" pitchFamily="34" charset="0"/>
                <a:ea typeface="Lato" panose="020F0502020204030203" pitchFamily="34" charset="0"/>
                <a:cs typeface="Lato" panose="020F0502020204030203" pitchFamily="34" charset="0"/>
              </a:rPr>
              <a:t>greater reach and relevance</a:t>
            </a:r>
            <a:r>
              <a:rPr lang="en-CA" sz="1600" dirty="0">
                <a:latin typeface="Lato" panose="020F0502020204030203" pitchFamily="34" charset="0"/>
                <a:ea typeface="Lato" panose="020F0502020204030203" pitchFamily="34" charset="0"/>
                <a:cs typeface="Lato" panose="020F0502020204030203" pitchFamily="34" charset="0"/>
              </a:rPr>
              <a:t> to youth compared to “one-size-fits-all” models. </a:t>
            </a:r>
          </a:p>
          <a:p>
            <a:pPr marL="800100" lvl="1" indent="-342900">
              <a:buFont typeface="+mj-lt"/>
              <a:buAutoNum type="arabicPeriod"/>
            </a:pPr>
            <a:r>
              <a:rPr lang="en-CA" sz="1600" dirty="0">
                <a:latin typeface="Lato" panose="020F0502020204030203" pitchFamily="34" charset="0"/>
                <a:ea typeface="Lato" panose="020F0502020204030203" pitchFamily="34" charset="0"/>
                <a:cs typeface="Lato" panose="020F0502020204030203" pitchFamily="34" charset="0"/>
              </a:rPr>
              <a:t>When applied in combination, the model building blocks can </a:t>
            </a:r>
            <a:r>
              <a:rPr lang="en-CA" sz="1600" b="1" dirty="0">
                <a:latin typeface="Lato" panose="020F0502020204030203" pitchFamily="34" charset="0"/>
                <a:ea typeface="Lato" panose="020F0502020204030203" pitchFamily="34" charset="0"/>
                <a:cs typeface="Lato" panose="020F0502020204030203" pitchFamily="34" charset="0"/>
              </a:rPr>
              <a:t>support and reinforce </a:t>
            </a:r>
            <a:r>
              <a:rPr lang="en-CA" sz="1600" dirty="0">
                <a:latin typeface="Lato" panose="020F0502020204030203" pitchFamily="34" charset="0"/>
                <a:ea typeface="Lato" panose="020F0502020204030203" pitchFamily="34" charset="0"/>
                <a:cs typeface="Lato" panose="020F0502020204030203" pitchFamily="34" charset="0"/>
              </a:rPr>
              <a:t>each other. </a:t>
            </a:r>
          </a:p>
          <a:p>
            <a:pPr marL="800100" lvl="1" indent="-342900">
              <a:buFont typeface="+mj-lt"/>
              <a:buAutoNum type="arabicPeriod"/>
            </a:pPr>
            <a:r>
              <a:rPr lang="en-CA" sz="1600" dirty="0">
                <a:latin typeface="Lato" panose="020F0502020204030203" pitchFamily="34" charset="0"/>
                <a:ea typeface="Lato" panose="020F0502020204030203" pitchFamily="34" charset="0"/>
                <a:cs typeface="Lato" panose="020F0502020204030203" pitchFamily="34" charset="0"/>
              </a:rPr>
              <a:t>The four intervention approaches have </a:t>
            </a:r>
            <a:r>
              <a:rPr lang="en-CA" sz="1600" b="1" dirty="0">
                <a:latin typeface="Lato" panose="020F0502020204030203" pitchFamily="34" charset="0"/>
                <a:ea typeface="Lato" panose="020F0502020204030203" pitchFamily="34" charset="0"/>
                <a:cs typeface="Lato" panose="020F0502020204030203" pitchFamily="34" charset="0"/>
              </a:rPr>
              <a:t>broad relevance</a:t>
            </a:r>
            <a:r>
              <a:rPr lang="en-CA" sz="1600" dirty="0">
                <a:latin typeface="Lato" panose="020F0502020204030203" pitchFamily="34" charset="0"/>
                <a:ea typeface="Lato" panose="020F0502020204030203" pitchFamily="34" charset="0"/>
                <a:cs typeface="Lato" panose="020F0502020204030203" pitchFamily="34" charset="0"/>
              </a:rPr>
              <a:t>. </a:t>
            </a:r>
          </a:p>
          <a:p>
            <a:pPr marL="800100" lvl="1" indent="-342900">
              <a:buFont typeface="+mj-lt"/>
              <a:buAutoNum type="arabicPeriod"/>
            </a:pPr>
            <a:r>
              <a:rPr lang="en-CA" sz="1600" dirty="0">
                <a:latin typeface="Lato" panose="020F0502020204030203" pitchFamily="34" charset="0"/>
                <a:ea typeface="Lato" panose="020F0502020204030203" pitchFamily="34" charset="0"/>
                <a:cs typeface="Lato" panose="020F0502020204030203" pitchFamily="34" charset="0"/>
              </a:rPr>
              <a:t>The model can contribute to a </a:t>
            </a:r>
            <a:r>
              <a:rPr lang="en-CA" sz="1600" b="1" dirty="0">
                <a:latin typeface="Lato" panose="020F0502020204030203" pitchFamily="34" charset="0"/>
                <a:ea typeface="Lato" panose="020F0502020204030203" pitchFamily="34" charset="0"/>
                <a:cs typeface="Lato" panose="020F0502020204030203" pitchFamily="34" charset="0"/>
              </a:rPr>
              <a:t>range of positive outcomes </a:t>
            </a:r>
            <a:r>
              <a:rPr lang="en-CA" sz="1600" dirty="0">
                <a:latin typeface="Lato" panose="020F0502020204030203" pitchFamily="34" charset="0"/>
                <a:ea typeface="Lato" panose="020F0502020204030203" pitchFamily="34" charset="0"/>
                <a:cs typeface="Lato" panose="020F0502020204030203" pitchFamily="34" charset="0"/>
              </a:rPr>
              <a:t>for school communities. </a:t>
            </a:r>
          </a:p>
          <a:p>
            <a:pPr marL="800100" lvl="1" indent="-342900">
              <a:buFont typeface="+mj-lt"/>
              <a:buAutoNum type="arabicPeriod"/>
            </a:pPr>
            <a:r>
              <a:rPr lang="en-CA" sz="1600" dirty="0">
                <a:latin typeface="Lato" panose="020F0502020204030203" pitchFamily="34" charset="0"/>
                <a:ea typeface="Lato" panose="020F0502020204030203" pitchFamily="34" charset="0"/>
                <a:cs typeface="Lato" panose="020F0502020204030203" pitchFamily="34" charset="0"/>
              </a:rPr>
              <a:t>The model reflects a much-needed </a:t>
            </a:r>
            <a:r>
              <a:rPr lang="en-CA" sz="1600" b="1" dirty="0">
                <a:latin typeface="Lato" panose="020F0502020204030203" pitchFamily="34" charset="0"/>
                <a:ea typeface="Lato" panose="020F0502020204030203" pitchFamily="34" charset="0"/>
                <a:cs typeface="Lato" panose="020F0502020204030203" pitchFamily="34" charset="0"/>
              </a:rPr>
              <a:t>shift</a:t>
            </a:r>
            <a:r>
              <a:rPr lang="en-CA" sz="1600" dirty="0">
                <a:latin typeface="Lato" panose="020F0502020204030203" pitchFamily="34" charset="0"/>
                <a:ea typeface="Lato" panose="020F0502020204030203" pitchFamily="34" charset="0"/>
                <a:cs typeface="Lato" panose="020F0502020204030203" pitchFamily="34" charset="0"/>
              </a:rPr>
              <a:t> away from the status quo. </a:t>
            </a:r>
            <a:endParaRPr lang="en-CA" sz="1400"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a:extLst>
              <a:ext uri="{FF2B5EF4-FFF2-40B4-BE49-F238E27FC236}">
                <a16:creationId xmlns:a16="http://schemas.microsoft.com/office/drawing/2014/main" id="{EB0290F5-511D-7946-A902-D70B0F957DE5}"/>
              </a:ext>
            </a:extLst>
          </p:cNvPr>
          <p:cNvPicPr>
            <a:picLocks noChangeAspect="1"/>
          </p:cNvPicPr>
          <p:nvPr/>
        </p:nvPicPr>
        <p:blipFill>
          <a:blip r:embed="rId2"/>
          <a:stretch>
            <a:fillRect/>
          </a:stretch>
        </p:blipFill>
        <p:spPr>
          <a:xfrm>
            <a:off x="6456468" y="2372040"/>
            <a:ext cx="5315598" cy="3508930"/>
          </a:xfrm>
          <a:prstGeom prst="rect">
            <a:avLst/>
          </a:prstGeom>
        </p:spPr>
      </p:pic>
      <p:sp>
        <p:nvSpPr>
          <p:cNvPr id="8" name="Frame 7">
            <a:extLst>
              <a:ext uri="{FF2B5EF4-FFF2-40B4-BE49-F238E27FC236}">
                <a16:creationId xmlns:a16="http://schemas.microsoft.com/office/drawing/2014/main" id="{D949B1FA-9259-554D-8EDB-8779936062B5}"/>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10199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E4F2DB-F88F-E24F-9217-AE41678DB146}"/>
              </a:ext>
            </a:extLst>
          </p:cNvPr>
          <p:cNvSpPr txBox="1"/>
          <p:nvPr/>
        </p:nvSpPr>
        <p:spPr>
          <a:xfrm>
            <a:off x="6797495" y="5915045"/>
            <a:ext cx="4887877" cy="523220"/>
          </a:xfrm>
          <a:prstGeom prst="rect">
            <a:avLst/>
          </a:prstGeom>
          <a:noFill/>
        </p:spPr>
        <p:txBody>
          <a:bodyPr wrap="none" rtlCol="0">
            <a:spAutoFit/>
          </a:bodyPr>
          <a:lstStyle/>
          <a:p>
            <a:r>
              <a:rPr lang="en-CA" sz="2800" b="1" dirty="0">
                <a:latin typeface="Fira Sans" panose="020B0503050000020004" pitchFamily="34" charset="0"/>
              </a:rPr>
              <a:t>LET’S LOOK AT AN EXAMPLE…</a:t>
            </a:r>
          </a:p>
        </p:txBody>
      </p:sp>
      <p:sp>
        <p:nvSpPr>
          <p:cNvPr id="8" name="Frame 7">
            <a:extLst>
              <a:ext uri="{FF2B5EF4-FFF2-40B4-BE49-F238E27FC236}">
                <a16:creationId xmlns:a16="http://schemas.microsoft.com/office/drawing/2014/main" id="{F92A3CE9-199E-0F4D-918B-45968A9280DA}"/>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 name="Picture 2">
            <a:extLst>
              <a:ext uri="{FF2B5EF4-FFF2-40B4-BE49-F238E27FC236}">
                <a16:creationId xmlns:a16="http://schemas.microsoft.com/office/drawing/2014/main" id="{99871A0F-676F-9547-B9BD-773EE024C329}"/>
              </a:ext>
            </a:extLst>
          </p:cNvPr>
          <p:cNvPicPr>
            <a:picLocks noChangeAspect="1"/>
          </p:cNvPicPr>
          <p:nvPr/>
        </p:nvPicPr>
        <p:blipFill>
          <a:blip r:embed="rId3"/>
          <a:stretch>
            <a:fillRect/>
          </a:stretch>
        </p:blipFill>
        <p:spPr>
          <a:xfrm>
            <a:off x="506628" y="725424"/>
            <a:ext cx="6814039" cy="5451231"/>
          </a:xfrm>
          <a:prstGeom prst="rect">
            <a:avLst/>
          </a:prstGeom>
        </p:spPr>
      </p:pic>
    </p:spTree>
    <p:extLst>
      <p:ext uri="{BB962C8B-B14F-4D97-AF65-F5344CB8AC3E}">
        <p14:creationId xmlns:p14="http://schemas.microsoft.com/office/powerpoint/2010/main" val="111543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88B8-CB94-0944-9253-958DC52C4C2B}"/>
              </a:ext>
            </a:extLst>
          </p:cNvPr>
          <p:cNvSpPr>
            <a:spLocks noGrp="1"/>
          </p:cNvSpPr>
          <p:nvPr>
            <p:ph type="title"/>
          </p:nvPr>
        </p:nvSpPr>
        <p:spPr/>
        <p:txBody>
          <a:bodyPr/>
          <a:lstStyle/>
          <a:p>
            <a:pPr algn="ctr"/>
            <a:r>
              <a:rPr lang="en-CA" b="1" dirty="0">
                <a:latin typeface="Fira Sans" panose="020B0503050000020004" pitchFamily="34" charset="0"/>
              </a:rPr>
              <a:t>SCENARIO 1</a:t>
            </a:r>
          </a:p>
        </p:txBody>
      </p:sp>
      <p:sp>
        <p:nvSpPr>
          <p:cNvPr id="3" name="Content Placeholder 2">
            <a:extLst>
              <a:ext uri="{FF2B5EF4-FFF2-40B4-BE49-F238E27FC236}">
                <a16:creationId xmlns:a16="http://schemas.microsoft.com/office/drawing/2014/main" id="{5238F0EB-B180-7840-93AD-D6A50A9B497D}"/>
              </a:ext>
            </a:extLst>
          </p:cNvPr>
          <p:cNvSpPr>
            <a:spLocks noGrp="1"/>
          </p:cNvSpPr>
          <p:nvPr>
            <p:ph sz="half" idx="1"/>
          </p:nvPr>
        </p:nvSpPr>
        <p:spPr/>
        <p:txBody>
          <a:bodyPr>
            <a:normAutofit/>
          </a:bodyPr>
          <a:lstStyle/>
          <a:p>
            <a:pPr marL="0" indent="0">
              <a:buNone/>
            </a:pPr>
            <a:r>
              <a:rPr lang="en-CA" sz="1600" dirty="0">
                <a:latin typeface="Lato" panose="020F0502020204030203" pitchFamily="34" charset="0"/>
                <a:ea typeface="Lato" panose="020F0502020204030203" pitchFamily="34" charset="0"/>
                <a:cs typeface="Lato" panose="020F0502020204030203" pitchFamily="34" charset="0"/>
              </a:rPr>
              <a:t>Riley’s attendance is very poor. However, they consistently attend noon hour pick-up basketball in the gym. One day, the vice-principal comes to the gym, notices the student playing basketball, and proceeds to tell Riley that until their class attendance improves, they are not allowed in the gym. </a:t>
            </a:r>
          </a:p>
          <a:p>
            <a:pPr marL="0" indent="0">
              <a:buNone/>
            </a:pPr>
            <a:r>
              <a:rPr lang="en-CA" sz="1600" dirty="0">
                <a:latin typeface="Lato" panose="020F0502020204030203" pitchFamily="34" charset="0"/>
                <a:ea typeface="Lato" panose="020F0502020204030203" pitchFamily="34" charset="0"/>
                <a:cs typeface="Lato" panose="020F0502020204030203" pitchFamily="34" charset="0"/>
              </a:rPr>
              <a:t>Shortly after, Riley’s friend Avery speaks to a school support staff and says they are worried about Riley. Avery shares that Riley has been using substances lately, and Riley notices that playing basketball makes them feel like not using the substance. Avery says Riley isn’t at school because when they attend class, their feeling to use substances increases. Riley told Avery they are not so “good in school” so they feel “stupid”, but when they play basketball, they feel “competent”. </a:t>
            </a:r>
          </a:p>
          <a:p>
            <a:pPr marL="0" indent="0">
              <a:buNone/>
            </a:pPr>
            <a:r>
              <a:rPr lang="en-CA" sz="1600" dirty="0">
                <a:latin typeface="Lato" panose="020F0502020204030203" pitchFamily="34" charset="0"/>
                <a:ea typeface="Lato" panose="020F0502020204030203" pitchFamily="34" charset="0"/>
                <a:cs typeface="Lato" panose="020F0502020204030203" pitchFamily="34" charset="0"/>
              </a:rPr>
              <a:t>How can we help the student who is attending infrequently/using substances when it didn’t come directly from them?</a:t>
            </a:r>
          </a:p>
        </p:txBody>
      </p:sp>
      <p:sp>
        <p:nvSpPr>
          <p:cNvPr id="4" name="Frame 3">
            <a:extLst>
              <a:ext uri="{FF2B5EF4-FFF2-40B4-BE49-F238E27FC236}">
                <a16:creationId xmlns:a16="http://schemas.microsoft.com/office/drawing/2014/main" id="{DDC41CB0-0046-D049-82B5-3F403AAE31AB}"/>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6" name="Content Placeholder 15">
            <a:extLst>
              <a:ext uri="{FF2B5EF4-FFF2-40B4-BE49-F238E27FC236}">
                <a16:creationId xmlns:a16="http://schemas.microsoft.com/office/drawing/2014/main" id="{05C088FF-DBB0-BC47-A667-A2EB02D0E135}"/>
              </a:ext>
            </a:extLst>
          </p:cNvPr>
          <p:cNvPicPr>
            <a:picLocks noGrp="1" noChangeAspect="1"/>
          </p:cNvPicPr>
          <p:nvPr>
            <p:ph sz="half" idx="2"/>
          </p:nvPr>
        </p:nvPicPr>
        <p:blipFill>
          <a:blip r:embed="rId2"/>
          <a:stretch>
            <a:fillRect/>
          </a:stretch>
        </p:blipFill>
        <p:spPr>
          <a:xfrm>
            <a:off x="6698587" y="1825625"/>
            <a:ext cx="4128826" cy="4351338"/>
          </a:xfrm>
        </p:spPr>
      </p:pic>
    </p:spTree>
    <p:extLst>
      <p:ext uri="{BB962C8B-B14F-4D97-AF65-F5344CB8AC3E}">
        <p14:creationId xmlns:p14="http://schemas.microsoft.com/office/powerpoint/2010/main" val="54831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B6E2-7EB9-F140-84E3-79755306FB73}"/>
              </a:ext>
            </a:extLst>
          </p:cNvPr>
          <p:cNvSpPr>
            <a:spLocks noGrp="1"/>
          </p:cNvSpPr>
          <p:nvPr>
            <p:ph type="title"/>
          </p:nvPr>
        </p:nvSpPr>
        <p:spPr>
          <a:xfrm>
            <a:off x="839788" y="523197"/>
            <a:ext cx="10515600" cy="823912"/>
          </a:xfrm>
        </p:spPr>
        <p:txBody>
          <a:bodyPr>
            <a:normAutofit fontScale="90000"/>
          </a:bodyPr>
          <a:lstStyle/>
          <a:p>
            <a:pPr algn="ctr"/>
            <a:r>
              <a:rPr lang="en-CA" sz="3200" b="1" dirty="0">
                <a:latin typeface="Fira Sans" panose="020B0503050000020004" pitchFamily="34" charset="0"/>
              </a:rPr>
              <a:t>How can the various approaches be used to support this situation?</a:t>
            </a:r>
          </a:p>
        </p:txBody>
      </p:sp>
      <p:sp>
        <p:nvSpPr>
          <p:cNvPr id="7" name="Text Placeholder 6">
            <a:extLst>
              <a:ext uri="{FF2B5EF4-FFF2-40B4-BE49-F238E27FC236}">
                <a16:creationId xmlns:a16="http://schemas.microsoft.com/office/drawing/2014/main" id="{CF9F49AB-623D-A744-A80A-0E5F9490A3DB}"/>
              </a:ext>
            </a:extLst>
          </p:cNvPr>
          <p:cNvSpPr>
            <a:spLocks noGrp="1"/>
          </p:cNvSpPr>
          <p:nvPr>
            <p:ph type="body" idx="1"/>
          </p:nvPr>
        </p:nvSpPr>
        <p:spPr>
          <a:xfrm>
            <a:off x="862014" y="1534770"/>
            <a:ext cx="5157787" cy="583066"/>
          </a:xfrm>
          <a:solidFill>
            <a:srgbClr val="26374A"/>
          </a:solidFill>
        </p:spPr>
        <p:txBody>
          <a:bodyPr anchor="ctr"/>
          <a:lstStyle/>
          <a:p>
            <a:pPr algn="ctr"/>
            <a:r>
              <a:rPr lang="en-CA" dirty="0">
                <a:solidFill>
                  <a:schemeClr val="bg1"/>
                </a:solidFill>
                <a:latin typeface="Fira Sans" panose="020B0503050000020004" pitchFamily="34" charset="0"/>
              </a:rPr>
              <a:t>UPSTREAM PREVENTION</a:t>
            </a:r>
          </a:p>
        </p:txBody>
      </p:sp>
      <p:sp>
        <p:nvSpPr>
          <p:cNvPr id="8" name="Content Placeholder 7">
            <a:extLst>
              <a:ext uri="{FF2B5EF4-FFF2-40B4-BE49-F238E27FC236}">
                <a16:creationId xmlns:a16="http://schemas.microsoft.com/office/drawing/2014/main" id="{1C442A74-2B44-6C46-8FD9-355406546FDB}"/>
              </a:ext>
            </a:extLst>
          </p:cNvPr>
          <p:cNvSpPr>
            <a:spLocks noGrp="1"/>
          </p:cNvSpPr>
          <p:nvPr>
            <p:ph sz="half" idx="2"/>
          </p:nvPr>
        </p:nvSpPr>
        <p:spPr>
          <a:xfrm>
            <a:off x="839788" y="2218642"/>
            <a:ext cx="5157787" cy="4116161"/>
          </a:xfrm>
          <a:solidFill>
            <a:schemeClr val="bg1">
              <a:lumMod val="95000"/>
            </a:schemeClr>
          </a:solidFill>
        </p:spPr>
        <p:txBody>
          <a:bodyPr>
            <a:normAutofit/>
          </a:bodyPr>
          <a:lstStyle/>
          <a:p>
            <a:r>
              <a:rPr lang="en-CA" sz="2200" dirty="0">
                <a:latin typeface="Lato" panose="020F0502020204030203" pitchFamily="34" charset="0"/>
                <a:ea typeface="Lato" panose="020F0502020204030203" pitchFamily="34" charset="0"/>
                <a:cs typeface="Lato" panose="020F0502020204030203" pitchFamily="34" charset="0"/>
              </a:rPr>
              <a:t>How can we identify the barriers that this student may face in regards to their attendance?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Why are students missing classes in the first place?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What are additional ways in which the school can support participation in basketball programs?</a:t>
            </a:r>
          </a:p>
        </p:txBody>
      </p:sp>
      <p:sp>
        <p:nvSpPr>
          <p:cNvPr id="9" name="Text Placeholder 8">
            <a:extLst>
              <a:ext uri="{FF2B5EF4-FFF2-40B4-BE49-F238E27FC236}">
                <a16:creationId xmlns:a16="http://schemas.microsoft.com/office/drawing/2014/main" id="{1EFB8C7B-5B18-D944-B781-2FBE2D616C5A}"/>
              </a:ext>
            </a:extLst>
          </p:cNvPr>
          <p:cNvSpPr>
            <a:spLocks noGrp="1"/>
          </p:cNvSpPr>
          <p:nvPr>
            <p:ph type="body" sz="quarter" idx="3"/>
          </p:nvPr>
        </p:nvSpPr>
        <p:spPr>
          <a:xfrm>
            <a:off x="6172200" y="1534770"/>
            <a:ext cx="5183188" cy="583066"/>
          </a:xfrm>
          <a:solidFill>
            <a:srgbClr val="26374A"/>
          </a:solidFill>
        </p:spPr>
        <p:txBody>
          <a:bodyPr anchor="ctr"/>
          <a:lstStyle/>
          <a:p>
            <a:pPr algn="ctr"/>
            <a:r>
              <a:rPr lang="en-CA" dirty="0">
                <a:solidFill>
                  <a:schemeClr val="bg1"/>
                </a:solidFill>
                <a:latin typeface="Fira Sans" panose="020B0503050000020004" pitchFamily="34" charset="0"/>
              </a:rPr>
              <a:t>HARM REDUCTION</a:t>
            </a:r>
          </a:p>
        </p:txBody>
      </p:sp>
      <p:sp>
        <p:nvSpPr>
          <p:cNvPr id="10" name="Content Placeholder 9">
            <a:extLst>
              <a:ext uri="{FF2B5EF4-FFF2-40B4-BE49-F238E27FC236}">
                <a16:creationId xmlns:a16="http://schemas.microsoft.com/office/drawing/2014/main" id="{FC90A2B0-3FED-6A40-A8D4-10D42C7F0E19}"/>
              </a:ext>
            </a:extLst>
          </p:cNvPr>
          <p:cNvSpPr>
            <a:spLocks noGrp="1"/>
          </p:cNvSpPr>
          <p:nvPr>
            <p:ph sz="quarter" idx="4"/>
          </p:nvPr>
        </p:nvSpPr>
        <p:spPr>
          <a:xfrm>
            <a:off x="6172200" y="2218642"/>
            <a:ext cx="5183188" cy="4116161"/>
          </a:xfrm>
          <a:solidFill>
            <a:schemeClr val="bg1">
              <a:lumMod val="95000"/>
            </a:schemeClr>
          </a:solidFill>
        </p:spPr>
        <p:txBody>
          <a:bodyPr>
            <a:normAutofit/>
          </a:bodyPr>
          <a:lstStyle/>
          <a:p>
            <a:r>
              <a:rPr lang="en-CA" sz="2200" dirty="0">
                <a:latin typeface="Lato" panose="020F0502020204030203" pitchFamily="34" charset="0"/>
                <a:ea typeface="Lato" panose="020F0502020204030203" pitchFamily="34" charset="0"/>
                <a:cs typeface="Lato" panose="020F0502020204030203" pitchFamily="34" charset="0"/>
              </a:rPr>
              <a:t>What policies are in place to encourage attendance rather than punish absenteeism?</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How can we use the student’s interests to shift their attendance?</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Where in your school can students receive or gather information featuring harm reduction messaging?</a:t>
            </a:r>
          </a:p>
        </p:txBody>
      </p:sp>
      <p:sp>
        <p:nvSpPr>
          <p:cNvPr id="4" name="Frame 3">
            <a:extLst>
              <a:ext uri="{FF2B5EF4-FFF2-40B4-BE49-F238E27FC236}">
                <a16:creationId xmlns:a16="http://schemas.microsoft.com/office/drawing/2014/main" id="{FF99DAF3-C397-0B41-B165-1B0F314F7BC6}"/>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9600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B6E2-7EB9-F140-84E3-79755306FB73}"/>
              </a:ext>
            </a:extLst>
          </p:cNvPr>
          <p:cNvSpPr>
            <a:spLocks noGrp="1"/>
          </p:cNvSpPr>
          <p:nvPr>
            <p:ph type="title"/>
          </p:nvPr>
        </p:nvSpPr>
        <p:spPr>
          <a:xfrm>
            <a:off x="839788" y="523197"/>
            <a:ext cx="10515600" cy="823912"/>
          </a:xfrm>
        </p:spPr>
        <p:txBody>
          <a:bodyPr>
            <a:normAutofit fontScale="90000"/>
          </a:bodyPr>
          <a:lstStyle/>
          <a:p>
            <a:pPr algn="ctr"/>
            <a:r>
              <a:rPr lang="en-CA" sz="3200" b="1" dirty="0">
                <a:latin typeface="Fira Sans" panose="020B0503050000020004" pitchFamily="34" charset="0"/>
              </a:rPr>
              <a:t>How can the various approaches be used to support this situation?</a:t>
            </a:r>
          </a:p>
        </p:txBody>
      </p:sp>
      <p:sp>
        <p:nvSpPr>
          <p:cNvPr id="7" name="Text Placeholder 6">
            <a:extLst>
              <a:ext uri="{FF2B5EF4-FFF2-40B4-BE49-F238E27FC236}">
                <a16:creationId xmlns:a16="http://schemas.microsoft.com/office/drawing/2014/main" id="{CF9F49AB-623D-A744-A80A-0E5F9490A3DB}"/>
              </a:ext>
            </a:extLst>
          </p:cNvPr>
          <p:cNvSpPr>
            <a:spLocks noGrp="1"/>
          </p:cNvSpPr>
          <p:nvPr>
            <p:ph type="body" idx="1"/>
          </p:nvPr>
        </p:nvSpPr>
        <p:spPr>
          <a:xfrm>
            <a:off x="862014" y="1534770"/>
            <a:ext cx="5157787" cy="583066"/>
          </a:xfrm>
          <a:solidFill>
            <a:srgbClr val="26374A"/>
          </a:solidFill>
        </p:spPr>
        <p:txBody>
          <a:bodyPr anchor="ctr"/>
          <a:lstStyle/>
          <a:p>
            <a:pPr algn="ctr"/>
            <a:r>
              <a:rPr lang="en-CA" dirty="0">
                <a:solidFill>
                  <a:schemeClr val="bg1"/>
                </a:solidFill>
                <a:latin typeface="Fira Sans" panose="020B0503050000020004" pitchFamily="34" charset="0"/>
              </a:rPr>
              <a:t>STIGMA REDUCTION</a:t>
            </a:r>
          </a:p>
        </p:txBody>
      </p:sp>
      <p:sp>
        <p:nvSpPr>
          <p:cNvPr id="8" name="Content Placeholder 7">
            <a:extLst>
              <a:ext uri="{FF2B5EF4-FFF2-40B4-BE49-F238E27FC236}">
                <a16:creationId xmlns:a16="http://schemas.microsoft.com/office/drawing/2014/main" id="{1C442A74-2B44-6C46-8FD9-355406546FDB}"/>
              </a:ext>
            </a:extLst>
          </p:cNvPr>
          <p:cNvSpPr>
            <a:spLocks noGrp="1"/>
          </p:cNvSpPr>
          <p:nvPr>
            <p:ph sz="half" idx="2"/>
          </p:nvPr>
        </p:nvSpPr>
        <p:spPr>
          <a:xfrm>
            <a:off x="839788" y="2218642"/>
            <a:ext cx="5157787" cy="4116161"/>
          </a:xfrm>
          <a:solidFill>
            <a:schemeClr val="bg1">
              <a:lumMod val="95000"/>
            </a:schemeClr>
          </a:solidFill>
        </p:spPr>
        <p:txBody>
          <a:bodyPr>
            <a:normAutofit lnSpcReduction="10000"/>
          </a:bodyPr>
          <a:lstStyle/>
          <a:p>
            <a:r>
              <a:rPr lang="en-CA" sz="2200" dirty="0">
                <a:latin typeface="Lato" panose="020F0502020204030203" pitchFamily="34" charset="0"/>
                <a:ea typeface="Lato" panose="020F0502020204030203" pitchFamily="34" charset="0"/>
                <a:cs typeface="Lato" panose="020F0502020204030203" pitchFamily="34" charset="0"/>
              </a:rPr>
              <a:t>How can policies be developed that aim to connect students and other members of the school community with support related to their substance use, mental health or other aspects of their health and well-being?</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How does stigma impact students in your school?</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How can we make sure the students can seek academic support without feeling stereotyped?</a:t>
            </a:r>
          </a:p>
        </p:txBody>
      </p:sp>
      <p:sp>
        <p:nvSpPr>
          <p:cNvPr id="9" name="Text Placeholder 8">
            <a:extLst>
              <a:ext uri="{FF2B5EF4-FFF2-40B4-BE49-F238E27FC236}">
                <a16:creationId xmlns:a16="http://schemas.microsoft.com/office/drawing/2014/main" id="{1EFB8C7B-5B18-D944-B781-2FBE2D616C5A}"/>
              </a:ext>
            </a:extLst>
          </p:cNvPr>
          <p:cNvSpPr>
            <a:spLocks noGrp="1"/>
          </p:cNvSpPr>
          <p:nvPr>
            <p:ph type="body" sz="quarter" idx="3"/>
          </p:nvPr>
        </p:nvSpPr>
        <p:spPr>
          <a:xfrm>
            <a:off x="6172200" y="1534770"/>
            <a:ext cx="5183188" cy="583066"/>
          </a:xfrm>
          <a:solidFill>
            <a:srgbClr val="26374A"/>
          </a:solidFill>
        </p:spPr>
        <p:txBody>
          <a:bodyPr anchor="ctr"/>
          <a:lstStyle/>
          <a:p>
            <a:pPr algn="ctr"/>
            <a:r>
              <a:rPr lang="en-CA" dirty="0">
                <a:solidFill>
                  <a:schemeClr val="bg1"/>
                </a:solidFill>
                <a:latin typeface="Fira Sans" panose="020B0503050000020004" pitchFamily="34" charset="0"/>
              </a:rPr>
              <a:t>EQUITY-ORIENTED LENSE</a:t>
            </a:r>
          </a:p>
        </p:txBody>
      </p:sp>
      <p:sp>
        <p:nvSpPr>
          <p:cNvPr id="10" name="Content Placeholder 9">
            <a:extLst>
              <a:ext uri="{FF2B5EF4-FFF2-40B4-BE49-F238E27FC236}">
                <a16:creationId xmlns:a16="http://schemas.microsoft.com/office/drawing/2014/main" id="{FC90A2B0-3FED-6A40-A8D4-10D42C7F0E19}"/>
              </a:ext>
            </a:extLst>
          </p:cNvPr>
          <p:cNvSpPr>
            <a:spLocks noGrp="1"/>
          </p:cNvSpPr>
          <p:nvPr>
            <p:ph sz="quarter" idx="4"/>
          </p:nvPr>
        </p:nvSpPr>
        <p:spPr>
          <a:xfrm>
            <a:off x="6172200" y="2218642"/>
            <a:ext cx="5183188" cy="4116161"/>
          </a:xfrm>
          <a:solidFill>
            <a:schemeClr val="bg1">
              <a:lumMod val="95000"/>
            </a:schemeClr>
          </a:solidFill>
        </p:spPr>
        <p:txBody>
          <a:bodyPr>
            <a:normAutofit lnSpcReduction="10000"/>
          </a:bodyPr>
          <a:lstStyle/>
          <a:p>
            <a:r>
              <a:rPr lang="en-CA" sz="2200" dirty="0">
                <a:latin typeface="Lato" panose="020F0502020204030203" pitchFamily="34" charset="0"/>
                <a:ea typeface="Lato" panose="020F0502020204030203" pitchFamily="34" charset="0"/>
                <a:cs typeface="Lato" panose="020F0502020204030203" pitchFamily="34" charset="0"/>
              </a:rPr>
              <a:t>Is it possible that the student is not feeling a sense of belonging?</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How can we support students with increasing their sense of belonging in the school?</a:t>
            </a:r>
          </a:p>
          <a:p>
            <a:endParaRPr lang="en-CA" sz="2200" dirty="0">
              <a:latin typeface="Lato" panose="020F0502020204030203" pitchFamily="34" charset="0"/>
              <a:ea typeface="Lato" panose="020F0502020204030203" pitchFamily="34" charset="0"/>
              <a:cs typeface="Lato" panose="020F0502020204030203" pitchFamily="34" charset="0"/>
            </a:endParaRPr>
          </a:p>
          <a:p>
            <a:r>
              <a:rPr lang="en-CA" sz="2200" dirty="0">
                <a:latin typeface="Lato" panose="020F0502020204030203" pitchFamily="34" charset="0"/>
                <a:ea typeface="Lato" panose="020F0502020204030203" pitchFamily="34" charset="0"/>
                <a:cs typeface="Lato" panose="020F0502020204030203" pitchFamily="34" charset="0"/>
              </a:rPr>
              <a:t>What tools could be provided to the students to ensure an optimal environment for learning and studying and to meet the student’s unique needs?</a:t>
            </a:r>
          </a:p>
        </p:txBody>
      </p:sp>
      <p:sp>
        <p:nvSpPr>
          <p:cNvPr id="4" name="Frame 3">
            <a:extLst>
              <a:ext uri="{FF2B5EF4-FFF2-40B4-BE49-F238E27FC236}">
                <a16:creationId xmlns:a16="http://schemas.microsoft.com/office/drawing/2014/main" id="{FF99DAF3-C397-0B41-B165-1B0F314F7BC6}"/>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4140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51F3B3-EFA1-E844-AE46-136313B4299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BABACCC-761B-F444-89D9-9F9D5D092B04}"/>
              </a:ext>
            </a:extLst>
          </p:cNvPr>
          <p:cNvSpPr>
            <a:spLocks noGrp="1"/>
          </p:cNvSpPr>
          <p:nvPr>
            <p:ph type="title"/>
          </p:nvPr>
        </p:nvSpPr>
        <p:spPr/>
        <p:txBody>
          <a:bodyPr/>
          <a:lstStyle/>
          <a:p>
            <a:r>
              <a:rPr lang="en-CA" b="1" dirty="0">
                <a:solidFill>
                  <a:schemeClr val="bg1"/>
                </a:solidFill>
                <a:latin typeface="Fira Sans" panose="020B0503050000020004" pitchFamily="34" charset="0"/>
              </a:rPr>
              <a:t>This presentation will cover…</a:t>
            </a:r>
          </a:p>
        </p:txBody>
      </p:sp>
      <p:sp>
        <p:nvSpPr>
          <p:cNvPr id="3" name="Content Placeholder 2">
            <a:extLst>
              <a:ext uri="{FF2B5EF4-FFF2-40B4-BE49-F238E27FC236}">
                <a16:creationId xmlns:a16="http://schemas.microsoft.com/office/drawing/2014/main" id="{BCC6317C-A03A-1E4E-9055-09E4B5EC7A75}"/>
              </a:ext>
            </a:extLst>
          </p:cNvPr>
          <p:cNvSpPr>
            <a:spLocks noGrp="1"/>
          </p:cNvSpPr>
          <p:nvPr>
            <p:ph idx="1"/>
          </p:nvPr>
        </p:nvSpPr>
        <p:spPr/>
        <p:txBody>
          <a:bodyPr/>
          <a:lstStyle/>
          <a:p>
            <a:pPr>
              <a:lnSpc>
                <a:spcPct val="150000"/>
              </a:lnSpc>
            </a:pPr>
            <a:r>
              <a:rPr lang="en-CA" dirty="0">
                <a:latin typeface="Lato" panose="020F0502020204030203" pitchFamily="34" charset="0"/>
                <a:ea typeface="Lato" panose="020F0502020204030203" pitchFamily="34" charset="0"/>
                <a:cs typeface="Lato" panose="020F0502020204030203" pitchFamily="34" charset="0"/>
              </a:rPr>
              <a:t>What is the Blueprint for Action?</a:t>
            </a:r>
          </a:p>
          <a:p>
            <a:pPr>
              <a:lnSpc>
                <a:spcPct val="150000"/>
              </a:lnSpc>
            </a:pPr>
            <a:r>
              <a:rPr lang="en-CA" dirty="0">
                <a:latin typeface="Lato" panose="020F0502020204030203" pitchFamily="34" charset="0"/>
                <a:ea typeface="Lato" panose="020F0502020204030203" pitchFamily="34" charset="0"/>
                <a:cs typeface="Lato" panose="020F0502020204030203" pitchFamily="34" charset="0"/>
              </a:rPr>
              <a:t>Exercise to apply the Blueprint for Action</a:t>
            </a:r>
          </a:p>
          <a:p>
            <a:pPr>
              <a:lnSpc>
                <a:spcPct val="150000"/>
              </a:lnSpc>
            </a:pPr>
            <a:r>
              <a:rPr lang="en-CA" dirty="0">
                <a:latin typeface="Lato" panose="020F0502020204030203" pitchFamily="34" charset="0"/>
                <a:ea typeface="Lato" panose="020F0502020204030203" pitchFamily="34" charset="0"/>
                <a:cs typeface="Lato" panose="020F0502020204030203" pitchFamily="34" charset="0"/>
              </a:rPr>
              <a:t>Products and tools to implement the Blueprint for Action</a:t>
            </a:r>
          </a:p>
        </p:txBody>
      </p:sp>
      <p:pic>
        <p:nvPicPr>
          <p:cNvPr id="10" name="Picture 9">
            <a:extLst>
              <a:ext uri="{FF2B5EF4-FFF2-40B4-BE49-F238E27FC236}">
                <a16:creationId xmlns:a16="http://schemas.microsoft.com/office/drawing/2014/main" id="{A651ABEE-294C-2044-93C5-0A261352D886}"/>
              </a:ext>
            </a:extLst>
          </p:cNvPr>
          <p:cNvPicPr>
            <a:picLocks noChangeAspect="1"/>
          </p:cNvPicPr>
          <p:nvPr/>
        </p:nvPicPr>
        <p:blipFill rotWithShape="1">
          <a:blip r:embed="rId3"/>
          <a:srcRect b="60067"/>
          <a:stretch/>
        </p:blipFill>
        <p:spPr>
          <a:xfrm>
            <a:off x="2251289" y="4272346"/>
            <a:ext cx="2131585" cy="2374639"/>
          </a:xfrm>
          <a:prstGeom prst="rect">
            <a:avLst/>
          </a:prstGeom>
          <a:ln w="38100">
            <a:solidFill>
              <a:srgbClr val="26374A"/>
            </a:solidFill>
          </a:ln>
        </p:spPr>
      </p:pic>
      <p:pic>
        <p:nvPicPr>
          <p:cNvPr id="12" name="Picture 11">
            <a:extLst>
              <a:ext uri="{FF2B5EF4-FFF2-40B4-BE49-F238E27FC236}">
                <a16:creationId xmlns:a16="http://schemas.microsoft.com/office/drawing/2014/main" id="{61D6D62C-C739-1045-A9B2-DE2A39245025}"/>
              </a:ext>
            </a:extLst>
          </p:cNvPr>
          <p:cNvPicPr>
            <a:picLocks noChangeAspect="1"/>
          </p:cNvPicPr>
          <p:nvPr/>
        </p:nvPicPr>
        <p:blipFill rotWithShape="1">
          <a:blip r:embed="rId4"/>
          <a:srcRect b="28868"/>
          <a:stretch/>
        </p:blipFill>
        <p:spPr>
          <a:xfrm>
            <a:off x="4851248" y="4251451"/>
            <a:ext cx="2363024" cy="2374639"/>
          </a:xfrm>
          <a:prstGeom prst="rect">
            <a:avLst/>
          </a:prstGeom>
        </p:spPr>
      </p:pic>
      <p:pic>
        <p:nvPicPr>
          <p:cNvPr id="15" name="Picture 14">
            <a:extLst>
              <a:ext uri="{FF2B5EF4-FFF2-40B4-BE49-F238E27FC236}">
                <a16:creationId xmlns:a16="http://schemas.microsoft.com/office/drawing/2014/main" id="{58E1AC44-EB45-6C47-8AE2-AED8EBACD351}"/>
              </a:ext>
            </a:extLst>
          </p:cNvPr>
          <p:cNvPicPr>
            <a:picLocks noChangeAspect="1"/>
          </p:cNvPicPr>
          <p:nvPr/>
        </p:nvPicPr>
        <p:blipFill rotWithShape="1">
          <a:blip r:embed="rId5"/>
          <a:srcRect l="784" b="21979"/>
          <a:stretch/>
        </p:blipFill>
        <p:spPr>
          <a:xfrm>
            <a:off x="7663188" y="4295792"/>
            <a:ext cx="2338886" cy="2374639"/>
          </a:xfrm>
          <a:prstGeom prst="rect">
            <a:avLst/>
          </a:prstGeom>
          <a:ln w="38100">
            <a:solidFill>
              <a:srgbClr val="26374A"/>
            </a:solidFill>
          </a:ln>
        </p:spPr>
      </p:pic>
      <p:sp>
        <p:nvSpPr>
          <p:cNvPr id="11" name="Frame 10">
            <a:extLst>
              <a:ext uri="{FF2B5EF4-FFF2-40B4-BE49-F238E27FC236}">
                <a16:creationId xmlns:a16="http://schemas.microsoft.com/office/drawing/2014/main" id="{CB92206F-E086-2F4E-AE0E-B4CCF2B02573}"/>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8823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BDDA0A2-5E51-3040-976B-0977110A618F}"/>
              </a:ext>
            </a:extLst>
          </p:cNvPr>
          <p:cNvSpPr/>
          <p:nvPr/>
        </p:nvSpPr>
        <p:spPr>
          <a:xfrm>
            <a:off x="-14288" y="-14402"/>
            <a:ext cx="12206288" cy="6872402"/>
          </a:xfrm>
          <a:prstGeom prst="frame">
            <a:avLst>
              <a:gd name="adj1" fmla="val 4166"/>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 name="Picture 2">
            <a:extLst>
              <a:ext uri="{FF2B5EF4-FFF2-40B4-BE49-F238E27FC236}">
                <a16:creationId xmlns:a16="http://schemas.microsoft.com/office/drawing/2014/main" id="{9E1BB699-11E2-B346-B803-AAD12E523857}"/>
              </a:ext>
            </a:extLst>
          </p:cNvPr>
          <p:cNvPicPr>
            <a:picLocks noChangeAspect="1"/>
          </p:cNvPicPr>
          <p:nvPr/>
        </p:nvPicPr>
        <p:blipFill>
          <a:blip r:embed="rId3"/>
          <a:stretch>
            <a:fillRect/>
          </a:stretch>
        </p:blipFill>
        <p:spPr>
          <a:xfrm>
            <a:off x="744310" y="338768"/>
            <a:ext cx="10703379" cy="6180463"/>
          </a:xfrm>
          <a:prstGeom prst="rect">
            <a:avLst/>
          </a:prstGeom>
        </p:spPr>
      </p:pic>
    </p:spTree>
    <p:extLst>
      <p:ext uri="{BB962C8B-B14F-4D97-AF65-F5344CB8AC3E}">
        <p14:creationId xmlns:p14="http://schemas.microsoft.com/office/powerpoint/2010/main" val="202649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230688"/>
            <a:ext cx="10515600" cy="2403475"/>
          </a:xfrm>
        </p:spPr>
        <p:txBody>
          <a:bodyPr>
            <a:normAutofit/>
          </a:bodyPr>
          <a:lstStyle/>
          <a:p>
            <a:r>
              <a:rPr lang="en-CA" sz="2000" b="1" dirty="0">
                <a:latin typeface="Lato" panose="020F0502020204030203" pitchFamily="34" charset="0"/>
                <a:ea typeface="Lato" panose="020F0502020204030203" pitchFamily="34" charset="0"/>
                <a:cs typeface="Lato" panose="020F0502020204030203" pitchFamily="34" charset="0"/>
              </a:rPr>
              <a:t>Many traditional approaches to addressing youth substance use (e.g., zero tolerance policies, abstinence-only education, etc.) have limited effectiveness and can produce unintended negative consequences. </a:t>
            </a:r>
          </a:p>
          <a:p>
            <a:pPr lvl="1"/>
            <a:r>
              <a:rPr lang="en-CA" sz="1800" dirty="0">
                <a:latin typeface="Lato" panose="020F0502020204030203" pitchFamily="34" charset="0"/>
                <a:ea typeface="Lato" panose="020F0502020204030203" pitchFamily="34" charset="0"/>
                <a:cs typeface="Lato" panose="020F0502020204030203" pitchFamily="34" charset="0"/>
              </a:rPr>
              <a:t>School communities should use the best available evidence to:</a:t>
            </a:r>
          </a:p>
          <a:p>
            <a:pPr lvl="2"/>
            <a:r>
              <a:rPr lang="en-CA" sz="1400" dirty="0">
                <a:latin typeface="Lato" panose="020F0502020204030203" pitchFamily="34" charset="0"/>
                <a:ea typeface="Lato" panose="020F0502020204030203" pitchFamily="34" charset="0"/>
                <a:cs typeface="Lato" panose="020F0502020204030203" pitchFamily="34" charset="0"/>
              </a:rPr>
              <a:t>Inform their efforts to prevent substance-related harms.</a:t>
            </a:r>
          </a:p>
          <a:p>
            <a:pPr lvl="2"/>
            <a:r>
              <a:rPr lang="en-CA" sz="1400" dirty="0">
                <a:latin typeface="Lato" panose="020F0502020204030203" pitchFamily="34" charset="0"/>
                <a:ea typeface="Lato" panose="020F0502020204030203" pitchFamily="34" charset="0"/>
                <a:cs typeface="Lato" panose="020F0502020204030203" pitchFamily="34" charset="0"/>
              </a:rPr>
              <a:t>Evaluate these initiatives on an ongoing basis.</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en-CA" sz="5400" b="1" dirty="0">
                <a:latin typeface="Fira Sans" panose="020B0503050000020004" pitchFamily="34" charset="0"/>
              </a:rPr>
              <a:t>IN A NUTSHELL…</a:t>
            </a: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31326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7E7D3-73B3-1A41-9F98-156EF66CD7D6}"/>
              </a:ext>
            </a:extLst>
          </p:cNvPr>
          <p:cNvPicPr>
            <a:picLocks noChangeAspect="1"/>
          </p:cNvPicPr>
          <p:nvPr/>
        </p:nvPicPr>
        <p:blipFill rotWithShape="1">
          <a:blip r:embed="rId3"/>
          <a:srcRect b="28868"/>
          <a:stretch/>
        </p:blipFill>
        <p:spPr>
          <a:xfrm>
            <a:off x="7083212" y="2310598"/>
            <a:ext cx="4270588" cy="4291579"/>
          </a:xfrm>
          <a:prstGeom prst="rect">
            <a:avLst/>
          </a:prstGeom>
        </p:spPr>
      </p:pic>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en-CA" sz="3200" b="1" dirty="0">
                <a:solidFill>
                  <a:schemeClr val="bg1"/>
                </a:solidFill>
                <a:latin typeface="Fira Sans" panose="020B0503050000020004" pitchFamily="34" charset="0"/>
              </a:rPr>
              <a:t>SOME RESOURCES AVAILABLE:</a:t>
            </a:r>
            <a:r>
              <a:rPr lang="en-CA" b="1" dirty="0">
                <a:solidFill>
                  <a:schemeClr val="bg1"/>
                </a:solidFill>
                <a:latin typeface="Fira Sans" panose="020B0503050000020004" pitchFamily="34" charset="0"/>
              </a:rPr>
              <a:t/>
            </a:r>
            <a:br>
              <a:rPr lang="en-CA" b="1" dirty="0">
                <a:solidFill>
                  <a:schemeClr val="bg1"/>
                </a:solidFill>
                <a:latin typeface="Fira Sans" panose="020B0503050000020004" pitchFamily="34" charset="0"/>
              </a:rPr>
            </a:br>
            <a:r>
              <a:rPr lang="en-CA" b="1" dirty="0">
                <a:solidFill>
                  <a:schemeClr val="bg1"/>
                </a:solidFill>
                <a:latin typeface="Fira Sans" panose="020B0503050000020004" pitchFamily="34" charset="0"/>
              </a:rPr>
              <a:t>THE SUMMARY</a:t>
            </a:r>
          </a:p>
        </p:txBody>
      </p:sp>
      <p:sp>
        <p:nvSpPr>
          <p:cNvPr id="3" name="Content Placeholder 2">
            <a:extLst>
              <a:ext uri="{FF2B5EF4-FFF2-40B4-BE49-F238E27FC236}">
                <a16:creationId xmlns:a16="http://schemas.microsoft.com/office/drawing/2014/main" id="{01EEB4A9-9C9A-184B-95A3-46C9B5D302DB}"/>
              </a:ext>
            </a:extLst>
          </p:cNvPr>
          <p:cNvSpPr>
            <a:spLocks noGrp="1"/>
          </p:cNvSpPr>
          <p:nvPr>
            <p:ph idx="1"/>
          </p:nvPr>
        </p:nvSpPr>
        <p:spPr>
          <a:xfrm>
            <a:off x="838200" y="2666024"/>
            <a:ext cx="5668108" cy="2145324"/>
          </a:xfrm>
        </p:spPr>
        <p:txBody>
          <a:bodyPr>
            <a:normAutofit/>
          </a:bodyPr>
          <a:lstStyle/>
          <a:p>
            <a:pPr marL="0" indent="0">
              <a:buNone/>
            </a:pPr>
            <a:r>
              <a:rPr lang="en-CA" sz="2000" b="1" dirty="0">
                <a:latin typeface="Lato" panose="020F0502020204030203" pitchFamily="34" charset="0"/>
                <a:ea typeface="Lato" panose="020F0502020204030203" pitchFamily="34" charset="0"/>
                <a:cs typeface="Lato" panose="020F0502020204030203" pitchFamily="34" charset="0"/>
              </a:rPr>
              <a:t>THE SUMMARY</a:t>
            </a:r>
            <a:r>
              <a:rPr lang="en-CA" sz="2000" dirty="0">
                <a:latin typeface="Lato" panose="020F0502020204030203" pitchFamily="34" charset="0"/>
                <a:ea typeface="Lato" panose="020F0502020204030203" pitchFamily="34" charset="0"/>
                <a:cs typeface="Lato" panose="020F0502020204030203" pitchFamily="34" charset="0"/>
              </a:rPr>
              <a:t>: One-pager presenting an overview of the Blueprint for Action.</a:t>
            </a:r>
          </a:p>
          <a:p>
            <a:r>
              <a:rPr lang="en-CA" sz="1600" dirty="0">
                <a:latin typeface="Lato" panose="020F0502020204030203" pitchFamily="34" charset="0"/>
                <a:ea typeface="Lato" panose="020F0502020204030203" pitchFamily="34" charset="0"/>
                <a:cs typeface="Lato" panose="020F0502020204030203" pitchFamily="34" charset="0"/>
              </a:rPr>
              <a:t>Offers a good hands-on reminder of this model.</a:t>
            </a:r>
          </a:p>
          <a:p>
            <a:r>
              <a:rPr lang="en-CA" sz="1600" dirty="0">
                <a:latin typeface="Lato" panose="020F0502020204030203" pitchFamily="34" charset="0"/>
                <a:ea typeface="Lato" panose="020F0502020204030203" pitchFamily="34" charset="0"/>
                <a:cs typeface="Lato" panose="020F0502020204030203" pitchFamily="34" charset="0"/>
              </a:rPr>
              <a:t>Offers a simple product that you can share with your colleagues or your network.</a:t>
            </a:r>
          </a:p>
          <a:p>
            <a:r>
              <a:rPr lang="en-CA" sz="1600" dirty="0">
                <a:latin typeface="Lato" panose="020F0502020204030203" pitchFamily="34" charset="0"/>
                <a:ea typeface="Lato" panose="020F0502020204030203" pitchFamily="34" charset="0"/>
                <a:cs typeface="Lato" panose="020F0502020204030203" pitchFamily="34" charset="0"/>
              </a:rPr>
              <a:t>Includes a checklist for self-evaluation.</a:t>
            </a:r>
          </a:p>
        </p:txBody>
      </p:sp>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a:extLst>
              <a:ext uri="{FF2B5EF4-FFF2-40B4-BE49-F238E27FC236}">
                <a16:creationId xmlns:a16="http://schemas.microsoft.com/office/drawing/2014/main" id="{CE361153-CE6D-6349-B9CA-14226BDF48F9}"/>
              </a:ext>
            </a:extLst>
          </p:cNvPr>
          <p:cNvSpPr/>
          <p:nvPr/>
        </p:nvSpPr>
        <p:spPr>
          <a:xfrm>
            <a:off x="838200" y="1677321"/>
            <a:ext cx="10045395" cy="646331"/>
          </a:xfrm>
          <a:prstGeom prst="rect">
            <a:avLst/>
          </a:prstGeom>
        </p:spPr>
        <p:txBody>
          <a:bodyPr wrap="square">
            <a:spAutoFit/>
          </a:bodyPr>
          <a:lstStyle/>
          <a:p>
            <a:r>
              <a:rPr lang="en-CA" dirty="0">
                <a:latin typeface="Lato" panose="020F0502020204030203" pitchFamily="34" charset="0"/>
                <a:ea typeface="Lato" panose="020F0502020204030203" pitchFamily="34" charset="0"/>
                <a:cs typeface="Lato" panose="020F0502020204030203" pitchFamily="34" charset="0"/>
              </a:rPr>
              <a:t>There are a few products and tools </a:t>
            </a:r>
            <a:r>
              <a:rPr lang="en-CA" dirty="0" smtClean="0">
                <a:latin typeface="Lato" panose="020F0502020204030203" pitchFamily="34" charset="0"/>
                <a:ea typeface="Lato" panose="020F0502020204030203" pitchFamily="34" charset="0"/>
                <a:cs typeface="Lato" panose="020F0502020204030203" pitchFamily="34" charset="0"/>
              </a:rPr>
              <a:t>that we developed with the Student’s Commission of Canada to </a:t>
            </a:r>
            <a:r>
              <a:rPr lang="en-CA" dirty="0">
                <a:latin typeface="Lato" panose="020F0502020204030203" pitchFamily="34" charset="0"/>
                <a:ea typeface="Lato" panose="020F0502020204030203" pitchFamily="34" charset="0"/>
                <a:cs typeface="Lato" panose="020F0502020204030203" pitchFamily="34" charset="0"/>
              </a:rPr>
              <a:t>help you implement the Blueprint for Action.</a:t>
            </a:r>
          </a:p>
        </p:txBody>
      </p:sp>
    </p:spTree>
    <p:extLst>
      <p:ext uri="{BB962C8B-B14F-4D97-AF65-F5344CB8AC3E}">
        <p14:creationId xmlns:p14="http://schemas.microsoft.com/office/powerpoint/2010/main" val="397254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B37AFD-A19F-3249-8EAA-E0FC05238886}"/>
              </a:ext>
            </a:extLst>
          </p:cNvPr>
          <p:cNvPicPr>
            <a:picLocks noChangeAspect="1"/>
          </p:cNvPicPr>
          <p:nvPr/>
        </p:nvPicPr>
        <p:blipFill rotWithShape="1">
          <a:blip r:embed="rId2"/>
          <a:srcRect b="60067"/>
          <a:stretch/>
        </p:blipFill>
        <p:spPr>
          <a:xfrm>
            <a:off x="926124" y="2228511"/>
            <a:ext cx="3921368" cy="4368501"/>
          </a:xfrm>
          <a:prstGeom prst="rect">
            <a:avLst/>
          </a:prstGeom>
          <a:ln w="38100">
            <a:solidFill>
              <a:srgbClr val="26374A"/>
            </a:solidFill>
          </a:ln>
        </p:spPr>
      </p:pic>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en-CA" sz="3200" b="1" dirty="0">
                <a:solidFill>
                  <a:schemeClr val="bg1"/>
                </a:solidFill>
                <a:latin typeface="Fira Sans" panose="020B0503050000020004" pitchFamily="34" charset="0"/>
              </a:rPr>
              <a:t>SOME RESOURCES AVAILABLE:</a:t>
            </a:r>
            <a:r>
              <a:rPr lang="en-CA" b="1" dirty="0">
                <a:solidFill>
                  <a:schemeClr val="bg1"/>
                </a:solidFill>
                <a:latin typeface="Fira Sans" panose="020B0503050000020004" pitchFamily="34" charset="0"/>
              </a:rPr>
              <a:t/>
            </a:r>
            <a:br>
              <a:rPr lang="en-CA" b="1" dirty="0">
                <a:solidFill>
                  <a:schemeClr val="bg1"/>
                </a:solidFill>
                <a:latin typeface="Fira Sans" panose="020B0503050000020004" pitchFamily="34" charset="0"/>
              </a:rPr>
            </a:br>
            <a:r>
              <a:rPr lang="en-CA" b="1" dirty="0">
                <a:solidFill>
                  <a:schemeClr val="bg1"/>
                </a:solidFill>
                <a:latin typeface="Fira Sans" panose="020B0503050000020004" pitchFamily="34" charset="0"/>
              </a:rPr>
              <a:t>THE INFOGRAPHIC</a:t>
            </a:r>
          </a:p>
        </p:txBody>
      </p:sp>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a:extLst>
              <a:ext uri="{FF2B5EF4-FFF2-40B4-BE49-F238E27FC236}">
                <a16:creationId xmlns:a16="http://schemas.microsoft.com/office/drawing/2014/main" id="{5362ADFF-0EDA-4348-AAA7-938442F93D87}"/>
              </a:ext>
            </a:extLst>
          </p:cNvPr>
          <p:cNvSpPr/>
          <p:nvPr/>
        </p:nvSpPr>
        <p:spPr>
          <a:xfrm>
            <a:off x="838200" y="1677321"/>
            <a:ext cx="10045395" cy="369332"/>
          </a:xfrm>
          <a:prstGeom prst="rect">
            <a:avLst/>
          </a:prstGeom>
        </p:spPr>
        <p:txBody>
          <a:bodyPr wrap="square">
            <a:spAutoFit/>
          </a:bodyPr>
          <a:lstStyle/>
          <a:p>
            <a:r>
              <a:rPr lang="en-CA" dirty="0">
                <a:latin typeface="Lato" panose="020F0502020204030203" pitchFamily="34" charset="0"/>
                <a:ea typeface="Lato" panose="020F0502020204030203" pitchFamily="34" charset="0"/>
                <a:cs typeface="Lato" panose="020F0502020204030203" pitchFamily="34" charset="0"/>
              </a:rPr>
              <a:t>There are a few products and tools to help you implement the Blueprint for Action.</a:t>
            </a:r>
          </a:p>
        </p:txBody>
      </p:sp>
      <p:sp>
        <p:nvSpPr>
          <p:cNvPr id="7" name="Content Placeholder 2">
            <a:extLst>
              <a:ext uri="{FF2B5EF4-FFF2-40B4-BE49-F238E27FC236}">
                <a16:creationId xmlns:a16="http://schemas.microsoft.com/office/drawing/2014/main" id="{3E92C154-ABE4-B04A-A2E8-DED574BCEF95}"/>
              </a:ext>
            </a:extLst>
          </p:cNvPr>
          <p:cNvSpPr>
            <a:spLocks noGrp="1"/>
          </p:cNvSpPr>
          <p:nvPr>
            <p:ph idx="1"/>
          </p:nvPr>
        </p:nvSpPr>
        <p:spPr>
          <a:xfrm>
            <a:off x="5685692" y="2659186"/>
            <a:ext cx="5668108" cy="3483706"/>
          </a:xfrm>
        </p:spPr>
        <p:txBody>
          <a:bodyPr>
            <a:normAutofit/>
          </a:bodyPr>
          <a:lstStyle/>
          <a:p>
            <a:pPr marL="0" indent="0">
              <a:buNone/>
            </a:pPr>
            <a:r>
              <a:rPr lang="en-CA" sz="2000" b="1" dirty="0">
                <a:latin typeface="Lato" panose="020F0502020204030203" pitchFamily="34" charset="0"/>
                <a:ea typeface="Lato" panose="020F0502020204030203" pitchFamily="34" charset="0"/>
                <a:cs typeface="Lato" panose="020F0502020204030203" pitchFamily="34" charset="0"/>
              </a:rPr>
              <a:t>THE INFOGRAPHIC</a:t>
            </a:r>
            <a:r>
              <a:rPr lang="en-CA" sz="2000" dirty="0">
                <a:latin typeface="Lato" panose="020F0502020204030203" pitchFamily="34" charset="0"/>
                <a:ea typeface="Lato" panose="020F0502020204030203" pitchFamily="34" charset="0"/>
                <a:cs typeface="Lato" panose="020F0502020204030203" pitchFamily="34" charset="0"/>
              </a:rPr>
              <a:t>: visual document presenting an overview of the Blueprint for Action in brief sections.</a:t>
            </a:r>
          </a:p>
          <a:p>
            <a:r>
              <a:rPr lang="en-CA" sz="1600" dirty="0">
                <a:latin typeface="Lato" panose="020F0502020204030203" pitchFamily="34" charset="0"/>
                <a:ea typeface="Lato" panose="020F0502020204030203" pitchFamily="34" charset="0"/>
                <a:cs typeface="Lato" panose="020F0502020204030203" pitchFamily="34" charset="0"/>
              </a:rPr>
              <a:t>Offers a good visual to present this model to your team, your colleagues, or your network.</a:t>
            </a:r>
          </a:p>
          <a:p>
            <a:r>
              <a:rPr lang="en-CA" sz="1600" dirty="0">
                <a:latin typeface="Lato" panose="020F0502020204030203" pitchFamily="34" charset="0"/>
                <a:ea typeface="Lato" panose="020F0502020204030203" pitchFamily="34" charset="0"/>
                <a:cs typeface="Lato" panose="020F0502020204030203" pitchFamily="34" charset="0"/>
              </a:rPr>
              <a:t>Offers a simple and brief overview, which focuses on the general elements you should remember.</a:t>
            </a:r>
          </a:p>
          <a:p>
            <a:r>
              <a:rPr lang="en-CA" sz="1600" dirty="0">
                <a:latin typeface="Lato" panose="020F0502020204030203" pitchFamily="34" charset="0"/>
                <a:ea typeface="Lato" panose="020F0502020204030203" pitchFamily="34" charset="0"/>
                <a:cs typeface="Lato" panose="020F0502020204030203" pitchFamily="34" charset="0"/>
              </a:rPr>
              <a:t>Includes a series of scenarios and questions to help people think critically about various situations in which the Blueprint for Action could be implemented. </a:t>
            </a:r>
          </a:p>
          <a:p>
            <a:r>
              <a:rPr lang="en-CA" sz="1600" dirty="0">
                <a:latin typeface="Lato" panose="020F0502020204030203" pitchFamily="34" charset="0"/>
                <a:ea typeface="Lato" panose="020F0502020204030203" pitchFamily="34" charset="0"/>
                <a:cs typeface="Lato" panose="020F0502020204030203" pitchFamily="34" charset="0"/>
              </a:rPr>
              <a:t>Two formats available: an online dynamic infographic and a downloadable version.</a:t>
            </a:r>
          </a:p>
        </p:txBody>
      </p:sp>
    </p:spTree>
    <p:extLst>
      <p:ext uri="{BB962C8B-B14F-4D97-AF65-F5344CB8AC3E}">
        <p14:creationId xmlns:p14="http://schemas.microsoft.com/office/powerpoint/2010/main" val="406169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AB0BA3-FFC1-194B-801B-1C2E5B778619}"/>
              </a:ext>
            </a:extLst>
          </p:cNvPr>
          <p:cNvPicPr>
            <a:picLocks noChangeAspect="1"/>
          </p:cNvPicPr>
          <p:nvPr/>
        </p:nvPicPr>
        <p:blipFill rotWithShape="1">
          <a:blip r:embed="rId3"/>
          <a:srcRect l="784" b="21979"/>
          <a:stretch/>
        </p:blipFill>
        <p:spPr>
          <a:xfrm>
            <a:off x="7104185" y="2303761"/>
            <a:ext cx="4226965" cy="4291580"/>
          </a:xfrm>
          <a:prstGeom prst="rect">
            <a:avLst/>
          </a:prstGeom>
          <a:ln w="38100">
            <a:solidFill>
              <a:srgbClr val="26374A"/>
            </a:solidFill>
          </a:ln>
        </p:spPr>
      </p:pic>
      <p:sp>
        <p:nvSpPr>
          <p:cNvPr id="5" name="Rectangle 4">
            <a:extLst>
              <a:ext uri="{FF2B5EF4-FFF2-40B4-BE49-F238E27FC236}">
                <a16:creationId xmlns:a16="http://schemas.microsoft.com/office/drawing/2014/main" id="{E0B7A59A-AB4A-3F4E-8DC1-F9BE7DEC1DC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73530BB-B0D5-9E44-B3D9-D86F87112B3F}"/>
              </a:ext>
            </a:extLst>
          </p:cNvPr>
          <p:cNvSpPr>
            <a:spLocks noGrp="1"/>
          </p:cNvSpPr>
          <p:nvPr>
            <p:ph type="title"/>
          </p:nvPr>
        </p:nvSpPr>
        <p:spPr>
          <a:xfrm>
            <a:off x="838200" y="412017"/>
            <a:ext cx="10515600" cy="1325563"/>
          </a:xfrm>
        </p:spPr>
        <p:txBody>
          <a:bodyPr/>
          <a:lstStyle/>
          <a:p>
            <a:r>
              <a:rPr lang="en-CA" sz="3200" b="1" dirty="0">
                <a:solidFill>
                  <a:schemeClr val="bg1"/>
                </a:solidFill>
                <a:latin typeface="Fira Sans" panose="020B0503050000020004" pitchFamily="34" charset="0"/>
              </a:rPr>
              <a:t>SOME RESOURCES AVAILABLE:</a:t>
            </a:r>
            <a:r>
              <a:rPr lang="en-CA" b="1" dirty="0">
                <a:solidFill>
                  <a:schemeClr val="bg1"/>
                </a:solidFill>
                <a:latin typeface="Fira Sans" panose="020B0503050000020004" pitchFamily="34" charset="0"/>
              </a:rPr>
              <a:t/>
            </a:r>
            <a:br>
              <a:rPr lang="en-CA" b="1" dirty="0">
                <a:solidFill>
                  <a:schemeClr val="bg1"/>
                </a:solidFill>
                <a:latin typeface="Fira Sans" panose="020B0503050000020004" pitchFamily="34" charset="0"/>
              </a:rPr>
            </a:br>
            <a:r>
              <a:rPr lang="en-CA" b="1" dirty="0">
                <a:solidFill>
                  <a:schemeClr val="bg1"/>
                </a:solidFill>
                <a:latin typeface="Fira Sans" panose="020B0503050000020004" pitchFamily="34" charset="0"/>
              </a:rPr>
              <a:t>THE WORKSHOP</a:t>
            </a:r>
          </a:p>
        </p:txBody>
      </p:sp>
      <p:sp>
        <p:nvSpPr>
          <p:cNvPr id="4" name="Frame 3">
            <a:extLst>
              <a:ext uri="{FF2B5EF4-FFF2-40B4-BE49-F238E27FC236}">
                <a16:creationId xmlns:a16="http://schemas.microsoft.com/office/drawing/2014/main" id="{031E3B41-E30B-1147-876B-418750ADF9CB}"/>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ectangle 5">
            <a:extLst>
              <a:ext uri="{FF2B5EF4-FFF2-40B4-BE49-F238E27FC236}">
                <a16:creationId xmlns:a16="http://schemas.microsoft.com/office/drawing/2014/main" id="{0F1BFB87-C0F4-8A48-AFBD-4051257A3576}"/>
              </a:ext>
            </a:extLst>
          </p:cNvPr>
          <p:cNvSpPr/>
          <p:nvPr/>
        </p:nvSpPr>
        <p:spPr>
          <a:xfrm>
            <a:off x="838200" y="1677321"/>
            <a:ext cx="10045395" cy="369332"/>
          </a:xfrm>
          <a:prstGeom prst="rect">
            <a:avLst/>
          </a:prstGeom>
        </p:spPr>
        <p:txBody>
          <a:bodyPr wrap="square">
            <a:spAutoFit/>
          </a:bodyPr>
          <a:lstStyle/>
          <a:p>
            <a:r>
              <a:rPr lang="en-CA" dirty="0">
                <a:latin typeface="Lato" panose="020F0502020204030203" pitchFamily="34" charset="0"/>
                <a:ea typeface="Lato" panose="020F0502020204030203" pitchFamily="34" charset="0"/>
                <a:cs typeface="Lato" panose="020F0502020204030203" pitchFamily="34" charset="0"/>
              </a:rPr>
              <a:t>There are a few products and tools to help you implement the Blueprint for Action.</a:t>
            </a:r>
          </a:p>
        </p:txBody>
      </p:sp>
      <p:sp>
        <p:nvSpPr>
          <p:cNvPr id="7" name="Content Placeholder 2">
            <a:extLst>
              <a:ext uri="{FF2B5EF4-FFF2-40B4-BE49-F238E27FC236}">
                <a16:creationId xmlns:a16="http://schemas.microsoft.com/office/drawing/2014/main" id="{C0CAA0D7-E841-A845-A2A7-0D8A66A2E243}"/>
              </a:ext>
            </a:extLst>
          </p:cNvPr>
          <p:cNvSpPr>
            <a:spLocks noGrp="1"/>
          </p:cNvSpPr>
          <p:nvPr>
            <p:ph idx="1"/>
          </p:nvPr>
        </p:nvSpPr>
        <p:spPr>
          <a:xfrm>
            <a:off x="838200" y="2666024"/>
            <a:ext cx="5668108" cy="2906640"/>
          </a:xfrm>
        </p:spPr>
        <p:txBody>
          <a:bodyPr>
            <a:normAutofit fontScale="92500" lnSpcReduction="10000"/>
          </a:bodyPr>
          <a:lstStyle/>
          <a:p>
            <a:pPr marL="0" indent="0">
              <a:buNone/>
            </a:pPr>
            <a:r>
              <a:rPr lang="en-CA" sz="2000" b="1" dirty="0">
                <a:latin typeface="Lato" panose="020F0502020204030203" pitchFamily="34" charset="0"/>
                <a:ea typeface="Lato" panose="020F0502020204030203" pitchFamily="34" charset="0"/>
                <a:cs typeface="Lato" panose="020F0502020204030203" pitchFamily="34" charset="0"/>
              </a:rPr>
              <a:t>THE WORKSHOP</a:t>
            </a:r>
            <a:r>
              <a:rPr lang="en-CA" sz="2000" dirty="0">
                <a:latin typeface="Lato" panose="020F0502020204030203" pitchFamily="34" charset="0"/>
                <a:ea typeface="Lato" panose="020F0502020204030203" pitchFamily="34" charset="0"/>
                <a:cs typeface="Lato" panose="020F0502020204030203" pitchFamily="34" charset="0"/>
              </a:rPr>
              <a:t>: a three-hour training session exploring the Blueprint for Action in depth.</a:t>
            </a:r>
          </a:p>
          <a:p>
            <a:r>
              <a:rPr lang="en-CA" sz="1600" dirty="0">
                <a:latin typeface="Lato" panose="020F0502020204030203" pitchFamily="34" charset="0"/>
                <a:ea typeface="Lato" panose="020F0502020204030203" pitchFamily="34" charset="0"/>
                <a:cs typeface="Lato" panose="020F0502020204030203" pitchFamily="34" charset="0"/>
              </a:rPr>
              <a:t>Offers a good and detailed explanation of this model, the various principles and the best practices to implement it.</a:t>
            </a:r>
          </a:p>
          <a:p>
            <a:r>
              <a:rPr lang="en-CA" sz="1600" dirty="0">
                <a:latin typeface="Lato" panose="020F0502020204030203" pitchFamily="34" charset="0"/>
                <a:ea typeface="Lato" panose="020F0502020204030203" pitchFamily="34" charset="0"/>
                <a:cs typeface="Lato" panose="020F0502020204030203" pitchFamily="34" charset="0"/>
              </a:rPr>
              <a:t>Includes theoretical and practical sections to help you and your school community to gain a good understanding of the Blueprint for Action.</a:t>
            </a:r>
          </a:p>
          <a:p>
            <a:r>
              <a:rPr lang="en-CA" sz="1600" dirty="0">
                <a:latin typeface="Lato" panose="020F0502020204030203" pitchFamily="34" charset="0"/>
                <a:ea typeface="Lato" panose="020F0502020204030203" pitchFamily="34" charset="0"/>
                <a:cs typeface="Lato" panose="020F0502020204030203" pitchFamily="34" charset="0"/>
              </a:rPr>
              <a:t>Comes with a slide deck for visual support and a facilitator guide</a:t>
            </a:r>
            <a:r>
              <a:rPr lang="en-CA" sz="1600" dirty="0" smtClean="0">
                <a:latin typeface="Lato" panose="020F0502020204030203" pitchFamily="34" charset="0"/>
                <a:ea typeface="Lato" panose="020F0502020204030203" pitchFamily="34" charset="0"/>
                <a:cs typeface="Lato" panose="020F0502020204030203" pitchFamily="34" charset="0"/>
              </a:rPr>
              <a:t>.</a:t>
            </a:r>
          </a:p>
          <a:p>
            <a:r>
              <a:rPr lang="en-CA" sz="1600" dirty="0" smtClean="0">
                <a:latin typeface="Lato" panose="020F0502020204030203" pitchFamily="34" charset="0"/>
                <a:ea typeface="Lato" panose="020F0502020204030203" pitchFamily="34" charset="0"/>
                <a:cs typeface="Lato" panose="020F0502020204030203" pitchFamily="34" charset="0"/>
              </a:rPr>
              <a:t>Train the trainer sessions will be led across Canada by the Student’s Commission of Canada  in Fall 2021 and Winter 2022 </a:t>
            </a:r>
            <a:endParaRPr lang="en-CA"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6442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9D81EB4A-584D-D143-8570-24A50F12FE69}"/>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a:extLst>
              <a:ext uri="{FF2B5EF4-FFF2-40B4-BE49-F238E27FC236}">
                <a16:creationId xmlns:a16="http://schemas.microsoft.com/office/drawing/2014/main" id="{7273994E-7A92-3540-9F5C-E1B454A1D9E4}"/>
              </a:ext>
            </a:extLst>
          </p:cNvPr>
          <p:cNvSpPr/>
          <p:nvPr/>
        </p:nvSpPr>
        <p:spPr>
          <a:xfrm>
            <a:off x="1313544" y="3855"/>
            <a:ext cx="9564913" cy="4367666"/>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6DA20DF8-7C76-D14A-8364-48EE4DD7F356}"/>
              </a:ext>
            </a:extLst>
          </p:cNvPr>
          <p:cNvSpPr txBox="1">
            <a:spLocks/>
          </p:cNvSpPr>
          <p:nvPr/>
        </p:nvSpPr>
        <p:spPr>
          <a:xfrm>
            <a:off x="1313543" y="271849"/>
            <a:ext cx="9564914" cy="296391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dirty="0">
                <a:solidFill>
                  <a:schemeClr val="bg1"/>
                </a:solidFill>
                <a:latin typeface="Fira Sans" panose="020B0503050000020004" pitchFamily="34" charset="0"/>
              </a:rPr>
              <a:t>Thank you for attending</a:t>
            </a:r>
          </a:p>
          <a:p>
            <a:pPr algn="ctr"/>
            <a:endParaRPr lang="en-CA" sz="3600" b="1" dirty="0">
              <a:solidFill>
                <a:schemeClr val="bg1"/>
              </a:solidFill>
              <a:latin typeface="Fira Sans" panose="020B0503050000020004" pitchFamily="34" charset="0"/>
            </a:endParaRPr>
          </a:p>
          <a:p>
            <a:pPr algn="ctr"/>
            <a:r>
              <a:rPr lang="en-CA" sz="3600" b="1" dirty="0">
                <a:solidFill>
                  <a:schemeClr val="bg1"/>
                </a:solidFill>
                <a:latin typeface="Fira Sans" panose="020B0503050000020004" pitchFamily="34" charset="0"/>
              </a:rPr>
              <a:t>PREVENTING SUBSTANCE-RELATED HARMS AMONG YOUTH THROUGH A COMPREHENSIVE SCHOOL HEALTH APPROACH</a:t>
            </a:r>
          </a:p>
        </p:txBody>
      </p:sp>
      <p:pic>
        <p:nvPicPr>
          <p:cNvPr id="8" name="Picture 7">
            <a:extLst>
              <a:ext uri="{FF2B5EF4-FFF2-40B4-BE49-F238E27FC236}">
                <a16:creationId xmlns:a16="http://schemas.microsoft.com/office/drawing/2014/main" id="{C2F6E8B9-2E91-754C-A244-CAAC036FD7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163670"/>
            <a:ext cx="2604407" cy="1020775"/>
          </a:xfrm>
          <a:prstGeom prst="rect">
            <a:avLst/>
          </a:prstGeom>
        </p:spPr>
      </p:pic>
      <p:pic>
        <p:nvPicPr>
          <p:cNvPr id="9" name="Picture 8">
            <a:extLst>
              <a:ext uri="{FF2B5EF4-FFF2-40B4-BE49-F238E27FC236}">
                <a16:creationId xmlns:a16="http://schemas.microsoft.com/office/drawing/2014/main" id="{E8BD01BC-D9ED-8345-A3C2-BF0197E31E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3429" y="5221310"/>
            <a:ext cx="3882571" cy="768826"/>
          </a:xfrm>
          <a:prstGeom prst="rect">
            <a:avLst/>
          </a:prstGeom>
        </p:spPr>
      </p:pic>
      <p:sp>
        <p:nvSpPr>
          <p:cNvPr id="11" name="Subtitle 2">
            <a:extLst>
              <a:ext uri="{FF2B5EF4-FFF2-40B4-BE49-F238E27FC236}">
                <a16:creationId xmlns:a16="http://schemas.microsoft.com/office/drawing/2014/main" id="{9F3B7508-4804-BD4B-B45B-668D50499CA7}"/>
              </a:ext>
            </a:extLst>
          </p:cNvPr>
          <p:cNvSpPr txBox="1">
            <a:spLocks/>
          </p:cNvSpPr>
          <p:nvPr/>
        </p:nvSpPr>
        <p:spPr>
          <a:xfrm>
            <a:off x="1734456" y="3640482"/>
            <a:ext cx="9144000" cy="890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solidFill>
                  <a:srgbClr val="BFE2EF"/>
                </a:solidFill>
                <a:latin typeface="Fira Sans" panose="020B0503050000020004" pitchFamily="34" charset="0"/>
              </a:rPr>
              <a:t>A BLUEPRINT FOR ACTION –</a:t>
            </a:r>
            <a:r>
              <a:rPr lang="en-CA" sz="3200" b="1" dirty="0">
                <a:solidFill>
                  <a:srgbClr val="BFE2EF"/>
                </a:solidFill>
                <a:latin typeface="Fira Sans" panose="020B0503050000020004" pitchFamily="34" charset="0"/>
              </a:rPr>
              <a:t> AN INTRODUCTION</a:t>
            </a:r>
          </a:p>
        </p:txBody>
      </p:sp>
    </p:spTree>
    <p:extLst>
      <p:ext uri="{BB962C8B-B14F-4D97-AF65-F5344CB8AC3E}">
        <p14:creationId xmlns:p14="http://schemas.microsoft.com/office/powerpoint/2010/main" val="8090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BCF18C-23F4-0940-AA1F-E840C66A7843}"/>
              </a:ext>
            </a:extLst>
          </p:cNvPr>
          <p:cNvSpPr/>
          <p:nvPr/>
        </p:nvSpPr>
        <p:spPr>
          <a:xfrm>
            <a:off x="688181" y="1565276"/>
            <a:ext cx="10801350" cy="4624387"/>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45FD3D4-BA10-3143-8A21-8E2288F70417}"/>
              </a:ext>
            </a:extLst>
          </p:cNvPr>
          <p:cNvSpPr>
            <a:spLocks noGrp="1"/>
          </p:cNvSpPr>
          <p:nvPr>
            <p:ph type="title"/>
          </p:nvPr>
        </p:nvSpPr>
        <p:spPr/>
        <p:txBody>
          <a:bodyPr/>
          <a:lstStyle/>
          <a:p>
            <a:pPr algn="ctr"/>
            <a:r>
              <a:rPr lang="en-CA" b="1" dirty="0">
                <a:latin typeface="Fira Sans" panose="020B0503050000020004" pitchFamily="34" charset="0"/>
                <a:ea typeface="Lato" panose="020F0502020204030203" pitchFamily="34" charset="0"/>
                <a:cs typeface="Lato" panose="020F0502020204030203" pitchFamily="34" charset="0"/>
              </a:rPr>
              <a:t>WHAT IS THE BLUEPRINT FOR ACTION?</a:t>
            </a:r>
          </a:p>
        </p:txBody>
      </p:sp>
      <p:sp>
        <p:nvSpPr>
          <p:cNvPr id="15" name="Text Placeholder 14">
            <a:extLst>
              <a:ext uri="{FF2B5EF4-FFF2-40B4-BE49-F238E27FC236}">
                <a16:creationId xmlns:a16="http://schemas.microsoft.com/office/drawing/2014/main" id="{C0FC7364-5DB6-5B45-8A25-3AAC74FDC052}"/>
              </a:ext>
            </a:extLst>
          </p:cNvPr>
          <p:cNvSpPr>
            <a:spLocks noGrp="1"/>
          </p:cNvSpPr>
          <p:nvPr>
            <p:ph type="body" idx="1"/>
          </p:nvPr>
        </p:nvSpPr>
        <p:spPr>
          <a:xfrm>
            <a:off x="6169026" y="1690688"/>
            <a:ext cx="5157787" cy="490537"/>
          </a:xfrm>
        </p:spPr>
        <p:txBody>
          <a:bodyPr/>
          <a:lstStyle/>
          <a:p>
            <a:pPr algn="ctr"/>
            <a:r>
              <a:rPr lang="en-CA" dirty="0">
                <a:solidFill>
                  <a:schemeClr val="bg1"/>
                </a:solidFill>
                <a:latin typeface="Fira Sans" panose="020B0503050000020004" pitchFamily="34" charset="0"/>
              </a:rPr>
              <a:t>Purpose</a:t>
            </a:r>
          </a:p>
        </p:txBody>
      </p:sp>
      <p:sp>
        <p:nvSpPr>
          <p:cNvPr id="5" name="Content Placeholder 4">
            <a:extLst>
              <a:ext uri="{FF2B5EF4-FFF2-40B4-BE49-F238E27FC236}">
                <a16:creationId xmlns:a16="http://schemas.microsoft.com/office/drawing/2014/main" id="{C4FE1957-65DC-9A44-A8FD-A35ADE511FA9}"/>
              </a:ext>
            </a:extLst>
          </p:cNvPr>
          <p:cNvSpPr>
            <a:spLocks noGrp="1"/>
          </p:cNvSpPr>
          <p:nvPr>
            <p:ph sz="half" idx="2"/>
          </p:nvPr>
        </p:nvSpPr>
        <p:spPr>
          <a:xfrm>
            <a:off x="6169026" y="2287587"/>
            <a:ext cx="5157787" cy="3902076"/>
          </a:xfrm>
        </p:spPr>
        <p:txBody>
          <a:bodyPr>
            <a:normAutofit/>
          </a:bodyPr>
          <a:lstStyle/>
          <a:p>
            <a:pPr>
              <a:lnSpc>
                <a:spcPct val="100000"/>
              </a:lnSpc>
            </a:pPr>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To inform comprehensive and concrete action plans and strategies.</a:t>
            </a:r>
          </a:p>
          <a:p>
            <a:pPr marL="0" indent="0">
              <a:lnSpc>
                <a:spcPct val="100000"/>
              </a:lnSpc>
              <a:buNone/>
            </a:pP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To encourage a different way of thinking about how to approach youth substance use.</a:t>
            </a:r>
          </a:p>
          <a:p>
            <a:pPr marL="0" indent="0">
              <a:lnSpc>
                <a:spcPct val="100000"/>
              </a:lnSpc>
              <a:buNone/>
            </a:pP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To support school stakeholders to engage their networks.</a:t>
            </a:r>
          </a:p>
        </p:txBody>
      </p:sp>
      <p:sp>
        <p:nvSpPr>
          <p:cNvPr id="16" name="Text Placeholder 15">
            <a:extLst>
              <a:ext uri="{FF2B5EF4-FFF2-40B4-BE49-F238E27FC236}">
                <a16:creationId xmlns:a16="http://schemas.microsoft.com/office/drawing/2014/main" id="{7D6B1A81-D5E7-2745-A534-4E8BE4C7D240}"/>
              </a:ext>
            </a:extLst>
          </p:cNvPr>
          <p:cNvSpPr>
            <a:spLocks noGrp="1"/>
          </p:cNvSpPr>
          <p:nvPr>
            <p:ph type="body" sz="quarter" idx="3"/>
          </p:nvPr>
        </p:nvSpPr>
        <p:spPr>
          <a:xfrm>
            <a:off x="839788" y="1681163"/>
            <a:ext cx="5183188" cy="490537"/>
          </a:xfrm>
        </p:spPr>
        <p:txBody>
          <a:bodyPr/>
          <a:lstStyle/>
          <a:p>
            <a:pPr algn="ctr"/>
            <a:r>
              <a:rPr lang="en-CA" dirty="0">
                <a:solidFill>
                  <a:schemeClr val="bg1"/>
                </a:solidFill>
                <a:latin typeface="Fira Sans" panose="020B0503050000020004" pitchFamily="34" charset="0"/>
              </a:rPr>
              <a:t>What is it?</a:t>
            </a:r>
          </a:p>
        </p:txBody>
      </p:sp>
      <p:sp>
        <p:nvSpPr>
          <p:cNvPr id="17" name="Content Placeholder 16">
            <a:extLst>
              <a:ext uri="{FF2B5EF4-FFF2-40B4-BE49-F238E27FC236}">
                <a16:creationId xmlns:a16="http://schemas.microsoft.com/office/drawing/2014/main" id="{88AD2BEF-9251-1940-A926-9164D29890A3}"/>
              </a:ext>
            </a:extLst>
          </p:cNvPr>
          <p:cNvSpPr>
            <a:spLocks noGrp="1"/>
          </p:cNvSpPr>
          <p:nvPr>
            <p:ph sz="quarter" idx="4"/>
          </p:nvPr>
        </p:nvSpPr>
        <p:spPr>
          <a:xfrm>
            <a:off x="839788" y="2287587"/>
            <a:ext cx="5183188" cy="3902076"/>
          </a:xfrm>
        </p:spPr>
        <p:txBody>
          <a:bodyPr>
            <a:normAutofit/>
          </a:bodyPr>
          <a:lstStyle/>
          <a:p>
            <a:r>
              <a:rPr lang="en-CA" sz="2200" dirty="0">
                <a:solidFill>
                  <a:schemeClr val="bg1"/>
                </a:solidFill>
                <a:latin typeface="Lato" panose="020F0502020204030203" pitchFamily="34" charset="0"/>
                <a:ea typeface="Lato" panose="020F0502020204030203" pitchFamily="34" charset="0"/>
                <a:cs typeface="Lato" panose="020F0502020204030203" pitchFamily="34" charset="0"/>
              </a:rPr>
              <a:t>Developed by The Public Health Agency of Canada</a:t>
            </a:r>
          </a:p>
          <a:p>
            <a:pPr lvl="1"/>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Informed by over 50 diverse school stakeholders at the School Matters Forum.</a:t>
            </a:r>
          </a:p>
          <a:p>
            <a:pPr marL="457200" lvl="1" indent="0">
              <a:buNone/>
            </a:pP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CA" sz="2200" dirty="0">
                <a:solidFill>
                  <a:schemeClr val="bg1"/>
                </a:solidFill>
                <a:latin typeface="Lato" panose="020F0502020204030203" pitchFamily="34" charset="0"/>
                <a:ea typeface="Lato" panose="020F0502020204030203" pitchFamily="34" charset="0"/>
                <a:cs typeface="Lato" panose="020F0502020204030203" pitchFamily="34" charset="0"/>
              </a:rPr>
              <a:t>Brings together:</a:t>
            </a:r>
          </a:p>
          <a:p>
            <a:pPr lvl="1"/>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The Comprehensive School Health Framework.</a:t>
            </a:r>
          </a:p>
          <a:p>
            <a:pPr lvl="1"/>
            <a:r>
              <a:rPr lang="en-CA" sz="2000" dirty="0">
                <a:solidFill>
                  <a:schemeClr val="bg1"/>
                </a:solidFill>
                <a:latin typeface="Lato" panose="020F0502020204030203" pitchFamily="34" charset="0"/>
                <a:ea typeface="Lato" panose="020F0502020204030203" pitchFamily="34" charset="0"/>
                <a:cs typeface="Lato" panose="020F0502020204030203" pitchFamily="34" charset="0"/>
              </a:rPr>
              <a:t>Four Intervention Strategies.</a:t>
            </a:r>
          </a:p>
        </p:txBody>
      </p:sp>
      <p:sp>
        <p:nvSpPr>
          <p:cNvPr id="10" name="Frame 9">
            <a:extLst>
              <a:ext uri="{FF2B5EF4-FFF2-40B4-BE49-F238E27FC236}">
                <a16:creationId xmlns:a16="http://schemas.microsoft.com/office/drawing/2014/main" id="{CBC96A38-B973-3B45-A493-AB41CD668A3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11054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CC7354-559C-2F41-96E1-52B6AF2723E9}"/>
              </a:ext>
            </a:extLst>
          </p:cNvPr>
          <p:cNvSpPr/>
          <p:nvPr/>
        </p:nvSpPr>
        <p:spPr>
          <a:xfrm>
            <a:off x="388143" y="455054"/>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AE572CA-25E7-CB4A-8219-AD5AA1EE128B}"/>
              </a:ext>
            </a:extLst>
          </p:cNvPr>
          <p:cNvSpPr>
            <a:spLocks noGrp="1"/>
          </p:cNvSpPr>
          <p:nvPr>
            <p:ph type="title"/>
          </p:nvPr>
        </p:nvSpPr>
        <p:spPr/>
        <p:txBody>
          <a:bodyPr>
            <a:normAutofit/>
          </a:bodyPr>
          <a:lstStyle/>
          <a:p>
            <a:r>
              <a:rPr lang="en-CA" sz="3200" b="1" dirty="0">
                <a:solidFill>
                  <a:schemeClr val="bg1"/>
                </a:solidFill>
                <a:latin typeface="Fira Sans" panose="020B0503050000020004" pitchFamily="34" charset="0"/>
              </a:rPr>
              <a:t>THE PREVENTION OF </a:t>
            </a:r>
            <a:r>
              <a:rPr lang="en-CA" sz="3600" b="1" dirty="0">
                <a:solidFill>
                  <a:schemeClr val="bg1"/>
                </a:solidFill>
                <a:latin typeface="Fira Sans" panose="020B0503050000020004" pitchFamily="34" charset="0"/>
              </a:rPr>
              <a:t/>
            </a:r>
            <a:br>
              <a:rPr lang="en-CA" sz="3600" b="1" dirty="0">
                <a:solidFill>
                  <a:schemeClr val="bg1"/>
                </a:solidFill>
                <a:latin typeface="Fira Sans" panose="020B0503050000020004" pitchFamily="34" charset="0"/>
              </a:rPr>
            </a:br>
            <a:r>
              <a:rPr lang="en-CA" sz="4000" b="1" dirty="0">
                <a:solidFill>
                  <a:schemeClr val="bg1"/>
                </a:solidFill>
                <a:latin typeface="Fira Sans" panose="020B0503050000020004" pitchFamily="34" charset="0"/>
              </a:rPr>
              <a:t>YOUTH SUBSTANCE-RELATED HARMS</a:t>
            </a:r>
            <a:endParaRPr lang="en-CA" sz="3600" b="1" dirty="0">
              <a:solidFill>
                <a:schemeClr val="bg1"/>
              </a:solidFill>
              <a:latin typeface="Fira Sans" panose="020B0503050000020004" pitchFamily="34" charset="0"/>
            </a:endParaRPr>
          </a:p>
        </p:txBody>
      </p:sp>
      <p:pic>
        <p:nvPicPr>
          <p:cNvPr id="12" name="Content Placeholder 11">
            <a:extLst>
              <a:ext uri="{FF2B5EF4-FFF2-40B4-BE49-F238E27FC236}">
                <a16:creationId xmlns:a16="http://schemas.microsoft.com/office/drawing/2014/main" id="{6AB32507-F88F-6840-AB0E-B1541AF8CD82}"/>
              </a:ext>
            </a:extLst>
          </p:cNvPr>
          <p:cNvPicPr>
            <a:picLocks noGrp="1" noChangeAspect="1"/>
          </p:cNvPicPr>
          <p:nvPr>
            <p:ph sz="half" idx="1"/>
          </p:nvPr>
        </p:nvPicPr>
        <p:blipFill>
          <a:blip r:embed="rId3"/>
          <a:stretch>
            <a:fillRect/>
          </a:stretch>
        </p:blipFill>
        <p:spPr>
          <a:xfrm>
            <a:off x="838200" y="2160878"/>
            <a:ext cx="5181600" cy="3680831"/>
          </a:xfrm>
        </p:spPr>
      </p:pic>
      <p:sp>
        <p:nvSpPr>
          <p:cNvPr id="7" name="Frame 6">
            <a:extLst>
              <a:ext uri="{FF2B5EF4-FFF2-40B4-BE49-F238E27FC236}">
                <a16:creationId xmlns:a16="http://schemas.microsoft.com/office/drawing/2014/main" id="{7AC07C89-730B-1A45-A27C-7B9D8EFF7854}"/>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ontent Placeholder 9">
            <a:extLst>
              <a:ext uri="{FF2B5EF4-FFF2-40B4-BE49-F238E27FC236}">
                <a16:creationId xmlns:a16="http://schemas.microsoft.com/office/drawing/2014/main" id="{C202B097-8C72-A54D-B6CF-733D3B0FDF6E}"/>
              </a:ext>
            </a:extLst>
          </p:cNvPr>
          <p:cNvSpPr txBox="1">
            <a:spLocks/>
          </p:cNvSpPr>
          <p:nvPr/>
        </p:nvSpPr>
        <p:spPr>
          <a:xfrm>
            <a:off x="6324600" y="1978025"/>
            <a:ext cx="5181600" cy="435133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latin typeface="Lato" panose="020F0502020204030203" pitchFamily="34" charset="0"/>
                <a:ea typeface="Lato" panose="020F0502020204030203" pitchFamily="34" charset="0"/>
                <a:cs typeface="Lato" panose="020F0502020204030203" pitchFamily="34" charset="0"/>
              </a:rPr>
              <a:t>Substance use is associated with a range of potential harms.</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Youth are more vulnerable than adults to substance-related harms.</a:t>
            </a:r>
          </a:p>
          <a:p>
            <a:pPr lvl="1"/>
            <a:endParaRPr lang="en-CA" sz="12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Substance use is “risky”; however, these risks are not fixed.</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Substance-related harms are influenced by social and structural factors.</a:t>
            </a:r>
          </a:p>
          <a:p>
            <a:pPr lvl="1"/>
            <a:endParaRPr lang="en-CA" sz="16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Substance-related harms can be reduced through harm reduction.</a:t>
            </a:r>
          </a:p>
        </p:txBody>
      </p:sp>
    </p:spTree>
    <p:extLst>
      <p:ext uri="{BB962C8B-B14F-4D97-AF65-F5344CB8AC3E}">
        <p14:creationId xmlns:p14="http://schemas.microsoft.com/office/powerpoint/2010/main" val="297166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E3C46B-AB60-F548-8234-68EB3F26E850}"/>
              </a:ext>
            </a:extLst>
          </p:cNvPr>
          <p:cNvSpPr/>
          <p:nvPr/>
        </p:nvSpPr>
        <p:spPr>
          <a:xfrm>
            <a:off x="688181" y="1689100"/>
            <a:ext cx="10801350" cy="4624387"/>
          </a:xfrm>
          <a:prstGeom prst="rect">
            <a:avLst/>
          </a:prstGeom>
          <a:solidFill>
            <a:srgbClr val="BFE2EF">
              <a:alpha val="5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65000"/>
                </a:schemeClr>
              </a:solidFill>
            </a:endParaRPr>
          </a:p>
        </p:txBody>
      </p:sp>
      <p:sp>
        <p:nvSpPr>
          <p:cNvPr id="2" name="Title 1">
            <a:extLst>
              <a:ext uri="{FF2B5EF4-FFF2-40B4-BE49-F238E27FC236}">
                <a16:creationId xmlns:a16="http://schemas.microsoft.com/office/drawing/2014/main" id="{9250279D-917C-1849-9390-6DAD56D2CF23}"/>
              </a:ext>
            </a:extLst>
          </p:cNvPr>
          <p:cNvSpPr>
            <a:spLocks noGrp="1"/>
          </p:cNvSpPr>
          <p:nvPr>
            <p:ph type="title"/>
          </p:nvPr>
        </p:nvSpPr>
        <p:spPr/>
        <p:txBody>
          <a:bodyPr>
            <a:noAutofit/>
          </a:bodyPr>
          <a:lstStyle/>
          <a:p>
            <a:r>
              <a:rPr lang="en-CA" sz="3000" b="1" dirty="0">
                <a:latin typeface="Fira Sans" panose="020B0503050000020004" pitchFamily="34" charset="0"/>
              </a:rPr>
              <a:t>BRINGING TOGETHER THE COMPREHENSIVE SCHOOL HEALTH FRAMEWORK AND FOUR INTERVENTION STRATEGIES</a:t>
            </a:r>
            <a:endParaRPr lang="en-CA" sz="3000" dirty="0"/>
          </a:p>
        </p:txBody>
      </p:sp>
      <p:sp>
        <p:nvSpPr>
          <p:cNvPr id="12" name="TextBox 11">
            <a:extLst>
              <a:ext uri="{FF2B5EF4-FFF2-40B4-BE49-F238E27FC236}">
                <a16:creationId xmlns:a16="http://schemas.microsoft.com/office/drawing/2014/main" id="{FBC82901-CB4E-3840-BD69-03986A4F6321}"/>
              </a:ext>
            </a:extLst>
          </p:cNvPr>
          <p:cNvSpPr txBox="1"/>
          <p:nvPr/>
        </p:nvSpPr>
        <p:spPr>
          <a:xfrm>
            <a:off x="838200" y="1918741"/>
            <a:ext cx="10651331" cy="1754326"/>
          </a:xfrm>
          <a:prstGeom prst="rect">
            <a:avLst/>
          </a:prstGeom>
          <a:noFill/>
        </p:spPr>
        <p:txBody>
          <a:bodyPr wrap="square" rtlCol="0">
            <a:spAutoFit/>
          </a:bodyPr>
          <a:lstStyle/>
          <a:p>
            <a:r>
              <a:rPr lang="en-CA" sz="2000" dirty="0">
                <a:latin typeface="Lato" panose="020F0502020204030203" pitchFamily="34" charset="0"/>
                <a:ea typeface="Lato" panose="020F0502020204030203" pitchFamily="34" charset="0"/>
                <a:cs typeface="Lato" panose="020F0502020204030203" pitchFamily="34" charset="0"/>
              </a:rPr>
              <a:t>The model supports school community members to plan and implement strategies to prevent substance-related harms among youth that:</a:t>
            </a:r>
          </a:p>
          <a:p>
            <a:endParaRPr lang="en-CA" sz="2000" dirty="0">
              <a:latin typeface="Lato" panose="020F0502020204030203" pitchFamily="34" charset="0"/>
              <a:ea typeface="Lato" panose="020F0502020204030203" pitchFamily="34" charset="0"/>
              <a:cs typeface="Lato" panose="020F0502020204030203" pitchFamily="34" charset="0"/>
            </a:endParaRPr>
          </a:p>
          <a:p>
            <a:pPr marL="742950" lvl="1" indent="-285750">
              <a:buFont typeface="Arial" panose="020B0604020202020204" pitchFamily="34" charset="0"/>
              <a:buChar char="•"/>
            </a:pPr>
            <a:r>
              <a:rPr lang="en-CA" sz="1600" dirty="0">
                <a:latin typeface="Lato" panose="020F0502020204030203" pitchFamily="34" charset="0"/>
                <a:ea typeface="Lato" panose="020F0502020204030203" pitchFamily="34" charset="0"/>
                <a:cs typeface="Lato" panose="020F0502020204030203" pitchFamily="34" charset="0"/>
              </a:rPr>
              <a:t>Are </a:t>
            </a:r>
            <a:r>
              <a:rPr lang="en-CA" sz="1600" dirty="0" smtClean="0">
                <a:latin typeface="Lato" panose="020F0502020204030203" pitchFamily="34" charset="0"/>
                <a:ea typeface="Lato" panose="020F0502020204030203" pitchFamily="34" charset="0"/>
                <a:cs typeface="Lato" panose="020F0502020204030203" pitchFamily="34" charset="0"/>
              </a:rPr>
              <a:t>grounded </a:t>
            </a:r>
            <a:r>
              <a:rPr lang="en-CA" sz="1600" dirty="0">
                <a:latin typeface="Lato" panose="020F0502020204030203" pitchFamily="34" charset="0"/>
                <a:ea typeface="Lato" panose="020F0502020204030203" pitchFamily="34" charset="0"/>
                <a:cs typeface="Lato" panose="020F0502020204030203" pitchFamily="34" charset="0"/>
              </a:rPr>
              <a:t>in evidence.</a:t>
            </a:r>
          </a:p>
          <a:p>
            <a:pPr marL="742950" lvl="1" indent="-285750">
              <a:buFont typeface="Arial" panose="020B0604020202020204" pitchFamily="34" charset="0"/>
              <a:buChar char="•"/>
            </a:pPr>
            <a:r>
              <a:rPr lang="en-CA" sz="1600" dirty="0">
                <a:latin typeface="Lato" panose="020F0502020204030203" pitchFamily="34" charset="0"/>
                <a:ea typeface="Lato" panose="020F0502020204030203" pitchFamily="34" charset="0"/>
                <a:cs typeface="Lato" panose="020F0502020204030203" pitchFamily="34" charset="0"/>
              </a:rPr>
              <a:t>Reflect students’ diverse needs and experiences. </a:t>
            </a:r>
          </a:p>
          <a:p>
            <a:pPr marL="742950" lvl="1" indent="-285750">
              <a:buFont typeface="Arial" panose="020B0604020202020204" pitchFamily="34" charset="0"/>
              <a:buChar char="•"/>
            </a:pPr>
            <a:r>
              <a:rPr lang="en-CA" sz="1600" dirty="0">
                <a:latin typeface="Lato" panose="020F0502020204030203" pitchFamily="34" charset="0"/>
                <a:ea typeface="Lato" panose="020F0502020204030203" pitchFamily="34" charset="0"/>
                <a:cs typeface="Lato" panose="020F0502020204030203" pitchFamily="34" charset="0"/>
              </a:rPr>
              <a:t>Maximize levers within school communities.</a:t>
            </a:r>
          </a:p>
        </p:txBody>
      </p:sp>
      <p:pic>
        <p:nvPicPr>
          <p:cNvPr id="13" name="Picture 12">
            <a:extLst>
              <a:ext uri="{FF2B5EF4-FFF2-40B4-BE49-F238E27FC236}">
                <a16:creationId xmlns:a16="http://schemas.microsoft.com/office/drawing/2014/main" id="{3BF20CCE-51E1-FC40-8A36-C7CE76219819}"/>
              </a:ext>
            </a:extLst>
          </p:cNvPr>
          <p:cNvPicPr>
            <a:picLocks noChangeAspect="1"/>
          </p:cNvPicPr>
          <p:nvPr/>
        </p:nvPicPr>
        <p:blipFill>
          <a:blip r:embed="rId3"/>
          <a:stretch>
            <a:fillRect/>
          </a:stretch>
        </p:blipFill>
        <p:spPr>
          <a:xfrm>
            <a:off x="5601117" y="3014663"/>
            <a:ext cx="5752682" cy="3184520"/>
          </a:xfrm>
          <a:prstGeom prst="rect">
            <a:avLst/>
          </a:prstGeom>
        </p:spPr>
      </p:pic>
      <p:sp>
        <p:nvSpPr>
          <p:cNvPr id="8" name="Frame 7">
            <a:extLst>
              <a:ext uri="{FF2B5EF4-FFF2-40B4-BE49-F238E27FC236}">
                <a16:creationId xmlns:a16="http://schemas.microsoft.com/office/drawing/2014/main" id="{6E1FF13A-1532-4647-A18B-170699BB574F}"/>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1021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97CBCD-8D38-6446-9A65-C10F9363C31B}"/>
              </a:ext>
            </a:extLst>
          </p:cNvPr>
          <p:cNvSpPr/>
          <p:nvPr/>
        </p:nvSpPr>
        <p:spPr>
          <a:xfrm>
            <a:off x="388143" y="492125"/>
            <a:ext cx="11415713" cy="1071562"/>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6186D1-5BC4-184B-8A5F-9FC12B132784}"/>
              </a:ext>
            </a:extLst>
          </p:cNvPr>
          <p:cNvSpPr>
            <a:spLocks noGrp="1"/>
          </p:cNvSpPr>
          <p:nvPr>
            <p:ph type="title"/>
          </p:nvPr>
        </p:nvSpPr>
        <p:spPr/>
        <p:txBody>
          <a:bodyPr>
            <a:normAutofit/>
          </a:bodyPr>
          <a:lstStyle/>
          <a:p>
            <a:r>
              <a:rPr lang="en-CA" sz="3200" b="1" dirty="0">
                <a:solidFill>
                  <a:schemeClr val="bg1"/>
                </a:solidFill>
                <a:latin typeface="Fira Sans" panose="020B0503050000020004" pitchFamily="34" charset="0"/>
              </a:rPr>
              <a:t>1. THE COMPREHENSIVE SCHOOL HEALTH FRAMEWORK</a:t>
            </a:r>
          </a:p>
        </p:txBody>
      </p:sp>
      <p:sp>
        <p:nvSpPr>
          <p:cNvPr id="3" name="Content Placeholder 2">
            <a:extLst>
              <a:ext uri="{FF2B5EF4-FFF2-40B4-BE49-F238E27FC236}">
                <a16:creationId xmlns:a16="http://schemas.microsoft.com/office/drawing/2014/main" id="{6098544B-4A40-364A-9691-6CFB0782019A}"/>
              </a:ext>
            </a:extLst>
          </p:cNvPr>
          <p:cNvSpPr>
            <a:spLocks noGrp="1"/>
          </p:cNvSpPr>
          <p:nvPr>
            <p:ph idx="1"/>
          </p:nvPr>
        </p:nvSpPr>
        <p:spPr/>
        <p:txBody>
          <a:bodyPr>
            <a:noAutofit/>
          </a:bodyPr>
          <a:lstStyle/>
          <a:p>
            <a:r>
              <a:rPr lang="en-CA" sz="1800" dirty="0">
                <a:latin typeface="Lato" panose="020F0502020204030203" pitchFamily="34" charset="0"/>
                <a:ea typeface="Lato" panose="020F0502020204030203" pitchFamily="34" charset="0"/>
                <a:cs typeface="Lato" panose="020F0502020204030203" pitchFamily="34" charset="0"/>
              </a:rPr>
              <a:t>Holistic approach to build healthy school communities. </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en-CA" sz="1800" dirty="0">
                <a:latin typeface="Lato" panose="020F0502020204030203" pitchFamily="34" charset="0"/>
                <a:ea typeface="Lato" panose="020F0502020204030203" pitchFamily="34" charset="0"/>
                <a:cs typeface="Lato" panose="020F0502020204030203" pitchFamily="34" charset="0"/>
              </a:rPr>
              <a:t>Should act across four interrelated components when assessing or implementing an intervention:</a:t>
            </a: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endParaRPr lang="en-CA"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CA" sz="1800" dirty="0">
              <a:latin typeface="Lato" panose="020F0502020204030203" pitchFamily="34" charset="0"/>
              <a:ea typeface="Lato" panose="020F0502020204030203" pitchFamily="34" charset="0"/>
              <a:cs typeface="Lato" panose="020F0502020204030203" pitchFamily="34" charset="0"/>
            </a:endParaRPr>
          </a:p>
          <a:p>
            <a:r>
              <a:rPr lang="en-CA" sz="1800" dirty="0">
                <a:latin typeface="Lato" panose="020F0502020204030203" pitchFamily="34" charset="0"/>
                <a:ea typeface="Lato" panose="020F0502020204030203" pitchFamily="34" charset="0"/>
                <a:cs typeface="Lato" panose="020F0502020204030203" pitchFamily="34" charset="0"/>
              </a:rPr>
              <a:t>Helps to guide and strengthen efforts, while not being prescriptive, and to adjust their plans as contexts and needs change.</a:t>
            </a:r>
          </a:p>
          <a:p>
            <a:pPr lvl="1"/>
            <a:endParaRPr lang="en-CA" sz="1400" dirty="0">
              <a:latin typeface="Lato" panose="020F0502020204030203" pitchFamily="34" charset="0"/>
              <a:ea typeface="Lato" panose="020F0502020204030203" pitchFamily="34" charset="0"/>
              <a:cs typeface="Lato" panose="020F0502020204030203" pitchFamily="34" charset="0"/>
            </a:endParaRPr>
          </a:p>
          <a:p>
            <a:r>
              <a:rPr lang="en-CA" sz="1800" dirty="0">
                <a:latin typeface="Lato" panose="020F0502020204030203" pitchFamily="34" charset="0"/>
                <a:ea typeface="Lato" panose="020F0502020204030203" pitchFamily="34" charset="0"/>
                <a:cs typeface="Lato" panose="020F0502020204030203" pitchFamily="34" charset="0"/>
              </a:rPr>
              <a:t>Helps to think through how to translate </a:t>
            </a:r>
            <a:r>
              <a:rPr lang="en-CA" sz="1800" i="1" dirty="0">
                <a:latin typeface="Lato" panose="020F0502020204030203" pitchFamily="34" charset="0"/>
                <a:ea typeface="Lato" panose="020F0502020204030203" pitchFamily="34" charset="0"/>
                <a:cs typeface="Lato" panose="020F0502020204030203" pitchFamily="34" charset="0"/>
              </a:rPr>
              <a:t>conceptual</a:t>
            </a:r>
            <a:r>
              <a:rPr lang="en-CA" sz="1800" dirty="0">
                <a:latin typeface="Lato" panose="020F0502020204030203" pitchFamily="34" charset="0"/>
                <a:ea typeface="Lato" panose="020F0502020204030203" pitchFamily="34" charset="0"/>
                <a:cs typeface="Lato" panose="020F0502020204030203" pitchFamily="34" charset="0"/>
              </a:rPr>
              <a:t> approaches into </a:t>
            </a:r>
            <a:r>
              <a:rPr lang="en-CA" sz="1800" b="1" dirty="0">
                <a:latin typeface="Lato" panose="020F0502020204030203" pitchFamily="34" charset="0"/>
                <a:ea typeface="Lato" panose="020F0502020204030203" pitchFamily="34" charset="0"/>
                <a:cs typeface="Lato" panose="020F0502020204030203" pitchFamily="34" charset="0"/>
              </a:rPr>
              <a:t>practical and concrete school-based actions</a:t>
            </a:r>
            <a:r>
              <a:rPr lang="en-CA" sz="1800" dirty="0">
                <a:latin typeface="Lato" panose="020F0502020204030203" pitchFamily="34" charset="0"/>
                <a:ea typeface="Lato" panose="020F0502020204030203" pitchFamily="34" charset="0"/>
                <a:cs typeface="Lato" panose="020F0502020204030203" pitchFamily="34" charset="0"/>
              </a:rPr>
              <a:t> and identify the assets and gaps within the school community.</a:t>
            </a:r>
          </a:p>
        </p:txBody>
      </p:sp>
      <p:sp>
        <p:nvSpPr>
          <p:cNvPr id="4" name="Frame 3">
            <a:extLst>
              <a:ext uri="{FF2B5EF4-FFF2-40B4-BE49-F238E27FC236}">
                <a16:creationId xmlns:a16="http://schemas.microsoft.com/office/drawing/2014/main" id="{1036DCE6-CAE1-7048-978D-704637A3284C}"/>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a:extLst>
              <a:ext uri="{FF2B5EF4-FFF2-40B4-BE49-F238E27FC236}">
                <a16:creationId xmlns:a16="http://schemas.microsoft.com/office/drawing/2014/main" id="{AEE49CE8-8584-F44F-A53F-8879667A9B25}"/>
              </a:ext>
            </a:extLst>
          </p:cNvPr>
          <p:cNvSpPr/>
          <p:nvPr/>
        </p:nvSpPr>
        <p:spPr>
          <a:xfrm>
            <a:off x="1112106" y="3603411"/>
            <a:ext cx="5041557" cy="857807"/>
          </a:xfrm>
          <a:prstGeom prst="rect">
            <a:avLst/>
          </a:prstGeom>
          <a:solidFill>
            <a:srgbClr val="BFBFBF">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Lato" panose="020F0502020204030203" pitchFamily="34" charset="0"/>
                <a:ea typeface="Lato" panose="020F0502020204030203" pitchFamily="34" charset="0"/>
                <a:cs typeface="Lato" panose="020F0502020204030203" pitchFamily="34" charset="0"/>
              </a:rPr>
              <a:t>Partnerships and Services</a:t>
            </a:r>
          </a:p>
        </p:txBody>
      </p:sp>
      <p:sp>
        <p:nvSpPr>
          <p:cNvPr id="6" name="Rectangle 5">
            <a:extLst>
              <a:ext uri="{FF2B5EF4-FFF2-40B4-BE49-F238E27FC236}">
                <a16:creationId xmlns:a16="http://schemas.microsoft.com/office/drawing/2014/main" id="{AF5FA468-1207-DB4E-BB3A-23DC47EC62FF}"/>
              </a:ext>
            </a:extLst>
          </p:cNvPr>
          <p:cNvSpPr/>
          <p:nvPr/>
        </p:nvSpPr>
        <p:spPr>
          <a:xfrm>
            <a:off x="1112106" y="2922374"/>
            <a:ext cx="5041557" cy="811254"/>
          </a:xfrm>
          <a:prstGeom prst="rect">
            <a:avLst/>
          </a:prstGeom>
          <a:solidFill>
            <a:srgbClr val="26374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Lato" panose="020F0502020204030203" pitchFamily="34" charset="0"/>
                <a:ea typeface="Lato" panose="020F0502020204030203" pitchFamily="34" charset="0"/>
                <a:cs typeface="Lato" panose="020F0502020204030203" pitchFamily="34" charset="0"/>
              </a:rPr>
              <a:t>Teaching &amp; Learning</a:t>
            </a:r>
          </a:p>
        </p:txBody>
      </p:sp>
      <p:sp>
        <p:nvSpPr>
          <p:cNvPr id="9" name="Rectangle 8">
            <a:extLst>
              <a:ext uri="{FF2B5EF4-FFF2-40B4-BE49-F238E27FC236}">
                <a16:creationId xmlns:a16="http://schemas.microsoft.com/office/drawing/2014/main" id="{69FF2918-B562-AF45-B338-EE4268EF0691}"/>
              </a:ext>
            </a:extLst>
          </p:cNvPr>
          <p:cNvSpPr/>
          <p:nvPr/>
        </p:nvSpPr>
        <p:spPr>
          <a:xfrm>
            <a:off x="6002357" y="3603412"/>
            <a:ext cx="5041557" cy="857806"/>
          </a:xfrm>
          <a:prstGeom prst="rect">
            <a:avLst/>
          </a:prstGeom>
          <a:solidFill>
            <a:srgbClr val="9FD4E8">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latin typeface="Lato" panose="020F0502020204030203" pitchFamily="34" charset="0"/>
                <a:ea typeface="Lato" panose="020F0502020204030203" pitchFamily="34" charset="0"/>
                <a:cs typeface="Lato" panose="020F0502020204030203" pitchFamily="34" charset="0"/>
              </a:rPr>
              <a:t>Social &amp; Built Environment</a:t>
            </a:r>
          </a:p>
        </p:txBody>
      </p:sp>
      <p:sp>
        <p:nvSpPr>
          <p:cNvPr id="8" name="Rectangle 7">
            <a:extLst>
              <a:ext uri="{FF2B5EF4-FFF2-40B4-BE49-F238E27FC236}">
                <a16:creationId xmlns:a16="http://schemas.microsoft.com/office/drawing/2014/main" id="{4E9E4BC8-718D-4642-9054-E5C6E44ADE17}"/>
              </a:ext>
            </a:extLst>
          </p:cNvPr>
          <p:cNvSpPr/>
          <p:nvPr/>
        </p:nvSpPr>
        <p:spPr>
          <a:xfrm>
            <a:off x="6009500" y="2922373"/>
            <a:ext cx="5041557" cy="817368"/>
          </a:xfrm>
          <a:prstGeom prst="rect">
            <a:avLst/>
          </a:prstGeom>
          <a:solidFill>
            <a:srgbClr val="29629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Lato" panose="020F0502020204030203" pitchFamily="34" charset="0"/>
                <a:ea typeface="Lato" panose="020F0502020204030203" pitchFamily="34" charset="0"/>
                <a:cs typeface="Lato" panose="020F0502020204030203" pitchFamily="34" charset="0"/>
              </a:rPr>
              <a:t>Policy</a:t>
            </a:r>
          </a:p>
        </p:txBody>
      </p:sp>
      <p:pic>
        <p:nvPicPr>
          <p:cNvPr id="11" name="Picture 10">
            <a:extLst>
              <a:ext uri="{FF2B5EF4-FFF2-40B4-BE49-F238E27FC236}">
                <a16:creationId xmlns:a16="http://schemas.microsoft.com/office/drawing/2014/main" id="{A706239D-71CA-AC43-80C4-3F5F044C8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2172" y="3365659"/>
            <a:ext cx="562939" cy="562939"/>
          </a:xfrm>
          <a:prstGeom prst="rect">
            <a:avLst/>
          </a:prstGeom>
        </p:spPr>
      </p:pic>
    </p:spTree>
    <p:extLst>
      <p:ext uri="{BB962C8B-B14F-4D97-AF65-F5344CB8AC3E}">
        <p14:creationId xmlns:p14="http://schemas.microsoft.com/office/powerpoint/2010/main" val="168042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4AAFFB-59DF-094F-A793-A2E97C7B1294}"/>
              </a:ext>
            </a:extLst>
          </p:cNvPr>
          <p:cNvSpPr>
            <a:spLocks noGrp="1"/>
          </p:cNvSpPr>
          <p:nvPr>
            <p:ph idx="1"/>
          </p:nvPr>
        </p:nvSpPr>
        <p:spPr>
          <a:xfrm>
            <a:off x="838200" y="4556253"/>
            <a:ext cx="10515600" cy="1325563"/>
          </a:xfrm>
        </p:spPr>
        <p:txBody>
          <a:bodyPr>
            <a:normAutofit/>
          </a:bodyPr>
          <a:lstStyle/>
          <a:p>
            <a:r>
              <a:rPr lang="en-CA" sz="2000" b="1" dirty="0">
                <a:latin typeface="Lato" panose="020F0502020204030203" pitchFamily="34" charset="0"/>
                <a:ea typeface="Lato" panose="020F0502020204030203" pitchFamily="34" charset="0"/>
                <a:cs typeface="Lato" panose="020F0502020204030203" pitchFamily="34" charset="0"/>
              </a:rPr>
              <a:t>Evidence-based substance use education is </a:t>
            </a:r>
            <a:r>
              <a:rPr lang="en-CA" sz="2000" b="1" u="sng" dirty="0">
                <a:latin typeface="Lato" panose="020F0502020204030203" pitchFamily="34" charset="0"/>
                <a:ea typeface="Lato" panose="020F0502020204030203" pitchFamily="34" charset="0"/>
                <a:cs typeface="Lato" panose="020F0502020204030203" pitchFamily="34" charset="0"/>
              </a:rPr>
              <a:t>one component</a:t>
            </a:r>
            <a:r>
              <a:rPr lang="en-CA" sz="2000" b="1" dirty="0">
                <a:latin typeface="Lato" panose="020F0502020204030203" pitchFamily="34" charset="0"/>
                <a:ea typeface="Lato" panose="020F0502020204030203" pitchFamily="34" charset="0"/>
                <a:cs typeface="Lato" panose="020F0502020204030203" pitchFamily="34" charset="0"/>
              </a:rPr>
              <a:t> of a comprehensive approach for preventing substance-related harms among youth.</a:t>
            </a:r>
            <a:r>
              <a:rPr lang="en-CA" sz="2000" dirty="0">
                <a:latin typeface="Lato" panose="020F0502020204030203" pitchFamily="34" charset="0"/>
                <a:ea typeface="Lato" panose="020F0502020204030203" pitchFamily="34" charset="0"/>
                <a:cs typeface="Lato" panose="020F0502020204030203" pitchFamily="34" charset="0"/>
              </a:rPr>
              <a:t> </a:t>
            </a:r>
          </a:p>
          <a:p>
            <a:pPr lvl="1"/>
            <a:r>
              <a:rPr lang="en-CA" sz="1800" dirty="0">
                <a:latin typeface="Lato" panose="020F0502020204030203" pitchFamily="34" charset="0"/>
                <a:ea typeface="Lato" panose="020F0502020204030203" pitchFamily="34" charset="0"/>
                <a:cs typeface="Lato" panose="020F0502020204030203" pitchFamily="34" charset="0"/>
              </a:rPr>
              <a:t>Other important levers: Policy, Social and Built Environment, as well as Partnerships and Services.</a:t>
            </a:r>
          </a:p>
        </p:txBody>
      </p:sp>
      <p:sp>
        <p:nvSpPr>
          <p:cNvPr id="4" name="Rectangle 3">
            <a:extLst>
              <a:ext uri="{FF2B5EF4-FFF2-40B4-BE49-F238E27FC236}">
                <a16:creationId xmlns:a16="http://schemas.microsoft.com/office/drawing/2014/main" id="{83716A9B-DE5E-3147-9035-B62B5F9D2F75}"/>
              </a:ext>
            </a:extLst>
          </p:cNvPr>
          <p:cNvSpPr/>
          <p:nvPr/>
        </p:nvSpPr>
        <p:spPr>
          <a:xfrm>
            <a:off x="-14288" y="2500354"/>
            <a:ext cx="12206288" cy="1490877"/>
          </a:xfrm>
          <a:prstGeom prst="rect">
            <a:avLst/>
          </a:prstGeom>
          <a:solidFill>
            <a:srgbClr val="BFE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5B6793D-1431-2541-B0E9-85BE0C4E9D53}"/>
              </a:ext>
            </a:extLst>
          </p:cNvPr>
          <p:cNvSpPr>
            <a:spLocks noGrp="1"/>
          </p:cNvSpPr>
          <p:nvPr>
            <p:ph type="title"/>
          </p:nvPr>
        </p:nvSpPr>
        <p:spPr>
          <a:xfrm>
            <a:off x="831056" y="2665669"/>
            <a:ext cx="10515600" cy="1325563"/>
          </a:xfrm>
        </p:spPr>
        <p:txBody>
          <a:bodyPr>
            <a:normAutofit/>
          </a:bodyPr>
          <a:lstStyle/>
          <a:p>
            <a:r>
              <a:rPr lang="en-CA" sz="5400" b="1" dirty="0">
                <a:latin typeface="Fira Sans" panose="020B0503050000020004" pitchFamily="34" charset="0"/>
              </a:rPr>
              <a:t>IN A NUTSHELL…</a:t>
            </a:r>
          </a:p>
        </p:txBody>
      </p:sp>
      <p:pic>
        <p:nvPicPr>
          <p:cNvPr id="6" name="Picture 5">
            <a:extLst>
              <a:ext uri="{FF2B5EF4-FFF2-40B4-BE49-F238E27FC236}">
                <a16:creationId xmlns:a16="http://schemas.microsoft.com/office/drawing/2014/main" id="{5B2BB61D-DC6A-1E46-977D-536B5F1E6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04" y="-12357"/>
            <a:ext cx="12266608" cy="2512710"/>
          </a:xfrm>
          <a:prstGeom prst="rect">
            <a:avLst/>
          </a:prstGeom>
        </p:spPr>
      </p:pic>
    </p:spTree>
    <p:extLst>
      <p:ext uri="{BB962C8B-B14F-4D97-AF65-F5344CB8AC3E}">
        <p14:creationId xmlns:p14="http://schemas.microsoft.com/office/powerpoint/2010/main" val="22961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25E7A-0A16-B54D-B001-836208B351D2}"/>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6E006CC-51E8-244D-9490-88073A31E28C}"/>
              </a:ext>
            </a:extLst>
          </p:cNvPr>
          <p:cNvSpPr>
            <a:spLocks noGrp="1"/>
          </p:cNvSpPr>
          <p:nvPr>
            <p:ph type="title"/>
          </p:nvPr>
        </p:nvSpPr>
        <p:spPr/>
        <p:txBody>
          <a:bodyPr/>
          <a:lstStyle/>
          <a:p>
            <a:r>
              <a:rPr lang="en-CA" b="1" dirty="0">
                <a:latin typeface="Fira Sans" panose="020B0503050000020004" pitchFamily="34" charset="0"/>
              </a:rPr>
              <a:t>2. THE FOUR INTERVENTION STRATEGIES</a:t>
            </a:r>
            <a:endParaRPr lang="en-CA" dirty="0"/>
          </a:p>
        </p:txBody>
      </p:sp>
      <p:sp>
        <p:nvSpPr>
          <p:cNvPr id="4" name="Frame 3">
            <a:extLst>
              <a:ext uri="{FF2B5EF4-FFF2-40B4-BE49-F238E27FC236}">
                <a16:creationId xmlns:a16="http://schemas.microsoft.com/office/drawing/2014/main" id="{43E5B58D-37A8-BC41-96EC-9E209FC5E0D5}"/>
              </a:ext>
            </a:extLst>
          </p:cNvPr>
          <p:cNvSpPr/>
          <p:nvPr/>
        </p:nvSpPr>
        <p:spPr>
          <a:xfrm>
            <a:off x="-14288" y="-14402"/>
            <a:ext cx="12206288" cy="6872402"/>
          </a:xfrm>
          <a:prstGeom prst="frame">
            <a:avLst>
              <a:gd name="adj1" fmla="val 416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Rectangle 5">
            <a:extLst>
              <a:ext uri="{FF2B5EF4-FFF2-40B4-BE49-F238E27FC236}">
                <a16:creationId xmlns:a16="http://schemas.microsoft.com/office/drawing/2014/main" id="{BF65A225-9AE3-A747-A3E6-2A3FDA73A13A}"/>
              </a:ext>
            </a:extLst>
          </p:cNvPr>
          <p:cNvSpPr/>
          <p:nvPr/>
        </p:nvSpPr>
        <p:spPr>
          <a:xfrm>
            <a:off x="2359174" y="3754075"/>
            <a:ext cx="3683279" cy="1200329"/>
          </a:xfrm>
          <a:prstGeom prst="rect">
            <a:avLst/>
          </a:prstGeom>
          <a:solidFill>
            <a:srgbClr val="263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Fira Sans" panose="020B0503050000020004" pitchFamily="34" charset="0"/>
              </a:rPr>
              <a:t>Upstream prevention</a:t>
            </a:r>
          </a:p>
        </p:txBody>
      </p:sp>
      <p:sp>
        <p:nvSpPr>
          <p:cNvPr id="7" name="Rectangle 6">
            <a:extLst>
              <a:ext uri="{FF2B5EF4-FFF2-40B4-BE49-F238E27FC236}">
                <a16:creationId xmlns:a16="http://schemas.microsoft.com/office/drawing/2014/main" id="{A154420D-CB10-804D-A65A-395CE09B0B28}"/>
              </a:ext>
            </a:extLst>
          </p:cNvPr>
          <p:cNvSpPr/>
          <p:nvPr/>
        </p:nvSpPr>
        <p:spPr>
          <a:xfrm>
            <a:off x="6253000" y="3754074"/>
            <a:ext cx="3683279" cy="1200329"/>
          </a:xfrm>
          <a:prstGeom prst="rect">
            <a:avLst/>
          </a:prstGeom>
          <a:solidFill>
            <a:srgbClr val="29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Fira Sans" panose="020B0503050000020004" pitchFamily="34" charset="0"/>
              </a:rPr>
              <a:t>Stigma reduction initiatives</a:t>
            </a:r>
          </a:p>
        </p:txBody>
      </p:sp>
      <p:sp>
        <p:nvSpPr>
          <p:cNvPr id="8" name="Rectangle 7">
            <a:extLst>
              <a:ext uri="{FF2B5EF4-FFF2-40B4-BE49-F238E27FC236}">
                <a16:creationId xmlns:a16="http://schemas.microsoft.com/office/drawing/2014/main" id="{E0686C1B-39A2-B542-B75A-B713131772F8}"/>
              </a:ext>
            </a:extLst>
          </p:cNvPr>
          <p:cNvSpPr/>
          <p:nvPr/>
        </p:nvSpPr>
        <p:spPr>
          <a:xfrm>
            <a:off x="2359175" y="5178951"/>
            <a:ext cx="3683280" cy="1200329"/>
          </a:xfrm>
          <a:prstGeom prst="rect">
            <a:avLst/>
          </a:prstGeom>
          <a:solidFill>
            <a:srgbClr val="9FD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latin typeface="Fira Sans" panose="020B0503050000020004" pitchFamily="34" charset="0"/>
              </a:rPr>
              <a:t>Harm reduction</a:t>
            </a:r>
          </a:p>
        </p:txBody>
      </p:sp>
      <p:sp>
        <p:nvSpPr>
          <p:cNvPr id="9" name="Rectangle 8">
            <a:extLst>
              <a:ext uri="{FF2B5EF4-FFF2-40B4-BE49-F238E27FC236}">
                <a16:creationId xmlns:a16="http://schemas.microsoft.com/office/drawing/2014/main" id="{BDE92D79-8F40-9B46-915B-AC8FAF4BA477}"/>
              </a:ext>
            </a:extLst>
          </p:cNvPr>
          <p:cNvSpPr/>
          <p:nvPr/>
        </p:nvSpPr>
        <p:spPr>
          <a:xfrm>
            <a:off x="6253000" y="5178951"/>
            <a:ext cx="3683279" cy="12003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Fira Sans" panose="020B0503050000020004" pitchFamily="34" charset="0"/>
                <a:ea typeface="Lato" panose="020F0502020204030203" pitchFamily="34" charset="0"/>
                <a:cs typeface="Lato" panose="020F0502020204030203" pitchFamily="34" charset="0"/>
              </a:rPr>
              <a:t>Equity-oriented interventions</a:t>
            </a:r>
          </a:p>
        </p:txBody>
      </p:sp>
      <p:sp>
        <p:nvSpPr>
          <p:cNvPr id="10" name="TextBox 9">
            <a:extLst>
              <a:ext uri="{FF2B5EF4-FFF2-40B4-BE49-F238E27FC236}">
                <a16:creationId xmlns:a16="http://schemas.microsoft.com/office/drawing/2014/main" id="{522B2D79-C6A8-C040-BFC6-2E61A5AAA906}"/>
              </a:ext>
            </a:extLst>
          </p:cNvPr>
          <p:cNvSpPr txBox="1"/>
          <p:nvPr/>
        </p:nvSpPr>
        <p:spPr>
          <a:xfrm>
            <a:off x="615777" y="1591831"/>
            <a:ext cx="10960443" cy="2031325"/>
          </a:xfrm>
          <a:prstGeom prst="rect">
            <a:avLst/>
          </a:prstGeom>
          <a:noFill/>
        </p:spPr>
        <p:txBody>
          <a:bodyPr wrap="square" rtlCol="0">
            <a:spAutoFit/>
          </a:bodyPr>
          <a:lstStyle/>
          <a:p>
            <a:r>
              <a:rPr lang="en-CA" dirty="0">
                <a:latin typeface="Lato" panose="020F0502020204030203" pitchFamily="34" charset="0"/>
                <a:ea typeface="Lato" panose="020F0502020204030203" pitchFamily="34" charset="0"/>
                <a:cs typeface="Lato" panose="020F0502020204030203" pitchFamily="34" charset="0"/>
              </a:rPr>
              <a:t>Much of the available literature and resources on school-based initiatives related to youth substance use </a:t>
            </a:r>
            <a:r>
              <a:rPr lang="en-CA" b="1" dirty="0">
                <a:latin typeface="Lato" panose="020F0502020204030203" pitchFamily="34" charset="0"/>
                <a:ea typeface="Lato" panose="020F0502020204030203" pitchFamily="34" charset="0"/>
                <a:cs typeface="Lato" panose="020F0502020204030203" pitchFamily="34" charset="0"/>
              </a:rPr>
              <a:t>focus solely on one particular </a:t>
            </a:r>
            <a:r>
              <a:rPr lang="en-CA" b="1" i="1" dirty="0">
                <a:latin typeface="Lato" panose="020F0502020204030203" pitchFamily="34" charset="0"/>
                <a:ea typeface="Lato" panose="020F0502020204030203" pitchFamily="34" charset="0"/>
                <a:cs typeface="Lato" panose="020F0502020204030203" pitchFamily="34" charset="0"/>
              </a:rPr>
              <a:t>intervention</a:t>
            </a:r>
            <a:r>
              <a:rPr lang="en-CA" b="1" dirty="0">
                <a:latin typeface="Lato" panose="020F0502020204030203" pitchFamily="34" charset="0"/>
                <a:ea typeface="Lato" panose="020F0502020204030203" pitchFamily="34" charset="0"/>
                <a:cs typeface="Lato" panose="020F0502020204030203" pitchFamily="34" charset="0"/>
              </a:rPr>
              <a:t> </a:t>
            </a:r>
            <a:r>
              <a:rPr lang="en-CA" b="1" i="1" dirty="0">
                <a:latin typeface="Lato" panose="020F0502020204030203" pitchFamily="34" charset="0"/>
                <a:ea typeface="Lato" panose="020F0502020204030203" pitchFamily="34" charset="0"/>
                <a:cs typeface="Lato" panose="020F0502020204030203" pitchFamily="34" charset="0"/>
              </a:rPr>
              <a:t>approach = </a:t>
            </a:r>
            <a:r>
              <a:rPr lang="en-CA" dirty="0">
                <a:latin typeface="Lato" panose="020F0502020204030203" pitchFamily="34" charset="0"/>
                <a:ea typeface="Lato" panose="020F0502020204030203" pitchFamily="34" charset="0"/>
                <a:cs typeface="Lato" panose="020F0502020204030203" pitchFamily="34" charset="0"/>
              </a:rPr>
              <a:t>a useful, but relatively narrow, perspective.</a:t>
            </a:r>
          </a:p>
          <a:p>
            <a:endParaRPr lang="en-CA" dirty="0">
              <a:latin typeface="Lato" panose="020F0502020204030203" pitchFamily="34" charset="0"/>
              <a:ea typeface="Lato" panose="020F0502020204030203" pitchFamily="34" charset="0"/>
              <a:cs typeface="Lato" panose="020F0502020204030203" pitchFamily="34" charset="0"/>
            </a:endParaRPr>
          </a:p>
          <a:p>
            <a:r>
              <a:rPr lang="en-CA" dirty="0">
                <a:latin typeface="Lato" panose="020F0502020204030203" pitchFamily="34" charset="0"/>
                <a:ea typeface="Lato" panose="020F0502020204030203" pitchFamily="34" charset="0"/>
                <a:cs typeface="Lato" panose="020F0502020204030203" pitchFamily="34" charset="0"/>
              </a:rPr>
              <a:t>In contrast, the Blueprint for Action is designed to showcase several evidence-based approaches, outline the many ways they can be carried out within school communities and describe how initiatives can fit together.</a:t>
            </a:r>
          </a:p>
          <a:p>
            <a:pPr algn="ctr"/>
            <a:r>
              <a:rPr lang="en-CA" dirty="0">
                <a:latin typeface="Lato" panose="020F0502020204030203" pitchFamily="34" charset="0"/>
                <a:ea typeface="Lato" panose="020F0502020204030203" pitchFamily="34" charset="0"/>
                <a:cs typeface="Lato" panose="020F0502020204030203" pitchFamily="34" charset="0"/>
              </a:rPr>
              <a:t>Let’s take a closer look at the four intervention strategies.</a:t>
            </a:r>
          </a:p>
        </p:txBody>
      </p:sp>
    </p:spTree>
    <p:extLst>
      <p:ext uri="{BB962C8B-B14F-4D97-AF65-F5344CB8AC3E}">
        <p14:creationId xmlns:p14="http://schemas.microsoft.com/office/powerpoint/2010/main" val="209337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DD9F483-967E-EA4C-829E-C25E2E0402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rot="5400000">
            <a:off x="7397728" y="2068772"/>
            <a:ext cx="4831447" cy="3980807"/>
          </a:xfrm>
          <a:prstGeom prst="rect">
            <a:avLst/>
          </a:prstGeom>
        </p:spPr>
      </p:pic>
      <p:sp>
        <p:nvSpPr>
          <p:cNvPr id="20" name="Rectangle 19">
            <a:extLst>
              <a:ext uri="{FF2B5EF4-FFF2-40B4-BE49-F238E27FC236}">
                <a16:creationId xmlns:a16="http://schemas.microsoft.com/office/drawing/2014/main" id="{A63C2075-3397-2E4B-839D-E669035D775F}"/>
              </a:ext>
            </a:extLst>
          </p:cNvPr>
          <p:cNvSpPr/>
          <p:nvPr/>
        </p:nvSpPr>
        <p:spPr>
          <a:xfrm>
            <a:off x="7823048" y="1643452"/>
            <a:ext cx="3962791" cy="4831447"/>
          </a:xfrm>
          <a:prstGeom prst="rect">
            <a:avLst/>
          </a:prstGeom>
          <a:solidFill>
            <a:srgbClr val="26374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6754438-7611-2340-A794-0E8E98437D38}"/>
              </a:ext>
            </a:extLst>
          </p:cNvPr>
          <p:cNvSpPr/>
          <p:nvPr/>
        </p:nvSpPr>
        <p:spPr>
          <a:xfrm>
            <a:off x="388143" y="442697"/>
            <a:ext cx="11415713" cy="1071562"/>
          </a:xfrm>
          <a:prstGeom prst="rect">
            <a:avLst/>
          </a:prstGeom>
          <a:solidFill>
            <a:srgbClr val="8F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B43F5E7-A538-3942-9F71-13C6A9A125CB}"/>
              </a:ext>
            </a:extLst>
          </p:cNvPr>
          <p:cNvSpPr>
            <a:spLocks noGrp="1"/>
          </p:cNvSpPr>
          <p:nvPr>
            <p:ph type="title"/>
          </p:nvPr>
        </p:nvSpPr>
        <p:spPr/>
        <p:txBody>
          <a:bodyPr/>
          <a:lstStyle/>
          <a:p>
            <a:r>
              <a:rPr lang="en-CA" sz="3600" b="1" dirty="0">
                <a:latin typeface="Fira Sans" panose="020B0503050000020004" pitchFamily="34" charset="0"/>
              </a:rPr>
              <a:t>2. THE FOUR </a:t>
            </a:r>
            <a:r>
              <a:rPr lang="en-CA" sz="3600" b="1" dirty="0" smtClean="0">
                <a:latin typeface="Fira Sans" panose="020B0503050000020004" pitchFamily="34" charset="0"/>
              </a:rPr>
              <a:t>INTERVENTION </a:t>
            </a:r>
            <a:r>
              <a:rPr lang="en-CA" sz="3600" b="1" dirty="0">
                <a:latin typeface="Fira Sans" panose="020B0503050000020004" pitchFamily="34" charset="0"/>
              </a:rPr>
              <a:t>STRATEGIES: </a:t>
            </a:r>
            <a:r>
              <a:rPr lang="en-CA" b="1" dirty="0">
                <a:latin typeface="Fira Sans" panose="020B0503050000020004" pitchFamily="34" charset="0"/>
              </a:rPr>
              <a:t>UPSTREAM PREVENTION</a:t>
            </a:r>
          </a:p>
        </p:txBody>
      </p:sp>
      <p:sp>
        <p:nvSpPr>
          <p:cNvPr id="3" name="Content Placeholder 2">
            <a:extLst>
              <a:ext uri="{FF2B5EF4-FFF2-40B4-BE49-F238E27FC236}">
                <a16:creationId xmlns:a16="http://schemas.microsoft.com/office/drawing/2014/main" id="{9A3B6B9B-9B9A-1549-8BA1-EB9BDFF04EFE}"/>
              </a:ext>
            </a:extLst>
          </p:cNvPr>
          <p:cNvSpPr>
            <a:spLocks noGrp="1"/>
          </p:cNvSpPr>
          <p:nvPr>
            <p:ph idx="1"/>
          </p:nvPr>
        </p:nvSpPr>
        <p:spPr>
          <a:xfrm>
            <a:off x="838200" y="1825625"/>
            <a:ext cx="6822989" cy="4351338"/>
          </a:xfrm>
        </p:spPr>
        <p:txBody>
          <a:bodyPr>
            <a:normAutofit lnSpcReduction="10000"/>
          </a:bodyPr>
          <a:lstStyle/>
          <a:p>
            <a:r>
              <a:rPr lang="en-CA" sz="2000" dirty="0">
                <a:latin typeface="Lato" panose="020F0502020204030203" pitchFamily="34" charset="0"/>
                <a:ea typeface="Lato" panose="020F0502020204030203" pitchFamily="34" charset="0"/>
                <a:cs typeface="Lato" panose="020F0502020204030203" pitchFamily="34" charset="0"/>
              </a:rPr>
              <a:t>Address the </a:t>
            </a:r>
            <a:r>
              <a:rPr lang="en-CA" sz="2000" b="1" dirty="0">
                <a:latin typeface="Lato" panose="020F0502020204030203" pitchFamily="34" charset="0"/>
                <a:ea typeface="Lato" panose="020F0502020204030203" pitchFamily="34" charset="0"/>
                <a:cs typeface="Lato" panose="020F0502020204030203" pitchFamily="34" charset="0"/>
              </a:rPr>
              <a:t>root causes </a:t>
            </a:r>
            <a:r>
              <a:rPr lang="en-CA" sz="2000" dirty="0">
                <a:latin typeface="Lato" panose="020F0502020204030203" pitchFamily="34" charset="0"/>
                <a:ea typeface="Lato" panose="020F0502020204030203" pitchFamily="34" charset="0"/>
                <a:cs typeface="Lato" panose="020F0502020204030203" pitchFamily="34" charset="0"/>
              </a:rPr>
              <a:t>of health issue or behaviour.</a:t>
            </a: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endParaRPr lang="en-CA" sz="2000" dirty="0">
              <a:latin typeface="Lato" panose="020F0502020204030203" pitchFamily="34" charset="0"/>
              <a:ea typeface="Lato" panose="020F0502020204030203" pitchFamily="34" charset="0"/>
              <a:cs typeface="Lato" panose="020F0502020204030203" pitchFamily="34" charset="0"/>
            </a:endParaRPr>
          </a:p>
          <a:p>
            <a:r>
              <a:rPr lang="en-CA" sz="2000" dirty="0">
                <a:latin typeface="Lato" panose="020F0502020204030203" pitchFamily="34" charset="0"/>
                <a:ea typeface="Lato" panose="020F0502020204030203" pitchFamily="34" charset="0"/>
                <a:cs typeface="Lato" panose="020F0502020204030203" pitchFamily="34" charset="0"/>
              </a:rPr>
              <a:t>Often not explicitly linked to substance use.</a:t>
            </a:r>
          </a:p>
        </p:txBody>
      </p:sp>
      <p:sp>
        <p:nvSpPr>
          <p:cNvPr id="7" name="Up Arrow 6">
            <a:extLst>
              <a:ext uri="{FF2B5EF4-FFF2-40B4-BE49-F238E27FC236}">
                <a16:creationId xmlns:a16="http://schemas.microsoft.com/office/drawing/2014/main" id="{48854B23-D4F4-E743-81B8-F7FCA1BD6679}"/>
              </a:ext>
            </a:extLst>
          </p:cNvPr>
          <p:cNvSpPr/>
          <p:nvPr/>
        </p:nvSpPr>
        <p:spPr>
          <a:xfrm>
            <a:off x="1511100" y="2597317"/>
            <a:ext cx="2113006" cy="1879940"/>
          </a:xfrm>
          <a:prstGeom prst="upArrow">
            <a:avLst>
              <a:gd name="adj1" fmla="val 54849"/>
              <a:gd name="adj2" fmla="val 57879"/>
            </a:avLst>
          </a:prstGeom>
          <a:solidFill>
            <a:srgbClr val="BFE2EF"/>
          </a:solidFill>
          <a:ln w="38100">
            <a:solidFill>
              <a:srgbClr val="26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0AB27BB-8CA7-0A47-9590-EFBA122CDBB7}"/>
              </a:ext>
            </a:extLst>
          </p:cNvPr>
          <p:cNvSpPr txBox="1"/>
          <p:nvPr/>
        </p:nvSpPr>
        <p:spPr>
          <a:xfrm>
            <a:off x="1023008" y="4612194"/>
            <a:ext cx="3089190" cy="461665"/>
          </a:xfrm>
          <a:prstGeom prst="rect">
            <a:avLst/>
          </a:prstGeom>
          <a:noFill/>
        </p:spPr>
        <p:txBody>
          <a:bodyPr wrap="square" rtlCol="0">
            <a:spAutoFit/>
          </a:bodyPr>
          <a:lstStyle/>
          <a:p>
            <a:pPr algn="ctr"/>
            <a:r>
              <a:rPr lang="en-CA" sz="2400" b="1" dirty="0">
                <a:latin typeface="Fira Sans" panose="020B0503050000020004" pitchFamily="34" charset="0"/>
              </a:rPr>
              <a:t>Protective factors</a:t>
            </a:r>
          </a:p>
        </p:txBody>
      </p:sp>
      <p:sp>
        <p:nvSpPr>
          <p:cNvPr id="10" name="Up Arrow 9">
            <a:extLst>
              <a:ext uri="{FF2B5EF4-FFF2-40B4-BE49-F238E27FC236}">
                <a16:creationId xmlns:a16="http://schemas.microsoft.com/office/drawing/2014/main" id="{7EC1C1FC-922E-1C40-8A73-FC8AF010968D}"/>
              </a:ext>
            </a:extLst>
          </p:cNvPr>
          <p:cNvSpPr/>
          <p:nvPr/>
        </p:nvSpPr>
        <p:spPr>
          <a:xfrm rot="10800000">
            <a:off x="4456728" y="2597317"/>
            <a:ext cx="2113006" cy="1879940"/>
          </a:xfrm>
          <a:prstGeom prst="upArrow">
            <a:avLst>
              <a:gd name="adj1" fmla="val 54849"/>
              <a:gd name="adj2" fmla="val 57879"/>
            </a:avLst>
          </a:prstGeom>
          <a:solidFill>
            <a:srgbClr val="BFE2EF"/>
          </a:solidFill>
          <a:ln w="38100">
            <a:solidFill>
              <a:srgbClr val="2637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84F44FB-96DE-1B40-85B5-3B4C780DCE57}"/>
              </a:ext>
            </a:extLst>
          </p:cNvPr>
          <p:cNvSpPr txBox="1"/>
          <p:nvPr/>
        </p:nvSpPr>
        <p:spPr>
          <a:xfrm>
            <a:off x="3968636" y="4629633"/>
            <a:ext cx="3089190" cy="461665"/>
          </a:xfrm>
          <a:prstGeom prst="rect">
            <a:avLst/>
          </a:prstGeom>
          <a:noFill/>
        </p:spPr>
        <p:txBody>
          <a:bodyPr wrap="square" rtlCol="0">
            <a:spAutoFit/>
          </a:bodyPr>
          <a:lstStyle/>
          <a:p>
            <a:pPr algn="ctr"/>
            <a:r>
              <a:rPr lang="en-CA" sz="2400" b="1" dirty="0">
                <a:latin typeface="Fira Sans" panose="020B0503050000020004" pitchFamily="34" charset="0"/>
              </a:rPr>
              <a:t>Risk factors</a:t>
            </a:r>
          </a:p>
        </p:txBody>
      </p:sp>
      <p:sp>
        <p:nvSpPr>
          <p:cNvPr id="12" name="TextBox 11">
            <a:extLst>
              <a:ext uri="{FF2B5EF4-FFF2-40B4-BE49-F238E27FC236}">
                <a16:creationId xmlns:a16="http://schemas.microsoft.com/office/drawing/2014/main" id="{5A764D8B-8DB0-FB47-BB77-B8B399BEA89A}"/>
              </a:ext>
            </a:extLst>
          </p:cNvPr>
          <p:cNvSpPr txBox="1"/>
          <p:nvPr/>
        </p:nvSpPr>
        <p:spPr>
          <a:xfrm>
            <a:off x="1973449" y="4176156"/>
            <a:ext cx="1188308" cy="338554"/>
          </a:xfrm>
          <a:prstGeom prst="rect">
            <a:avLst/>
          </a:prstGeom>
          <a:noFill/>
        </p:spPr>
        <p:txBody>
          <a:bodyPr wrap="square" rtlCol="0">
            <a:spAutoFit/>
          </a:bodyPr>
          <a:lstStyle/>
          <a:p>
            <a:pPr algn="ctr"/>
            <a:r>
              <a:rPr lang="en-CA" sz="1600" b="1" dirty="0">
                <a:latin typeface="Fira Sans" panose="020B0503050000020004" pitchFamily="34" charset="0"/>
              </a:rPr>
              <a:t>Boosting</a:t>
            </a:r>
          </a:p>
        </p:txBody>
      </p:sp>
      <p:sp>
        <p:nvSpPr>
          <p:cNvPr id="13" name="TextBox 12">
            <a:extLst>
              <a:ext uri="{FF2B5EF4-FFF2-40B4-BE49-F238E27FC236}">
                <a16:creationId xmlns:a16="http://schemas.microsoft.com/office/drawing/2014/main" id="{47313449-2BDC-854F-9282-807CCEF5B119}"/>
              </a:ext>
            </a:extLst>
          </p:cNvPr>
          <p:cNvSpPr txBox="1"/>
          <p:nvPr/>
        </p:nvSpPr>
        <p:spPr>
          <a:xfrm>
            <a:off x="4943791" y="2597317"/>
            <a:ext cx="1188308" cy="338554"/>
          </a:xfrm>
          <a:prstGeom prst="rect">
            <a:avLst/>
          </a:prstGeom>
          <a:noFill/>
        </p:spPr>
        <p:txBody>
          <a:bodyPr wrap="square" rtlCol="0">
            <a:spAutoFit/>
          </a:bodyPr>
          <a:lstStyle/>
          <a:p>
            <a:pPr algn="ctr"/>
            <a:r>
              <a:rPr lang="en-CA" sz="1600" b="1" dirty="0">
                <a:latin typeface="Fira Sans" panose="020B0503050000020004" pitchFamily="34" charset="0"/>
              </a:rPr>
              <a:t>Minimizing</a:t>
            </a:r>
          </a:p>
        </p:txBody>
      </p:sp>
      <p:sp>
        <p:nvSpPr>
          <p:cNvPr id="15" name="Frame 14">
            <a:extLst>
              <a:ext uri="{FF2B5EF4-FFF2-40B4-BE49-F238E27FC236}">
                <a16:creationId xmlns:a16="http://schemas.microsoft.com/office/drawing/2014/main" id="{D6C96769-DD98-4449-B946-B52ACD710111}"/>
              </a:ext>
            </a:extLst>
          </p:cNvPr>
          <p:cNvSpPr/>
          <p:nvPr/>
        </p:nvSpPr>
        <p:spPr>
          <a:xfrm>
            <a:off x="-11723" y="-11723"/>
            <a:ext cx="12203723" cy="6869723"/>
          </a:xfrm>
          <a:prstGeom prst="frame">
            <a:avLst>
              <a:gd name="adj1" fmla="val 416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7550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4741</TotalTime>
  <Words>1733</Words>
  <Application>Microsoft Office PowerPoint</Application>
  <PresentationFormat>Widescreen</PresentationFormat>
  <Paragraphs>216</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Fira Sans</vt:lpstr>
      <vt:lpstr>Lato</vt:lpstr>
      <vt:lpstr>Office Theme</vt:lpstr>
      <vt:lpstr>PREVENTING SUBSTANCE-RELATED HARMS AMONG YOUTH THROUGH A COMPREHENSIVE SCHOOL HEALTH APPROACH</vt:lpstr>
      <vt:lpstr>This presentation will cover…</vt:lpstr>
      <vt:lpstr>WHAT IS THE BLUEPRINT FOR ACTION?</vt:lpstr>
      <vt:lpstr>THE PREVENTION OF  YOUTH SUBSTANCE-RELATED HARMS</vt:lpstr>
      <vt:lpstr>BRINGING TOGETHER THE COMPREHENSIVE SCHOOL HEALTH FRAMEWORK AND FOUR INTERVENTION STRATEGIES</vt:lpstr>
      <vt:lpstr>1. THE COMPREHENSIVE SCHOOL HEALTH FRAMEWORK</vt:lpstr>
      <vt:lpstr>IN A NUTSHELL…</vt:lpstr>
      <vt:lpstr>2. THE FOUR INTERVENTION STRATEGIES</vt:lpstr>
      <vt:lpstr>2. THE FOUR INTERVENTION STRATEGIES: UPSTREAM PREVENTION</vt:lpstr>
      <vt:lpstr>2. THE FOUR INTERVENTION STRATEGIES:  HARM REDUCTION</vt:lpstr>
      <vt:lpstr>2. THE FOUR INTERVENTION STRATEGIES: STIGMA REDUCTION INITIATIVES</vt:lpstr>
      <vt:lpstr>2. THE FOUR INTERVENTION STRATEGIES: EQUITY-ORIENTED INTERVENTIONS</vt:lpstr>
      <vt:lpstr>IN A NUTSHELL…</vt:lpstr>
      <vt:lpstr>THE BLUEPRINT FOR ACTION:  COMBINING THE INTERVENTION APPROACHES</vt:lpstr>
      <vt:lpstr>WHY IS THE BLUEPRINT FOR ACTION  RELEVANT FEASIBLE AND ACTIONABLE?</vt:lpstr>
      <vt:lpstr>PowerPoint Presentation</vt:lpstr>
      <vt:lpstr>SCENARIO 1</vt:lpstr>
      <vt:lpstr>How can the various approaches be used to support this situation?</vt:lpstr>
      <vt:lpstr>How can the various approaches be used to support this situation?</vt:lpstr>
      <vt:lpstr>PowerPoint Presentation</vt:lpstr>
      <vt:lpstr>IN A NUTSHELL…</vt:lpstr>
      <vt:lpstr>SOME RESOURCES AVAILABLE: THE SUMMARY</vt:lpstr>
      <vt:lpstr>SOME RESOURCES AVAILABLE: THE INFOGRAPHIC</vt:lpstr>
      <vt:lpstr>SOME RESOURCES AVAILABLE: THE WORKSHOP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SUBSTANCE-RELATED HARMS AMONG YOUTH THROUGH A COMPREHENSIVE SCHOOL HEALTH APPROACH</dc:title>
  <dc:creator>Florence Bergeron</dc:creator>
  <cp:lastModifiedBy>Rosamund Dunkley</cp:lastModifiedBy>
  <cp:revision>48</cp:revision>
  <dcterms:created xsi:type="dcterms:W3CDTF">2021-02-26T17:20:10Z</dcterms:created>
  <dcterms:modified xsi:type="dcterms:W3CDTF">2021-07-12T16:41:29Z</dcterms:modified>
</cp:coreProperties>
</file>